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1"/>
  </p:notesMasterIdLst>
  <p:sldIdLst>
    <p:sldId id="476" r:id="rId2"/>
    <p:sldId id="471" r:id="rId3"/>
    <p:sldId id="474" r:id="rId4"/>
    <p:sldId id="475" r:id="rId5"/>
    <p:sldId id="472" r:id="rId6"/>
    <p:sldId id="477" r:id="rId7"/>
    <p:sldId id="479" r:id="rId8"/>
    <p:sldId id="480" r:id="rId9"/>
    <p:sldId id="481" r:id="rId10"/>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a:srgbClr val="FF5050"/>
    <a:srgbClr val="33CCFF"/>
    <a:srgbClr val="151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28961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81255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2521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74828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19207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83023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75152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305498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2/2/2023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7" name="Picture 6">
            <a:extLst>
              <a:ext uri="{FF2B5EF4-FFF2-40B4-BE49-F238E27FC236}">
                <a16:creationId xmlns:a16="http://schemas.microsoft.com/office/drawing/2014/main" id="{367345C7-BB91-9F0A-3FC9-4EBE72512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57832"/>
            <a:ext cx="7315200" cy="3990109"/>
          </a:xfrm>
          <a:prstGeom prst="rect">
            <a:avLst/>
          </a:prstGeom>
        </p:spPr>
      </p:pic>
      <p:sp>
        <p:nvSpPr>
          <p:cNvPr id="11" name="Rectangle 10">
            <a:extLst>
              <a:ext uri="{FF2B5EF4-FFF2-40B4-BE49-F238E27FC236}">
                <a16:creationId xmlns:a16="http://schemas.microsoft.com/office/drawing/2014/main" id="{36824DB7-4FBA-0CDF-014B-E8B880692159}"/>
              </a:ext>
            </a:extLst>
          </p:cNvPr>
          <p:cNvSpPr/>
          <p:nvPr/>
        </p:nvSpPr>
        <p:spPr>
          <a:xfrm>
            <a:off x="179918" y="521411"/>
            <a:ext cx="11832164" cy="218232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Apache Kafka is a </a:t>
            </a:r>
            <a:r>
              <a:rPr lang="en-US" sz="1600" dirty="0">
                <a:solidFill>
                  <a:srgbClr val="C00000"/>
                </a:solidFill>
              </a:rPr>
              <a:t>distributed stream-processing software </a:t>
            </a:r>
            <a:r>
              <a:rPr lang="en-US" sz="1600" dirty="0"/>
              <a:t>developed by </a:t>
            </a:r>
            <a:r>
              <a:rPr lang="en-US" sz="1600" dirty="0">
                <a:solidFill>
                  <a:srgbClr val="C00000"/>
                </a:solidFill>
              </a:rPr>
              <a:t>LinkedIn</a:t>
            </a:r>
            <a:r>
              <a:rPr lang="en-US" sz="1600" dirty="0"/>
              <a:t> and written in </a:t>
            </a:r>
            <a:r>
              <a:rPr lang="en-US" sz="1600" dirty="0">
                <a:solidFill>
                  <a:srgbClr val="C00000"/>
                </a:solidFill>
              </a:rPr>
              <a:t>Scala</a:t>
            </a:r>
            <a:r>
              <a:rPr lang="en-US" sz="1600" dirty="0"/>
              <a:t> and </a:t>
            </a:r>
            <a:r>
              <a:rPr lang="en-US" sz="1600" dirty="0">
                <a:solidFill>
                  <a:srgbClr val="C00000"/>
                </a:solidFill>
              </a:rPr>
              <a:t>Java</a:t>
            </a:r>
            <a:r>
              <a:rPr lang="en-US" sz="1600" dirty="0"/>
              <a:t>.</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first component of Kafka is what we call this </a:t>
            </a:r>
            <a:r>
              <a:rPr lang="en-US" sz="1600" dirty="0">
                <a:solidFill>
                  <a:srgbClr val="C00000"/>
                </a:solidFill>
              </a:rPr>
              <a:t>Kafka server or the Kafka broker </a:t>
            </a:r>
            <a:r>
              <a:rPr lang="en-US" sz="1600" dirty="0"/>
              <a:t>and the default port for Kafka broker is </a:t>
            </a:r>
            <a:r>
              <a:rPr lang="en-US" sz="1600" dirty="0">
                <a:solidFill>
                  <a:srgbClr val="C00000"/>
                </a:solidFill>
              </a:rPr>
              <a:t>9092</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producer</a:t>
            </a:r>
            <a:r>
              <a:rPr lang="en-US" sz="1600" dirty="0"/>
              <a:t> produces content and publishes content to the broker then the </a:t>
            </a:r>
            <a:r>
              <a:rPr lang="en-US" sz="1600" dirty="0">
                <a:solidFill>
                  <a:srgbClr val="C00000"/>
                </a:solidFill>
              </a:rPr>
              <a:t>consumer</a:t>
            </a:r>
            <a:r>
              <a:rPr lang="en-US" sz="1600" dirty="0"/>
              <a:t> consumes content from the broker.</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producer</a:t>
            </a:r>
            <a:r>
              <a:rPr lang="en-US" sz="1600" dirty="0"/>
              <a:t> connects to the broker using a </a:t>
            </a:r>
            <a:r>
              <a:rPr lang="en-US" sz="1600" dirty="0">
                <a:solidFill>
                  <a:srgbClr val="C00000"/>
                </a:solidFill>
              </a:rPr>
              <a:t>TCP</a:t>
            </a:r>
            <a:r>
              <a:rPr lang="en-US" sz="1600" dirty="0"/>
              <a:t> connection and that's a raw </a:t>
            </a:r>
            <a:r>
              <a:rPr lang="en-US" sz="1600" dirty="0">
                <a:solidFill>
                  <a:srgbClr val="C00000"/>
                </a:solidFill>
              </a:rPr>
              <a:t>TCP</a:t>
            </a:r>
            <a:r>
              <a:rPr lang="en-US" sz="1600" dirty="0"/>
              <a:t> connection so it's bi-directional so the </a:t>
            </a:r>
            <a:r>
              <a:rPr lang="en-US" sz="1600" dirty="0">
                <a:solidFill>
                  <a:srgbClr val="C00000"/>
                </a:solidFill>
              </a:rPr>
              <a:t>broker</a:t>
            </a:r>
            <a:r>
              <a:rPr lang="en-US" sz="1600" dirty="0"/>
              <a:t> can send information to the </a:t>
            </a:r>
            <a:r>
              <a:rPr lang="en-US" sz="1600" dirty="0">
                <a:solidFill>
                  <a:srgbClr val="C00000"/>
                </a:solidFill>
              </a:rPr>
              <a:t>producer</a:t>
            </a:r>
            <a:r>
              <a:rPr lang="en-US" sz="1600" dirty="0"/>
              <a:t> and the </a:t>
            </a:r>
            <a:r>
              <a:rPr lang="en-US" sz="1600" dirty="0">
                <a:solidFill>
                  <a:srgbClr val="C00000"/>
                </a:solidFill>
              </a:rPr>
              <a:t>producer</a:t>
            </a:r>
            <a:r>
              <a:rPr lang="en-US" sz="1600" dirty="0"/>
              <a:t> can send information to the </a:t>
            </a:r>
            <a:r>
              <a:rPr lang="en-US" sz="1600" dirty="0">
                <a:solidFill>
                  <a:srgbClr val="C00000"/>
                </a:solidFill>
              </a:rPr>
              <a:t>broker</a:t>
            </a:r>
          </a:p>
        </p:txBody>
      </p:sp>
    </p:spTree>
    <p:extLst>
      <p:ext uri="{BB962C8B-B14F-4D97-AF65-F5344CB8AC3E}">
        <p14:creationId xmlns:p14="http://schemas.microsoft.com/office/powerpoint/2010/main" val="41156587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7" name="Picture 6">
            <a:extLst>
              <a:ext uri="{FF2B5EF4-FFF2-40B4-BE49-F238E27FC236}">
                <a16:creationId xmlns:a16="http://schemas.microsoft.com/office/drawing/2014/main" id="{367345C7-BB91-9F0A-3FC9-4EBE72512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57832"/>
            <a:ext cx="7315200" cy="3990109"/>
          </a:xfrm>
          <a:prstGeom prst="rect">
            <a:avLst/>
          </a:prstGeom>
        </p:spPr>
      </p:pic>
      <p:sp>
        <p:nvSpPr>
          <p:cNvPr id="11" name="Rectangle 10">
            <a:extLst>
              <a:ext uri="{FF2B5EF4-FFF2-40B4-BE49-F238E27FC236}">
                <a16:creationId xmlns:a16="http://schemas.microsoft.com/office/drawing/2014/main" id="{36824DB7-4FBA-0CDF-014B-E8B880692159}"/>
              </a:ext>
            </a:extLst>
          </p:cNvPr>
          <p:cNvSpPr/>
          <p:nvPr/>
        </p:nvSpPr>
        <p:spPr>
          <a:xfrm>
            <a:off x="179918" y="521411"/>
            <a:ext cx="11832164" cy="218232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The </a:t>
            </a:r>
            <a:r>
              <a:rPr lang="en-US" sz="1600" dirty="0">
                <a:solidFill>
                  <a:srgbClr val="C00000"/>
                </a:solidFill>
              </a:rPr>
              <a:t>consumer</a:t>
            </a:r>
            <a:r>
              <a:rPr lang="en-US" sz="1600" dirty="0"/>
              <a:t> connects to the </a:t>
            </a:r>
            <a:r>
              <a:rPr lang="en-US" sz="1600" dirty="0">
                <a:solidFill>
                  <a:srgbClr val="C00000"/>
                </a:solidFill>
              </a:rPr>
              <a:t>broker</a:t>
            </a:r>
            <a:r>
              <a:rPr lang="en-US" sz="1600" dirty="0"/>
              <a:t> using a </a:t>
            </a:r>
            <a:r>
              <a:rPr lang="en-US" sz="1600" dirty="0">
                <a:solidFill>
                  <a:srgbClr val="C00000"/>
                </a:solidFill>
              </a:rPr>
              <a:t>TCP</a:t>
            </a:r>
            <a:r>
              <a:rPr lang="en-US" sz="1600" dirty="0"/>
              <a:t> connection, so the </a:t>
            </a:r>
            <a:r>
              <a:rPr lang="en-US" sz="1600" dirty="0">
                <a:solidFill>
                  <a:srgbClr val="C00000"/>
                </a:solidFill>
              </a:rPr>
              <a:t>broker</a:t>
            </a:r>
            <a:r>
              <a:rPr lang="en-US" sz="1600" dirty="0"/>
              <a:t> can send information to the </a:t>
            </a:r>
            <a:r>
              <a:rPr lang="en-US" sz="1600" dirty="0">
                <a:solidFill>
                  <a:srgbClr val="C00000"/>
                </a:solidFill>
              </a:rPr>
              <a:t>consumer</a:t>
            </a:r>
            <a:r>
              <a:rPr lang="en-US" sz="1600" dirty="0"/>
              <a:t>.</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solidFill>
                  <a:srgbClr val="C00000"/>
                </a:solidFill>
              </a:rPr>
              <a:t>Topics</a:t>
            </a:r>
            <a:r>
              <a:rPr lang="en-US" sz="1600" dirty="0"/>
              <a:t> are basically a </a:t>
            </a:r>
            <a:r>
              <a:rPr lang="en-US" sz="1600" dirty="0">
                <a:solidFill>
                  <a:srgbClr val="C00000"/>
                </a:solidFill>
              </a:rPr>
              <a:t>logical partition </a:t>
            </a:r>
            <a:r>
              <a:rPr lang="en-US" sz="1600" dirty="0"/>
              <a:t>where you write content to.</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When the </a:t>
            </a:r>
            <a:r>
              <a:rPr lang="en-US" sz="1600" dirty="0">
                <a:solidFill>
                  <a:srgbClr val="C00000"/>
                </a:solidFill>
              </a:rPr>
              <a:t>producer</a:t>
            </a:r>
            <a:r>
              <a:rPr lang="en-US" sz="1600" dirty="0"/>
              <a:t> writes, the </a:t>
            </a:r>
            <a:r>
              <a:rPr lang="en-US" sz="1600" dirty="0">
                <a:solidFill>
                  <a:srgbClr val="C00000"/>
                </a:solidFill>
              </a:rPr>
              <a:t>producer</a:t>
            </a:r>
            <a:r>
              <a:rPr lang="en-US" sz="1600" dirty="0"/>
              <a:t> has to specify which </a:t>
            </a:r>
            <a:r>
              <a:rPr lang="en-US" sz="1600" dirty="0">
                <a:solidFill>
                  <a:srgbClr val="C00000"/>
                </a:solidFill>
              </a:rPr>
              <a:t>topic</a:t>
            </a:r>
            <a:r>
              <a:rPr lang="en-US" sz="1600" dirty="0"/>
              <a:t> to write.</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The </a:t>
            </a:r>
            <a:r>
              <a:rPr lang="en-US" sz="1600" dirty="0">
                <a:solidFill>
                  <a:srgbClr val="C00000"/>
                </a:solidFill>
              </a:rPr>
              <a:t>consumer</a:t>
            </a:r>
            <a:r>
              <a:rPr lang="en-US" sz="1600" dirty="0"/>
              <a:t> has to specify from which </a:t>
            </a:r>
            <a:r>
              <a:rPr lang="en-US" sz="1600" dirty="0">
                <a:solidFill>
                  <a:srgbClr val="C00000"/>
                </a:solidFill>
              </a:rPr>
              <a:t>Topic</a:t>
            </a:r>
            <a:r>
              <a:rPr lang="en-US" sz="1600" dirty="0"/>
              <a:t> the </a:t>
            </a:r>
            <a:r>
              <a:rPr lang="en-US" sz="1600" dirty="0">
                <a:solidFill>
                  <a:srgbClr val="C00000"/>
                </a:solidFill>
              </a:rPr>
              <a:t>consumer</a:t>
            </a:r>
            <a:r>
              <a:rPr lang="en-US" sz="1600" dirty="0"/>
              <a:t> wants to consume the messages.</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7A7F4BAA-E520-6E4A-17FB-78BA0AEE6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35" y="899589"/>
            <a:ext cx="10058400" cy="5486400"/>
          </a:xfrm>
          <a:prstGeom prst="rect">
            <a:avLst/>
          </a:prstGeom>
        </p:spPr>
      </p:pic>
    </p:spTree>
    <p:extLst>
      <p:ext uri="{BB962C8B-B14F-4D97-AF65-F5344CB8AC3E}">
        <p14:creationId xmlns:p14="http://schemas.microsoft.com/office/powerpoint/2010/main" val="7635761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1B7C7E78-D096-2227-ABAE-7C4D2FF83529}"/>
              </a:ext>
            </a:extLst>
          </p:cNvPr>
          <p:cNvPicPr>
            <a:picLocks noChangeAspect="1"/>
          </p:cNvPicPr>
          <p:nvPr/>
        </p:nvPicPr>
        <p:blipFill>
          <a:blip r:embed="rId3"/>
          <a:stretch>
            <a:fillRect/>
          </a:stretch>
        </p:blipFill>
        <p:spPr>
          <a:xfrm>
            <a:off x="6178453" y="3429000"/>
            <a:ext cx="5861147" cy="3307574"/>
          </a:xfrm>
          <a:prstGeom prst="rect">
            <a:avLst/>
          </a:prstGeom>
        </p:spPr>
        <p:style>
          <a:lnRef idx="1">
            <a:schemeClr val="accent4"/>
          </a:lnRef>
          <a:fillRef idx="2">
            <a:schemeClr val="accent4"/>
          </a:fillRef>
          <a:effectRef idx="1">
            <a:schemeClr val="accent4"/>
          </a:effectRef>
          <a:fontRef idx="minor">
            <a:schemeClr val="dk1"/>
          </a:fontRef>
        </p:style>
      </p:pic>
      <p:pic>
        <p:nvPicPr>
          <p:cNvPr id="9" name="Picture 8">
            <a:extLst>
              <a:ext uri="{FF2B5EF4-FFF2-40B4-BE49-F238E27FC236}">
                <a16:creationId xmlns:a16="http://schemas.microsoft.com/office/drawing/2014/main" id="{22931A98-B8F6-9EAA-6830-086D8779FB71}"/>
              </a:ext>
            </a:extLst>
          </p:cNvPr>
          <p:cNvPicPr>
            <a:picLocks noChangeAspect="1"/>
          </p:cNvPicPr>
          <p:nvPr/>
        </p:nvPicPr>
        <p:blipFill>
          <a:blip r:embed="rId4"/>
          <a:stretch>
            <a:fillRect/>
          </a:stretch>
        </p:blipFill>
        <p:spPr>
          <a:xfrm>
            <a:off x="152399" y="493189"/>
            <a:ext cx="5861148" cy="3418410"/>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8711867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035624A8-EB42-A1BF-D058-C41013234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 y="1219200"/>
            <a:ext cx="12192000" cy="5178903"/>
          </a:xfrm>
          <a:prstGeom prst="rect">
            <a:avLst/>
          </a:prstGeom>
        </p:spPr>
      </p:pic>
    </p:spTree>
    <p:extLst>
      <p:ext uri="{BB962C8B-B14F-4D97-AF65-F5344CB8AC3E}">
        <p14:creationId xmlns:p14="http://schemas.microsoft.com/office/powerpoint/2010/main" val="29678760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32A32573-7A34-39BA-3877-E694ABCB044E}"/>
              </a:ext>
            </a:extLst>
          </p:cNvPr>
          <p:cNvPicPr>
            <a:picLocks noChangeAspect="1"/>
          </p:cNvPicPr>
          <p:nvPr/>
        </p:nvPicPr>
        <p:blipFill>
          <a:blip r:embed="rId3"/>
          <a:stretch>
            <a:fillRect/>
          </a:stretch>
        </p:blipFill>
        <p:spPr>
          <a:xfrm>
            <a:off x="2662892" y="2697416"/>
            <a:ext cx="6866215" cy="1463167"/>
          </a:xfrm>
          <a:prstGeom prst="rect">
            <a:avLst/>
          </a:prstGeom>
        </p:spPr>
        <p:style>
          <a:lnRef idx="1">
            <a:schemeClr val="accent3"/>
          </a:lnRef>
          <a:fillRef idx="2">
            <a:schemeClr val="accent3"/>
          </a:fillRef>
          <a:effectRef idx="1">
            <a:schemeClr val="accent3"/>
          </a:effectRef>
          <a:fontRef idx="minor">
            <a:schemeClr val="dk1"/>
          </a:fontRef>
        </p:style>
      </p:pic>
      <p:sp>
        <p:nvSpPr>
          <p:cNvPr id="7" name="TextBox 6">
            <a:extLst>
              <a:ext uri="{FF2B5EF4-FFF2-40B4-BE49-F238E27FC236}">
                <a16:creationId xmlns:a16="http://schemas.microsoft.com/office/drawing/2014/main" id="{B52FEEA0-4508-86F0-EFB2-E108C64EDB86}"/>
              </a:ext>
            </a:extLst>
          </p:cNvPr>
          <p:cNvSpPr txBox="1"/>
          <p:nvPr/>
        </p:nvSpPr>
        <p:spPr>
          <a:xfrm>
            <a:off x="4572000" y="2133600"/>
            <a:ext cx="2506392" cy="470000"/>
          </a:xfrm>
          <a:prstGeom prst="rect">
            <a:avLst/>
          </a:prstGeom>
          <a:solidFill>
            <a:srgbClr val="FFC000"/>
          </a:solidFill>
        </p:spPr>
        <p:txBody>
          <a:bodyPr wrap="none" rtlCol="0">
            <a:spAutoFit/>
          </a:bodyPr>
          <a:lstStyle/>
          <a:p>
            <a:r>
              <a:rPr lang="en-US" dirty="0"/>
              <a:t>Queue Vs Pub Sub</a:t>
            </a:r>
          </a:p>
        </p:txBody>
      </p:sp>
      <p:sp>
        <p:nvSpPr>
          <p:cNvPr id="9" name="TextBox 8">
            <a:extLst>
              <a:ext uri="{FF2B5EF4-FFF2-40B4-BE49-F238E27FC236}">
                <a16:creationId xmlns:a16="http://schemas.microsoft.com/office/drawing/2014/main" id="{65D5F515-FD1E-AFA6-B516-491E78433E1C}"/>
              </a:ext>
            </a:extLst>
          </p:cNvPr>
          <p:cNvSpPr txBox="1"/>
          <p:nvPr/>
        </p:nvSpPr>
        <p:spPr>
          <a:xfrm>
            <a:off x="1574938" y="4383724"/>
            <a:ext cx="9708427" cy="470000"/>
          </a:xfrm>
          <a:prstGeom prst="rect">
            <a:avLst/>
          </a:prstGeom>
          <a:solidFill>
            <a:srgbClr val="92D050"/>
          </a:solidFill>
        </p:spPr>
        <p:txBody>
          <a:bodyPr wrap="none" rtlCol="0">
            <a:spAutoFit/>
          </a:bodyPr>
          <a:lstStyle/>
          <a:p>
            <a:r>
              <a:rPr lang="en-US" dirty="0"/>
              <a:t>Kafka supports both Queue and Pub Sub using “Consumer Group” Concept</a:t>
            </a:r>
          </a:p>
        </p:txBody>
      </p:sp>
    </p:spTree>
    <p:extLst>
      <p:ext uri="{BB962C8B-B14F-4D97-AF65-F5344CB8AC3E}">
        <p14:creationId xmlns:p14="http://schemas.microsoft.com/office/powerpoint/2010/main" val="33225148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12" name="Picture 11">
            <a:extLst>
              <a:ext uri="{FF2B5EF4-FFF2-40B4-BE49-F238E27FC236}">
                <a16:creationId xmlns:a16="http://schemas.microsoft.com/office/drawing/2014/main" id="{4A42E5B8-2A5D-DE87-9301-B524269C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12192000" cy="5062780"/>
          </a:xfrm>
          <a:prstGeom prst="rect">
            <a:avLst/>
          </a:prstGeom>
        </p:spPr>
      </p:pic>
    </p:spTree>
    <p:extLst>
      <p:ext uri="{BB962C8B-B14F-4D97-AF65-F5344CB8AC3E}">
        <p14:creationId xmlns:p14="http://schemas.microsoft.com/office/powerpoint/2010/main" val="16440442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pic>
        <p:nvPicPr>
          <p:cNvPr id="5" name="Picture 4">
            <a:extLst>
              <a:ext uri="{FF2B5EF4-FFF2-40B4-BE49-F238E27FC236}">
                <a16:creationId xmlns:a16="http://schemas.microsoft.com/office/drawing/2014/main" id="{7A5060B5-78B2-4373-52CA-E2070E4E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038"/>
            <a:ext cx="12192000" cy="5062780"/>
          </a:xfrm>
          <a:prstGeom prst="rect">
            <a:avLst/>
          </a:prstGeom>
        </p:spPr>
      </p:pic>
      <p:sp>
        <p:nvSpPr>
          <p:cNvPr id="9" name="TextBox 8">
            <a:extLst>
              <a:ext uri="{FF2B5EF4-FFF2-40B4-BE49-F238E27FC236}">
                <a16:creationId xmlns:a16="http://schemas.microsoft.com/office/drawing/2014/main" id="{7A263348-DF33-F168-FB4C-2598538CE788}"/>
              </a:ext>
            </a:extLst>
          </p:cNvPr>
          <p:cNvSpPr txBox="1"/>
          <p:nvPr/>
        </p:nvSpPr>
        <p:spPr>
          <a:xfrm>
            <a:off x="207436" y="491688"/>
            <a:ext cx="11832164" cy="1569660"/>
          </a:xfrm>
          <a:prstGeom prst="rect">
            <a:avLst/>
          </a:prstGeom>
          <a:solidFill>
            <a:schemeClr val="accent4">
              <a:lumMod val="20000"/>
              <a:lumOff val="80000"/>
            </a:schemeClr>
          </a:solidFill>
        </p:spPr>
        <p:txBody>
          <a:bodyPr wrap="square">
            <a:spAutoFit/>
          </a:bodyPr>
          <a:lstStyle/>
          <a:p>
            <a:pPr marL="285750" indent="-285750">
              <a:buFont typeface="Wingdings" panose="05000000000000000000" pitchFamily="2" charset="2"/>
              <a:buChar char="v"/>
            </a:pPr>
            <a:r>
              <a:rPr lang="en-US" sz="1600" dirty="0"/>
              <a:t>Each partition has to be consumed by one and only one consumer.</a:t>
            </a:r>
            <a:br>
              <a:rPr lang="en-US" sz="1600" dirty="0"/>
            </a:br>
            <a:endParaRPr lang="en-US" sz="1600" dirty="0"/>
          </a:p>
          <a:p>
            <a:pPr marL="285750" indent="-285750">
              <a:buFont typeface="Wingdings" panose="05000000000000000000" pitchFamily="2" charset="2"/>
              <a:buChar char="v"/>
            </a:pPr>
            <a:r>
              <a:rPr lang="en-US" sz="1600" dirty="0"/>
              <a:t>We can have one consumer consuming two partitions or three partitions or four partitions but one partition better be consumed with one consumer that's the rule and the consumer group makes sure of that.</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To act like Queue, put all consumers in one group.</a:t>
            </a:r>
          </a:p>
        </p:txBody>
      </p:sp>
    </p:spTree>
    <p:extLst>
      <p:ext uri="{BB962C8B-B14F-4D97-AF65-F5344CB8AC3E}">
        <p14:creationId xmlns:p14="http://schemas.microsoft.com/office/powerpoint/2010/main" val="2807965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4191000" y="47182"/>
            <a:ext cx="42182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Kafka and How does it work?</a:t>
            </a:r>
          </a:p>
        </p:txBody>
      </p:sp>
      <p:sp>
        <p:nvSpPr>
          <p:cNvPr id="9" name="TextBox 8">
            <a:extLst>
              <a:ext uri="{FF2B5EF4-FFF2-40B4-BE49-F238E27FC236}">
                <a16:creationId xmlns:a16="http://schemas.microsoft.com/office/drawing/2014/main" id="{7A263348-DF33-F168-FB4C-2598538CE788}"/>
              </a:ext>
            </a:extLst>
          </p:cNvPr>
          <p:cNvSpPr txBox="1"/>
          <p:nvPr/>
        </p:nvSpPr>
        <p:spPr>
          <a:xfrm>
            <a:off x="3404510" y="730434"/>
            <a:ext cx="5791200" cy="369332"/>
          </a:xfrm>
          <a:prstGeom prst="rect">
            <a:avLst/>
          </a:prstGeom>
          <a:solidFill>
            <a:schemeClr val="accent4">
              <a:lumMod val="20000"/>
              <a:lumOff val="80000"/>
            </a:schemeClr>
          </a:solidFill>
        </p:spPr>
        <p:txBody>
          <a:bodyPr wrap="square">
            <a:spAutoFit/>
          </a:bodyPr>
          <a:lstStyle/>
          <a:p>
            <a:pPr marL="285750" indent="-285750">
              <a:buFont typeface="Wingdings" panose="05000000000000000000" pitchFamily="2" charset="2"/>
              <a:buChar char="v"/>
            </a:pPr>
            <a:r>
              <a:rPr lang="en-US" sz="1800" dirty="0"/>
              <a:t>To act like pub/sub, put each consumer in unique group</a:t>
            </a:r>
          </a:p>
        </p:txBody>
      </p:sp>
      <p:pic>
        <p:nvPicPr>
          <p:cNvPr id="7" name="Picture 6">
            <a:extLst>
              <a:ext uri="{FF2B5EF4-FFF2-40B4-BE49-F238E27FC236}">
                <a16:creationId xmlns:a16="http://schemas.microsoft.com/office/drawing/2014/main" id="{6E7CA413-4B67-DDC5-542A-CDF54EA1B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235" y="1099766"/>
            <a:ext cx="9562392" cy="5707141"/>
          </a:xfrm>
          <a:prstGeom prst="rect">
            <a:avLst/>
          </a:prstGeom>
        </p:spPr>
      </p:pic>
    </p:spTree>
    <p:extLst>
      <p:ext uri="{BB962C8B-B14F-4D97-AF65-F5344CB8AC3E}">
        <p14:creationId xmlns:p14="http://schemas.microsoft.com/office/powerpoint/2010/main" val="35480333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92622</TotalTime>
  <Words>343</Words>
  <Application>Microsoft Office PowerPoint</Application>
  <PresentationFormat>Widescreen</PresentationFormat>
  <Paragraphs>39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9944</cp:revision>
  <dcterms:created xsi:type="dcterms:W3CDTF">2006-08-16T00:00:00Z</dcterms:created>
  <dcterms:modified xsi:type="dcterms:W3CDTF">2023-02-02T09:03:47Z</dcterms:modified>
</cp:coreProperties>
</file>