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71" r:id="rId2"/>
    <p:sldId id="472" r:id="rId3"/>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CCFF"/>
    <a:srgbClr val="151B4B"/>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06072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1/20/2023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Rounded Corners 3">
            <a:extLst>
              <a:ext uri="{FF2B5EF4-FFF2-40B4-BE49-F238E27FC236}">
                <a16:creationId xmlns:a16="http://schemas.microsoft.com/office/drawing/2014/main" id="{4D321505-D7A4-E00D-E3AF-F7D211E46811}"/>
              </a:ext>
            </a:extLst>
          </p:cNvPr>
          <p:cNvSpPr/>
          <p:nvPr/>
        </p:nvSpPr>
        <p:spPr>
          <a:xfrm>
            <a:off x="1548343" y="2286000"/>
            <a:ext cx="2718857" cy="2517120"/>
          </a:xfrm>
          <a:prstGeom prst="round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0D104291-018E-A863-D08C-C38FAE83BBC9}"/>
              </a:ext>
            </a:extLst>
          </p:cNvPr>
          <p:cNvPicPr>
            <a:picLocks noChangeAspect="1"/>
          </p:cNvPicPr>
          <p:nvPr/>
        </p:nvPicPr>
        <p:blipFill>
          <a:blip r:embed="rId3"/>
          <a:stretch>
            <a:fillRect/>
          </a:stretch>
        </p:blipFill>
        <p:spPr>
          <a:xfrm>
            <a:off x="2254924" y="2532863"/>
            <a:ext cx="1171575" cy="591889"/>
          </a:xfrm>
          <a:prstGeom prst="rect">
            <a:avLst/>
          </a:prstGeom>
        </p:spPr>
      </p:pic>
      <p:sp>
        <p:nvSpPr>
          <p:cNvPr id="10" name="Flowchart: Alternate Process 9">
            <a:extLst>
              <a:ext uri="{FF2B5EF4-FFF2-40B4-BE49-F238E27FC236}">
                <a16:creationId xmlns:a16="http://schemas.microsoft.com/office/drawing/2014/main" id="{5BC06446-B145-D313-9665-718B080E87AE}"/>
              </a:ext>
            </a:extLst>
          </p:cNvPr>
          <p:cNvSpPr/>
          <p:nvPr/>
        </p:nvSpPr>
        <p:spPr>
          <a:xfrm>
            <a:off x="1981200" y="3257476"/>
            <a:ext cx="2001836" cy="1085924"/>
          </a:xfrm>
          <a:prstGeom prst="flowChartAlternate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800" dirty="0"/>
              <a:t>Producer</a:t>
            </a:r>
          </a:p>
          <a:p>
            <a:pPr algn="ctr"/>
            <a:r>
              <a:rPr lang="en-US" sz="1800" dirty="0"/>
              <a:t>(Callback method)</a:t>
            </a:r>
          </a:p>
          <a:p>
            <a:pPr algn="ctr"/>
            <a:endParaRPr lang="en-US" sz="1800" dirty="0"/>
          </a:p>
        </p:txBody>
      </p:sp>
      <p:sp>
        <p:nvSpPr>
          <p:cNvPr id="13" name="TextBox 12">
            <a:extLst>
              <a:ext uri="{FF2B5EF4-FFF2-40B4-BE49-F238E27FC236}">
                <a16:creationId xmlns:a16="http://schemas.microsoft.com/office/drawing/2014/main" id="{C5CC45EE-D3FE-8185-63CA-40169E86C4AC}"/>
              </a:ext>
            </a:extLst>
          </p:cNvPr>
          <p:cNvSpPr txBox="1"/>
          <p:nvPr/>
        </p:nvSpPr>
        <p:spPr>
          <a:xfrm>
            <a:off x="1666113" y="4981545"/>
            <a:ext cx="2483316" cy="400110"/>
          </a:xfrm>
          <a:prstGeom prst="rect">
            <a:avLst/>
          </a:prstGeom>
          <a:solidFill>
            <a:srgbClr val="00B050"/>
          </a:solidFill>
        </p:spPr>
        <p:txBody>
          <a:bodyPr wrap="square">
            <a:spAutoFit/>
          </a:bodyPr>
          <a:lstStyle/>
          <a:p>
            <a:r>
              <a:rPr lang="en-US" sz="2000" dirty="0">
                <a:solidFill>
                  <a:schemeClr val="bg1"/>
                </a:solidFill>
              </a:rPr>
              <a:t>KafkaProducerDemo</a:t>
            </a:r>
          </a:p>
        </p:txBody>
      </p:sp>
      <p:sp>
        <p:nvSpPr>
          <p:cNvPr id="23" name="Rectangle 22">
            <a:extLst>
              <a:ext uri="{FF2B5EF4-FFF2-40B4-BE49-F238E27FC236}">
                <a16:creationId xmlns:a16="http://schemas.microsoft.com/office/drawing/2014/main" id="{BA596CEA-FFDA-76D0-5CA0-46581E1ADAFA}"/>
              </a:ext>
            </a:extLst>
          </p:cNvPr>
          <p:cNvSpPr/>
          <p:nvPr/>
        </p:nvSpPr>
        <p:spPr>
          <a:xfrm>
            <a:off x="6476671" y="1111743"/>
            <a:ext cx="3429329" cy="536525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81CD1B7-768C-402E-2E40-1706AB10EF3A}"/>
              </a:ext>
            </a:extLst>
          </p:cNvPr>
          <p:cNvSpPr/>
          <p:nvPr/>
        </p:nvSpPr>
        <p:spPr>
          <a:xfrm>
            <a:off x="6975656" y="1676400"/>
            <a:ext cx="2528887" cy="3505200"/>
          </a:xfrm>
          <a:prstGeom prst="rect">
            <a:avLst/>
          </a:prstGeom>
          <a:solidFill>
            <a:srgbClr val="FFC000"/>
          </a:solid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D5756857-D098-F551-9D29-483B7B306A03}"/>
              </a:ext>
            </a:extLst>
          </p:cNvPr>
          <p:cNvSpPr/>
          <p:nvPr/>
        </p:nvSpPr>
        <p:spPr>
          <a:xfrm>
            <a:off x="7173299" y="2174655"/>
            <a:ext cx="2133600" cy="971471"/>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771B5A7-3A45-4618-81B1-FDF1EFFB693D}"/>
              </a:ext>
            </a:extLst>
          </p:cNvPr>
          <p:cNvSpPr/>
          <p:nvPr/>
        </p:nvSpPr>
        <p:spPr>
          <a:xfrm>
            <a:off x="7173299" y="3832420"/>
            <a:ext cx="2133600" cy="971471"/>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033410A-B076-1AD7-52EA-CB96E67CA7B3}"/>
              </a:ext>
            </a:extLst>
          </p:cNvPr>
          <p:cNvSpPr/>
          <p:nvPr/>
        </p:nvSpPr>
        <p:spPr>
          <a:xfrm>
            <a:off x="6975656" y="5628460"/>
            <a:ext cx="2528887" cy="6199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Zookeeper</a:t>
            </a:r>
          </a:p>
        </p:txBody>
      </p:sp>
      <p:sp>
        <p:nvSpPr>
          <p:cNvPr id="29" name="TextBox 28">
            <a:extLst>
              <a:ext uri="{FF2B5EF4-FFF2-40B4-BE49-F238E27FC236}">
                <a16:creationId xmlns:a16="http://schemas.microsoft.com/office/drawing/2014/main" id="{DCEE8132-0C48-923A-C9CA-6F5800671902}"/>
              </a:ext>
            </a:extLst>
          </p:cNvPr>
          <p:cNvSpPr txBox="1"/>
          <p:nvPr/>
        </p:nvSpPr>
        <p:spPr>
          <a:xfrm>
            <a:off x="6814512" y="656350"/>
            <a:ext cx="2732351" cy="400110"/>
          </a:xfrm>
          <a:prstGeom prst="rect">
            <a:avLst/>
          </a:prstGeom>
          <a:solidFill>
            <a:srgbClr val="92D050"/>
          </a:solidFill>
        </p:spPr>
        <p:txBody>
          <a:bodyPr wrap="none" rtlCol="0">
            <a:spAutoFit/>
          </a:bodyPr>
          <a:lstStyle/>
          <a:p>
            <a:r>
              <a:rPr lang="en-US" sz="2000" dirty="0"/>
              <a:t>Apache Kafka Ecosystem</a:t>
            </a:r>
          </a:p>
        </p:txBody>
      </p:sp>
      <p:sp>
        <p:nvSpPr>
          <p:cNvPr id="30" name="TextBox 29">
            <a:extLst>
              <a:ext uri="{FF2B5EF4-FFF2-40B4-BE49-F238E27FC236}">
                <a16:creationId xmlns:a16="http://schemas.microsoft.com/office/drawing/2014/main" id="{0DEB4AA2-C154-5C4E-EE4E-140A16FFAD5E}"/>
              </a:ext>
            </a:extLst>
          </p:cNvPr>
          <p:cNvSpPr txBox="1"/>
          <p:nvPr/>
        </p:nvSpPr>
        <p:spPr>
          <a:xfrm>
            <a:off x="7480721" y="1266572"/>
            <a:ext cx="1399935" cy="369332"/>
          </a:xfrm>
          <a:prstGeom prst="rect">
            <a:avLst/>
          </a:prstGeom>
          <a:solidFill>
            <a:schemeClr val="accent6">
              <a:lumMod val="60000"/>
              <a:lumOff val="40000"/>
            </a:schemeClr>
          </a:solidFill>
        </p:spPr>
        <p:txBody>
          <a:bodyPr wrap="none" rtlCol="0">
            <a:spAutoFit/>
          </a:bodyPr>
          <a:lstStyle/>
          <a:p>
            <a:r>
              <a:rPr lang="en-US" sz="1800" dirty="0"/>
              <a:t>Kafka Cluster</a:t>
            </a:r>
          </a:p>
        </p:txBody>
      </p:sp>
      <p:sp>
        <p:nvSpPr>
          <p:cNvPr id="32" name="TextBox 31">
            <a:extLst>
              <a:ext uri="{FF2B5EF4-FFF2-40B4-BE49-F238E27FC236}">
                <a16:creationId xmlns:a16="http://schemas.microsoft.com/office/drawing/2014/main" id="{D8074C86-4096-089E-0711-D559690F0F13}"/>
              </a:ext>
            </a:extLst>
          </p:cNvPr>
          <p:cNvSpPr txBox="1"/>
          <p:nvPr/>
        </p:nvSpPr>
        <p:spPr>
          <a:xfrm>
            <a:off x="7139062" y="1770524"/>
            <a:ext cx="886461" cy="338554"/>
          </a:xfrm>
          <a:prstGeom prst="rect">
            <a:avLst/>
          </a:prstGeom>
          <a:solidFill>
            <a:srgbClr val="0070C0"/>
          </a:solidFill>
        </p:spPr>
        <p:txBody>
          <a:bodyPr wrap="none" rtlCol="0">
            <a:spAutoFit/>
          </a:bodyPr>
          <a:lstStyle/>
          <a:p>
            <a:r>
              <a:rPr lang="en-US" sz="1600" dirty="0">
                <a:solidFill>
                  <a:schemeClr val="bg1"/>
                </a:solidFill>
              </a:rPr>
              <a:t>Broker 1</a:t>
            </a:r>
          </a:p>
        </p:txBody>
      </p:sp>
      <p:sp>
        <p:nvSpPr>
          <p:cNvPr id="33" name="TextBox 32">
            <a:extLst>
              <a:ext uri="{FF2B5EF4-FFF2-40B4-BE49-F238E27FC236}">
                <a16:creationId xmlns:a16="http://schemas.microsoft.com/office/drawing/2014/main" id="{95719C9C-011D-16C0-1D2E-9B12E691ED63}"/>
              </a:ext>
            </a:extLst>
          </p:cNvPr>
          <p:cNvSpPr txBox="1"/>
          <p:nvPr/>
        </p:nvSpPr>
        <p:spPr>
          <a:xfrm>
            <a:off x="7173299" y="3401154"/>
            <a:ext cx="886461" cy="338554"/>
          </a:xfrm>
          <a:prstGeom prst="rect">
            <a:avLst/>
          </a:prstGeom>
          <a:solidFill>
            <a:srgbClr val="0070C0"/>
          </a:solidFill>
        </p:spPr>
        <p:txBody>
          <a:bodyPr wrap="none" rtlCol="0">
            <a:spAutoFit/>
          </a:bodyPr>
          <a:lstStyle/>
          <a:p>
            <a:r>
              <a:rPr lang="en-US" sz="1600" dirty="0">
                <a:solidFill>
                  <a:schemeClr val="bg1"/>
                </a:solidFill>
              </a:rPr>
              <a:t>Broker 2</a:t>
            </a:r>
          </a:p>
        </p:txBody>
      </p:sp>
      <p:cxnSp>
        <p:nvCxnSpPr>
          <p:cNvPr id="35" name="Straight Arrow Connector 34">
            <a:extLst>
              <a:ext uri="{FF2B5EF4-FFF2-40B4-BE49-F238E27FC236}">
                <a16:creationId xmlns:a16="http://schemas.microsoft.com/office/drawing/2014/main" id="{F6ACD686-97CB-956C-318F-782FA725940B}"/>
              </a:ext>
            </a:extLst>
          </p:cNvPr>
          <p:cNvCxnSpPr>
            <a:stCxn id="24" idx="2"/>
            <a:endCxn id="28" idx="0"/>
          </p:cNvCxnSpPr>
          <p:nvPr/>
        </p:nvCxnSpPr>
        <p:spPr>
          <a:xfrm>
            <a:off x="8240100" y="5181600"/>
            <a:ext cx="0" cy="446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Flowchart: Alternate Process 35">
            <a:extLst>
              <a:ext uri="{FF2B5EF4-FFF2-40B4-BE49-F238E27FC236}">
                <a16:creationId xmlns:a16="http://schemas.microsoft.com/office/drawing/2014/main" id="{D4C7A4A1-B98C-1A92-BA28-4DD98BD4B87F}"/>
              </a:ext>
            </a:extLst>
          </p:cNvPr>
          <p:cNvSpPr/>
          <p:nvPr/>
        </p:nvSpPr>
        <p:spPr>
          <a:xfrm>
            <a:off x="7275955" y="2320503"/>
            <a:ext cx="886461" cy="36130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Topic A</a:t>
            </a:r>
          </a:p>
        </p:txBody>
      </p:sp>
      <p:sp>
        <p:nvSpPr>
          <p:cNvPr id="37" name="Flowchart: Alternate Process 36">
            <a:extLst>
              <a:ext uri="{FF2B5EF4-FFF2-40B4-BE49-F238E27FC236}">
                <a16:creationId xmlns:a16="http://schemas.microsoft.com/office/drawing/2014/main" id="{55E63F52-6305-E0F6-82E2-3D86DE633F13}"/>
              </a:ext>
            </a:extLst>
          </p:cNvPr>
          <p:cNvSpPr/>
          <p:nvPr/>
        </p:nvSpPr>
        <p:spPr>
          <a:xfrm>
            <a:off x="8207076" y="2718466"/>
            <a:ext cx="886461" cy="36130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Topic B</a:t>
            </a:r>
          </a:p>
        </p:txBody>
      </p:sp>
      <p:sp>
        <p:nvSpPr>
          <p:cNvPr id="38" name="Flowchart: Alternate Process 37">
            <a:extLst>
              <a:ext uri="{FF2B5EF4-FFF2-40B4-BE49-F238E27FC236}">
                <a16:creationId xmlns:a16="http://schemas.microsoft.com/office/drawing/2014/main" id="{5FE08BC6-63DE-D904-821B-AB101BBBEF3E}"/>
              </a:ext>
            </a:extLst>
          </p:cNvPr>
          <p:cNvSpPr/>
          <p:nvPr/>
        </p:nvSpPr>
        <p:spPr>
          <a:xfrm>
            <a:off x="7353639" y="3963343"/>
            <a:ext cx="886461" cy="36130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Topic X</a:t>
            </a:r>
          </a:p>
        </p:txBody>
      </p:sp>
      <p:sp>
        <p:nvSpPr>
          <p:cNvPr id="39" name="Flowchart: Alternate Process 38">
            <a:extLst>
              <a:ext uri="{FF2B5EF4-FFF2-40B4-BE49-F238E27FC236}">
                <a16:creationId xmlns:a16="http://schemas.microsoft.com/office/drawing/2014/main" id="{FD810934-A85F-004D-2028-A08A7EFA090B}"/>
              </a:ext>
            </a:extLst>
          </p:cNvPr>
          <p:cNvSpPr/>
          <p:nvPr/>
        </p:nvSpPr>
        <p:spPr>
          <a:xfrm>
            <a:off x="8284760" y="4361306"/>
            <a:ext cx="886461" cy="36130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t>Topic Z</a:t>
            </a:r>
          </a:p>
        </p:txBody>
      </p:sp>
      <p:cxnSp>
        <p:nvCxnSpPr>
          <p:cNvPr id="41" name="Straight Arrow Connector 40">
            <a:extLst>
              <a:ext uri="{FF2B5EF4-FFF2-40B4-BE49-F238E27FC236}">
                <a16:creationId xmlns:a16="http://schemas.microsoft.com/office/drawing/2014/main" id="{794C938A-4CD3-569E-3D17-566AA8009439}"/>
              </a:ext>
            </a:extLst>
          </p:cNvPr>
          <p:cNvCxnSpPr>
            <a:cxnSpLocks/>
            <a:stCxn id="4" idx="3"/>
          </p:cNvCxnSpPr>
          <p:nvPr/>
        </p:nvCxnSpPr>
        <p:spPr>
          <a:xfrm>
            <a:off x="4267200" y="3544560"/>
            <a:ext cx="2133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8" name="Picture 4" descr="Blue message icon - Free blue mail icons">
            <a:extLst>
              <a:ext uri="{FF2B5EF4-FFF2-40B4-BE49-F238E27FC236}">
                <a16:creationId xmlns:a16="http://schemas.microsoft.com/office/drawing/2014/main" id="{B7B7157E-7EEE-D38B-37F5-127B33601B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7022" y="3011974"/>
            <a:ext cx="509827" cy="509827"/>
          </a:xfrm>
          <a:prstGeom prst="rect">
            <a:avLst/>
          </a:prstGeom>
          <a:noFill/>
          <a:extLst>
            <a:ext uri="{909E8E84-426E-40DD-AFC4-6F175D3DCCD1}">
              <a14:hiddenFill xmlns:a14="http://schemas.microsoft.com/office/drawing/2010/main">
                <a:solidFill>
                  <a:srgbClr val="FFFFFF"/>
                </a:solidFill>
              </a14:hiddenFill>
            </a:ext>
          </a:extLst>
        </p:spPr>
      </p:pic>
      <p:sp>
        <p:nvSpPr>
          <p:cNvPr id="46" name="Speech Bubble: Rectangle 45">
            <a:extLst>
              <a:ext uri="{FF2B5EF4-FFF2-40B4-BE49-F238E27FC236}">
                <a16:creationId xmlns:a16="http://schemas.microsoft.com/office/drawing/2014/main" id="{8F416307-5E48-508B-BC05-ADC7DA51B66E}"/>
              </a:ext>
            </a:extLst>
          </p:cNvPr>
          <p:cNvSpPr/>
          <p:nvPr/>
        </p:nvSpPr>
        <p:spPr>
          <a:xfrm>
            <a:off x="3200400" y="838200"/>
            <a:ext cx="1427440" cy="620415"/>
          </a:xfrm>
          <a:prstGeom prst="wedgeRectCallout">
            <a:avLst>
              <a:gd name="adj1" fmla="val 102698"/>
              <a:gd name="adj2" fmla="val 303963"/>
            </a:avLst>
          </a:prstGeom>
          <a:solidFill>
            <a:schemeClr val="bg2"/>
          </a:solidFill>
          <a:ln w="3175">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b="1" dirty="0"/>
              <a:t>Send Message</a:t>
            </a:r>
          </a:p>
        </p:txBody>
      </p:sp>
      <p:sp>
        <p:nvSpPr>
          <p:cNvPr id="8" name="Rectangle 7">
            <a:extLst>
              <a:ext uri="{FF2B5EF4-FFF2-40B4-BE49-F238E27FC236}">
                <a16:creationId xmlns:a16="http://schemas.microsoft.com/office/drawing/2014/main" id="{7146C491-DBC3-A60F-6EAA-0F9285847D45}"/>
              </a:ext>
            </a:extLst>
          </p:cNvPr>
          <p:cNvSpPr/>
          <p:nvPr/>
        </p:nvSpPr>
        <p:spPr>
          <a:xfrm>
            <a:off x="3237364" y="23545"/>
            <a:ext cx="55757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Kafka Producer Callbacks - Producer without Keys</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7146C491-DBC3-A60F-6EAA-0F9285847D45}"/>
              </a:ext>
            </a:extLst>
          </p:cNvPr>
          <p:cNvSpPr/>
          <p:nvPr/>
        </p:nvSpPr>
        <p:spPr>
          <a:xfrm>
            <a:off x="3237364" y="23545"/>
            <a:ext cx="5575721"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Kafka Producer Callbacks - Producer without Keys</a:t>
            </a:r>
          </a:p>
        </p:txBody>
      </p:sp>
      <p:sp>
        <p:nvSpPr>
          <p:cNvPr id="11" name="Rectangle 10">
            <a:extLst>
              <a:ext uri="{FF2B5EF4-FFF2-40B4-BE49-F238E27FC236}">
                <a16:creationId xmlns:a16="http://schemas.microsoft.com/office/drawing/2014/main" id="{325D48B6-48B6-F450-7CAE-EBD18493DA20}"/>
              </a:ext>
            </a:extLst>
          </p:cNvPr>
          <p:cNvSpPr/>
          <p:nvPr/>
        </p:nvSpPr>
        <p:spPr>
          <a:xfrm>
            <a:off x="207436" y="493187"/>
            <a:ext cx="11832164" cy="2822921"/>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just"/>
            <a:r>
              <a:rPr lang="en-US" sz="1400" b="0" i="0" dirty="0">
                <a:solidFill>
                  <a:srgbClr val="333333"/>
                </a:solidFill>
                <a:effectLst/>
              </a:rPr>
              <a:t>In the previous video, we saw how a producer sends data to Kafka. We can use </a:t>
            </a:r>
            <a:r>
              <a:rPr lang="en-US" sz="1400" b="0" i="0" dirty="0">
                <a:solidFill>
                  <a:srgbClr val="FF0000"/>
                </a:solidFill>
                <a:effectLst/>
              </a:rPr>
              <a:t>callbacks</a:t>
            </a:r>
            <a:r>
              <a:rPr lang="en-US" sz="1400" b="0" i="0" dirty="0">
                <a:solidFill>
                  <a:srgbClr val="333333"/>
                </a:solidFill>
                <a:effectLst/>
              </a:rPr>
              <a:t> to understand, whether the data was correctly produced, where it was produced, about its offset and partition value, etc.</a:t>
            </a:r>
          </a:p>
          <a:p>
            <a:pPr algn="just"/>
            <a:endParaRPr lang="en-US" sz="1400" b="0" i="0" dirty="0">
              <a:solidFill>
                <a:srgbClr val="333333"/>
              </a:solidFill>
              <a:effectLst/>
            </a:endParaRPr>
          </a:p>
          <a:p>
            <a:pPr algn="just"/>
            <a:r>
              <a:rPr lang="en-US" sz="1400" b="0" i="0" dirty="0">
                <a:solidFill>
                  <a:srgbClr val="333333"/>
                </a:solidFill>
                <a:effectLst/>
              </a:rPr>
              <a:t>For performing the </a:t>
            </a:r>
            <a:r>
              <a:rPr lang="en-US" sz="1400" b="0" i="0" dirty="0">
                <a:solidFill>
                  <a:srgbClr val="FF0000"/>
                </a:solidFill>
                <a:effectLst/>
              </a:rPr>
              <a:t>callbacks</a:t>
            </a:r>
            <a:r>
              <a:rPr lang="en-US" sz="1400" b="0" i="0" dirty="0">
                <a:solidFill>
                  <a:srgbClr val="333333"/>
                </a:solidFill>
                <a:effectLst/>
              </a:rPr>
              <a:t>, the user needs to implement a </a:t>
            </a:r>
            <a:r>
              <a:rPr lang="en-US" sz="1400" b="0" i="0" dirty="0">
                <a:solidFill>
                  <a:srgbClr val="FF0000"/>
                </a:solidFill>
                <a:effectLst/>
              </a:rPr>
              <a:t>callback function</a:t>
            </a:r>
            <a:r>
              <a:rPr lang="en-US" sz="1400" b="0" i="0" dirty="0">
                <a:solidFill>
                  <a:srgbClr val="333333"/>
                </a:solidFill>
                <a:effectLst/>
              </a:rPr>
              <a:t>. This function is implemented for asynchronously handling the request completion. That's why it's return type will be void. This function will be implemented in the block where the producer sends data to the Kafka. The callback function used by the producer is the </a:t>
            </a:r>
            <a:r>
              <a:rPr lang="en-US" sz="1400" b="0" i="0" dirty="0" err="1">
                <a:solidFill>
                  <a:srgbClr val="FF0000"/>
                </a:solidFill>
                <a:effectLst/>
              </a:rPr>
              <a:t>onCompletion</a:t>
            </a:r>
            <a:r>
              <a:rPr lang="en-US" sz="1400" b="0" i="0" dirty="0">
                <a:solidFill>
                  <a:srgbClr val="FF0000"/>
                </a:solidFill>
                <a:effectLst/>
              </a:rPr>
              <a:t>(). </a:t>
            </a:r>
            <a:r>
              <a:rPr lang="en-US" sz="1400" b="0" i="0" dirty="0">
                <a:solidFill>
                  <a:srgbClr val="333333"/>
                </a:solidFill>
                <a:effectLst/>
              </a:rPr>
              <a:t>Basically, this method requires two arguments:</a:t>
            </a:r>
          </a:p>
          <a:p>
            <a:pPr algn="just"/>
            <a:endParaRPr lang="en-US" sz="1400" b="0" i="0" dirty="0">
              <a:solidFill>
                <a:srgbClr val="333333"/>
              </a:solidFill>
              <a:effectLst/>
            </a:endParaRPr>
          </a:p>
          <a:p>
            <a:pPr algn="just"/>
            <a:r>
              <a:rPr lang="en-US" sz="1400" b="1" i="0" dirty="0">
                <a:solidFill>
                  <a:srgbClr val="FF0000"/>
                </a:solidFill>
                <a:effectLst/>
              </a:rPr>
              <a:t>Metadata of the Record</a:t>
            </a:r>
            <a:r>
              <a:rPr lang="en-US" sz="1400" b="0" i="0" dirty="0">
                <a:solidFill>
                  <a:srgbClr val="333333"/>
                </a:solidFill>
                <a:effectLst/>
              </a:rPr>
              <a:t>: Metadata of the record means fetching the information regarding the partition and its offsets. If it is not null, an error will be throw</a:t>
            </a:r>
          </a:p>
          <a:p>
            <a:pPr algn="just"/>
            <a:endParaRPr lang="en-US" sz="1400" b="0" i="0" dirty="0">
              <a:solidFill>
                <a:srgbClr val="333333"/>
              </a:solidFill>
              <a:effectLst/>
            </a:endParaRPr>
          </a:p>
          <a:p>
            <a:pPr algn="just"/>
            <a:r>
              <a:rPr lang="en-US" sz="1400" b="1" i="0" dirty="0">
                <a:solidFill>
                  <a:srgbClr val="FF0000"/>
                </a:solidFill>
                <a:effectLst/>
              </a:rPr>
              <a:t>Exception</a:t>
            </a:r>
            <a:r>
              <a:rPr lang="en-US" sz="1400" b="0" i="0" dirty="0">
                <a:solidFill>
                  <a:srgbClr val="333333"/>
                </a:solidFill>
                <a:effectLst/>
              </a:rPr>
              <a:t>: There are following exceptions which can be thrown while processing:</a:t>
            </a:r>
          </a:p>
          <a:p>
            <a:pPr algn="just"/>
            <a:r>
              <a:rPr lang="en-US" sz="1400" b="0" i="0" dirty="0">
                <a:solidFill>
                  <a:srgbClr val="333333"/>
                </a:solidFill>
                <a:effectLst/>
              </a:rPr>
              <a:t>1) Retriable exception: This exception says that the message may be sent.</a:t>
            </a:r>
          </a:p>
          <a:p>
            <a:pPr algn="just"/>
            <a:r>
              <a:rPr lang="en-US" sz="1400" b="0" i="0" dirty="0">
                <a:solidFill>
                  <a:srgbClr val="333333"/>
                </a:solidFill>
                <a:effectLst/>
              </a:rPr>
              <a:t>2) Non-retriable exception: This exception throws the error that the message will never be sent.</a:t>
            </a:r>
          </a:p>
          <a:p>
            <a:pPr algn="just"/>
            <a:endParaRPr lang="en-US" sz="1400" b="0" i="0" dirty="0">
              <a:solidFill>
                <a:srgbClr val="333333"/>
              </a:solidFill>
              <a:effectLst/>
            </a:endParaRPr>
          </a:p>
        </p:txBody>
      </p:sp>
      <p:pic>
        <p:nvPicPr>
          <p:cNvPr id="5" name="Picture 4">
            <a:extLst>
              <a:ext uri="{FF2B5EF4-FFF2-40B4-BE49-F238E27FC236}">
                <a16:creationId xmlns:a16="http://schemas.microsoft.com/office/drawing/2014/main" id="{FB25A7DE-F3EA-E67B-D19A-FB144E31FC85}"/>
              </a:ext>
            </a:extLst>
          </p:cNvPr>
          <p:cNvPicPr>
            <a:picLocks noChangeAspect="1"/>
          </p:cNvPicPr>
          <p:nvPr/>
        </p:nvPicPr>
        <p:blipFill>
          <a:blip r:embed="rId3"/>
          <a:stretch>
            <a:fillRect/>
          </a:stretch>
        </p:blipFill>
        <p:spPr>
          <a:xfrm>
            <a:off x="207436" y="3430734"/>
            <a:ext cx="6955364" cy="3247034"/>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817664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92155</TotalTime>
  <Words>232</Words>
  <Application>Microsoft Office PowerPoint</Application>
  <PresentationFormat>Widescreen</PresentationFormat>
  <Paragraphs>27</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9916</cp:revision>
  <dcterms:created xsi:type="dcterms:W3CDTF">2006-08-16T00:00:00Z</dcterms:created>
  <dcterms:modified xsi:type="dcterms:W3CDTF">2023-01-20T09:30:03Z</dcterms:modified>
</cp:coreProperties>
</file>