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2"/>
  </p:notesMasterIdLst>
  <p:sldIdLst>
    <p:sldId id="471" r:id="rId2"/>
    <p:sldId id="475" r:id="rId3"/>
    <p:sldId id="479" r:id="rId4"/>
    <p:sldId id="476" r:id="rId5"/>
    <p:sldId id="480" r:id="rId6"/>
    <p:sldId id="481" r:id="rId7"/>
    <p:sldId id="482" r:id="rId8"/>
    <p:sldId id="483" r:id="rId9"/>
    <p:sldId id="484" r:id="rId10"/>
    <p:sldId id="477" r:id="rId11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5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6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6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0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1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B8AFE-7459-2427-E016-C711C3803D9E}"/>
              </a:ext>
            </a:extLst>
          </p:cNvPr>
          <p:cNvSpPr txBox="1"/>
          <p:nvPr/>
        </p:nvSpPr>
        <p:spPr>
          <a:xfrm>
            <a:off x="207436" y="673812"/>
            <a:ext cx="11832164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Monolith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applications that runs on a physical server on-premise. It has 3 servers and all of them have </a:t>
            </a:r>
          </a:p>
          <a:p>
            <a:r>
              <a:rPr lang="en-US" sz="2000" dirty="0">
                <a:solidFill>
                  <a:srgbClr val="292929"/>
                </a:solidFill>
                <a:latin typeface="source-serif-pro"/>
              </a:rPr>
              <a:t>     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static IPs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and the requests are routed to them using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load balancer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92929"/>
              </a:solidFill>
              <a:latin typeface="source-serif-pro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IP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of these 3 servers is stored in a config file usually and is read by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load balancer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. In this case, there is no need for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Service Registry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as the IP addresses of these 3 APP servers are fixed and won't change.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53F6F-F676-6707-DE5F-0764E0D8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05" y="2364140"/>
            <a:ext cx="8405588" cy="4008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88FCF-F583-323F-5891-0189854E4A65}"/>
              </a:ext>
            </a:extLst>
          </p:cNvPr>
          <p:cNvSpPr txBox="1"/>
          <p:nvPr/>
        </p:nvSpPr>
        <p:spPr>
          <a:xfrm>
            <a:off x="2085975" y="5105400"/>
            <a:ext cx="95558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Server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480E1-9F14-DF36-C799-AC03EE425D75}"/>
              </a:ext>
            </a:extLst>
          </p:cNvPr>
          <p:cNvSpPr txBox="1"/>
          <p:nvPr/>
        </p:nvSpPr>
        <p:spPr>
          <a:xfrm>
            <a:off x="5015535" y="5085644"/>
            <a:ext cx="95558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Server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CB86D-EB3E-72B7-C60D-36734559FF62}"/>
              </a:ext>
            </a:extLst>
          </p:cNvPr>
          <p:cNvSpPr txBox="1"/>
          <p:nvPr/>
        </p:nvSpPr>
        <p:spPr>
          <a:xfrm>
            <a:off x="7696200" y="5085644"/>
            <a:ext cx="95558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Server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82AAE-F879-3160-92AD-FA3C1D8BE64C}"/>
              </a:ext>
            </a:extLst>
          </p:cNvPr>
          <p:cNvSpPr txBox="1"/>
          <p:nvPr/>
        </p:nvSpPr>
        <p:spPr>
          <a:xfrm>
            <a:off x="2438400" y="6368279"/>
            <a:ext cx="141577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192.168.1.1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2C599-9841-C1BD-6CAB-F5E18BED6F24}"/>
              </a:ext>
            </a:extLst>
          </p:cNvPr>
          <p:cNvSpPr txBox="1"/>
          <p:nvPr/>
        </p:nvSpPr>
        <p:spPr>
          <a:xfrm>
            <a:off x="5419703" y="6356844"/>
            <a:ext cx="141577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192.168.1.2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55BE7-70D8-7745-DC5A-0008596ACE9F}"/>
              </a:ext>
            </a:extLst>
          </p:cNvPr>
          <p:cNvSpPr txBox="1"/>
          <p:nvPr/>
        </p:nvSpPr>
        <p:spPr>
          <a:xfrm>
            <a:off x="8255996" y="6341080"/>
            <a:ext cx="141577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192.168.1.3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2F2BD-986A-32BB-C88B-5B1CB39F5696}"/>
              </a:ext>
            </a:extLst>
          </p:cNvPr>
          <p:cNvSpPr/>
          <p:nvPr/>
        </p:nvSpPr>
        <p:spPr>
          <a:xfrm>
            <a:off x="266699" y="1871098"/>
            <a:ext cx="11658600" cy="39201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u="sng" dirty="0">
                <a:solidFill>
                  <a:srgbClr val="FF0000"/>
                </a:solidFill>
              </a:rPr>
              <a:t>Netflix OSS </a:t>
            </a:r>
            <a:r>
              <a:rPr lang="en-US" sz="2400" dirty="0"/>
              <a:t>— This is widely used for Spring framework applications that are deployed in the cloud. </a:t>
            </a:r>
            <a:r>
              <a:rPr lang="en-US" sz="2400" dirty="0">
                <a:solidFill>
                  <a:srgbClr val="FF0000"/>
                </a:solidFill>
              </a:rPr>
              <a:t>Eureka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FF0000"/>
                </a:solidFill>
              </a:rPr>
              <a:t>Service Registry (Discovery Server) </a:t>
            </a:r>
            <a:r>
              <a:rPr lang="en-US" sz="2400" dirty="0"/>
              <a:t>and all other microservices components are the clients of </a:t>
            </a:r>
            <a:r>
              <a:rPr lang="en-US" sz="2400" dirty="0">
                <a:solidFill>
                  <a:srgbClr val="FF0000"/>
                </a:solidFill>
              </a:rPr>
              <a:t>Eureka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u="sng" dirty="0" err="1">
                <a:solidFill>
                  <a:srgbClr val="FF0000"/>
                </a:solidFill>
              </a:rPr>
              <a:t>etcd</a:t>
            </a:r>
            <a:r>
              <a:rPr lang="en-US" sz="2400" dirty="0"/>
              <a:t> — This is a highly available, distributed, consistent, key‑value store that is used for </a:t>
            </a:r>
            <a:r>
              <a:rPr lang="en-US" sz="2400" dirty="0">
                <a:solidFill>
                  <a:srgbClr val="FF0000"/>
                </a:solidFill>
              </a:rPr>
              <a:t>shared configuration and service discovery </a:t>
            </a:r>
            <a:r>
              <a:rPr lang="en-US" sz="2400" dirty="0"/>
              <a:t>which is used by </a:t>
            </a:r>
            <a:r>
              <a:rPr lang="en-US" sz="2400" dirty="0">
                <a:solidFill>
                  <a:srgbClr val="FF0000"/>
                </a:solidFill>
              </a:rPr>
              <a:t>Kubernetes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Cloud Foundry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u="sng" dirty="0">
                <a:solidFill>
                  <a:srgbClr val="FF0000"/>
                </a:solidFill>
              </a:rPr>
              <a:t>consul</a:t>
            </a:r>
            <a:r>
              <a:rPr lang="en-US" sz="2400" dirty="0"/>
              <a:t> — </a:t>
            </a:r>
            <a:r>
              <a:rPr lang="en-US" sz="2400" dirty="0" err="1"/>
              <a:t>Hashicorp</a:t>
            </a:r>
            <a:r>
              <a:rPr lang="en-US" sz="2400" dirty="0"/>
              <a:t> consul is the one-stop solution for microservices (self) registration, discovery, health checks, key-value store, and load balancing. It is one of the most powerful frameworks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6E2CE-2FBE-517F-7AE9-6718E15558E4}"/>
              </a:ext>
            </a:extLst>
          </p:cNvPr>
          <p:cNvSpPr txBox="1"/>
          <p:nvPr/>
        </p:nvSpPr>
        <p:spPr>
          <a:xfrm>
            <a:off x="218322" y="1165332"/>
            <a:ext cx="5572878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</a:rPr>
              <a:t>Common Service Registry / Discovery Frameworks</a:t>
            </a:r>
          </a:p>
        </p:txBody>
      </p:sp>
    </p:spTree>
    <p:extLst>
      <p:ext uri="{BB962C8B-B14F-4D97-AF65-F5344CB8AC3E}">
        <p14:creationId xmlns:p14="http://schemas.microsoft.com/office/powerpoint/2010/main" val="39641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357934C-203B-E68E-C5DE-B3DDBC69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10662"/>
            <a:ext cx="6400800" cy="3978694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669D8-1FF3-E791-1E91-95DA7A3483EF}"/>
              </a:ext>
            </a:extLst>
          </p:cNvPr>
          <p:cNvSpPr txBox="1"/>
          <p:nvPr/>
        </p:nvSpPr>
        <p:spPr>
          <a:xfrm>
            <a:off x="9448800" y="4157033"/>
            <a:ext cx="2102370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Locations(IP and Port) are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Dynamically changing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61FC09-524F-3ADD-F29F-93F3A9077F84}"/>
              </a:ext>
            </a:extLst>
          </p:cNvPr>
          <p:cNvSpPr txBox="1"/>
          <p:nvPr/>
        </p:nvSpPr>
        <p:spPr>
          <a:xfrm>
            <a:off x="76200" y="565432"/>
            <a:ext cx="11963400" cy="206210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In the case of a </a:t>
            </a:r>
            <a:r>
              <a:rPr lang="en-US" sz="1600" dirty="0">
                <a:solidFill>
                  <a:srgbClr val="FF0000"/>
                </a:solidFill>
              </a:rPr>
              <a:t>micro-service architecture </a:t>
            </a:r>
            <a:r>
              <a:rPr lang="en-US" sz="1600" dirty="0"/>
              <a:t>that is deployed in the cloud, there will be a lot of microservice components for different services. Every microservice can </a:t>
            </a:r>
            <a:r>
              <a:rPr lang="en-US" sz="1600" dirty="0">
                <a:solidFill>
                  <a:srgbClr val="FF0000"/>
                </a:solidFill>
              </a:rPr>
              <a:t>scale</a:t>
            </a:r>
            <a:r>
              <a:rPr lang="en-US" sz="1600" dirty="0"/>
              <a:t> differently based on the demands.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Order service </a:t>
            </a:r>
            <a:r>
              <a:rPr lang="en-US" sz="1600" dirty="0"/>
              <a:t>might have 4 or 5 instances and </a:t>
            </a:r>
            <a:r>
              <a:rPr lang="en-US" sz="1600" dirty="0">
                <a:solidFill>
                  <a:srgbClr val="FF0000"/>
                </a:solidFill>
              </a:rPr>
              <a:t>Billing Service</a:t>
            </a:r>
            <a:r>
              <a:rPr lang="en-US" sz="1600" dirty="0"/>
              <a:t> might have 2 or 3 instances running. With each instance having a dynamic network address because of multiple factors like Autoscaling, Upgrade, Failure, Deployments, </a:t>
            </a:r>
            <a:r>
              <a:rPr lang="en-US" sz="1600" dirty="0" err="1"/>
              <a:t>etc</a:t>
            </a:r>
            <a:r>
              <a:rPr lang="en-US" sz="1600" dirty="0"/>
              <a:t>, it is extremely difficult to locate these services and communicate with them.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This problem leads to the solution in the form of a design pattern called </a:t>
            </a:r>
            <a:r>
              <a:rPr lang="en-US" sz="1600" dirty="0">
                <a:solidFill>
                  <a:srgbClr val="FF0000"/>
                </a:solidFill>
              </a:rPr>
              <a:t>Service Discovery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0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357934C-203B-E68E-C5DE-B3DDBC69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2884442"/>
            <a:ext cx="6400800" cy="3978694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669D8-1FF3-E791-1E91-95DA7A3483EF}"/>
              </a:ext>
            </a:extLst>
          </p:cNvPr>
          <p:cNvSpPr txBox="1"/>
          <p:nvPr/>
        </p:nvSpPr>
        <p:spPr>
          <a:xfrm>
            <a:off x="9601200" y="4350569"/>
            <a:ext cx="2102370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Locations(IP and Port) are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Dynamically changing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61FC09-524F-3ADD-F29F-93F3A9077F84}"/>
              </a:ext>
            </a:extLst>
          </p:cNvPr>
          <p:cNvSpPr txBox="1"/>
          <p:nvPr/>
        </p:nvSpPr>
        <p:spPr>
          <a:xfrm>
            <a:off x="76200" y="565432"/>
            <a:ext cx="11963400" cy="224676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FF0000"/>
                </a:solidFill>
              </a:rPr>
              <a:t>Service Discovery is a design pattern </a:t>
            </a:r>
            <a:r>
              <a:rPr lang="en-US" sz="1400" dirty="0"/>
              <a:t>by which the Client or the API Gateways discover the </a:t>
            </a:r>
            <a:r>
              <a:rPr lang="en-US" sz="1400" dirty="0">
                <a:solidFill>
                  <a:srgbClr val="FF0000"/>
                </a:solidFill>
              </a:rPr>
              <a:t>network info (IP address and port)</a:t>
            </a:r>
            <a:r>
              <a:rPr lang="en-US" sz="1400" dirty="0"/>
              <a:t> of the Server through an important component called </a:t>
            </a:r>
            <a:r>
              <a:rPr lang="en-US" sz="1400" dirty="0">
                <a:solidFill>
                  <a:srgbClr val="FF0000"/>
                </a:solidFill>
              </a:rPr>
              <a:t>Service Registry or Discovery Server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The </a:t>
            </a:r>
            <a:r>
              <a:rPr lang="en-US" sz="1400" dirty="0">
                <a:solidFill>
                  <a:srgbClr val="FF0000"/>
                </a:solidFill>
              </a:rPr>
              <a:t>Service Registry </a:t>
            </a:r>
            <a:r>
              <a:rPr lang="en-US" sz="1400" dirty="0"/>
              <a:t>keeps track of the entire individual microservices in the architecture and stores the IP address / Port of those in its database. Every time a service scales up or down, it will send a heartbeat to </a:t>
            </a:r>
            <a:r>
              <a:rPr lang="en-US" sz="1400" dirty="0">
                <a:solidFill>
                  <a:srgbClr val="FF0000"/>
                </a:solidFill>
              </a:rPr>
              <a:t>the discovery service </a:t>
            </a:r>
            <a:r>
              <a:rPr lang="en-US" sz="1400" dirty="0"/>
              <a:t>and it will update its database accordingly. The </a:t>
            </a:r>
            <a:r>
              <a:rPr lang="en-US" sz="1400" dirty="0">
                <a:solidFill>
                  <a:srgbClr val="FF0000"/>
                </a:solidFill>
              </a:rPr>
              <a:t>discovery server / Registry </a:t>
            </a:r>
            <a:r>
              <a:rPr lang="en-US" sz="1400" dirty="0"/>
              <a:t>also groups the instances of each service accordingly.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There are two types of </a:t>
            </a:r>
            <a:r>
              <a:rPr lang="en-US" sz="1400" dirty="0">
                <a:solidFill>
                  <a:srgbClr val="FF0000"/>
                </a:solidFill>
              </a:rPr>
              <a:t>Service Discovery</a:t>
            </a:r>
          </a:p>
          <a:p>
            <a:pPr marL="909188" lvl="1" indent="-285750">
              <a:buFont typeface="+mj-lt"/>
              <a:buAutoNum type="arabicPeriod"/>
            </a:pPr>
            <a:r>
              <a:rPr lang="en-US" sz="1400" dirty="0"/>
              <a:t>Client-Side service discovery</a:t>
            </a:r>
          </a:p>
          <a:p>
            <a:pPr marL="909188" lvl="1" indent="-285750">
              <a:buFont typeface="+mj-lt"/>
              <a:buAutoNum type="arabicPeriod"/>
            </a:pPr>
            <a:r>
              <a:rPr lang="en-US" sz="1400" dirty="0"/>
              <a:t>Server-side service discovery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2DCDB1-8D35-3A80-4331-7AFEE4512EB7}"/>
              </a:ext>
            </a:extLst>
          </p:cNvPr>
          <p:cNvSpPr/>
          <p:nvPr/>
        </p:nvSpPr>
        <p:spPr>
          <a:xfrm>
            <a:off x="3886200" y="3425100"/>
            <a:ext cx="19812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 Registry or Discovery Server </a:t>
            </a:r>
          </a:p>
        </p:txBody>
      </p:sp>
    </p:spTree>
    <p:extLst>
      <p:ext uri="{BB962C8B-B14F-4D97-AF65-F5344CB8AC3E}">
        <p14:creationId xmlns:p14="http://schemas.microsoft.com/office/powerpoint/2010/main" val="13090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14F18-6084-7431-1E6D-06FFAEEC8D55}"/>
              </a:ext>
            </a:extLst>
          </p:cNvPr>
          <p:cNvSpPr txBox="1"/>
          <p:nvPr/>
        </p:nvSpPr>
        <p:spPr>
          <a:xfrm>
            <a:off x="114299" y="1055933"/>
            <a:ext cx="11925301" cy="163121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In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Client-side service discovery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pattern, the client is responsible for discovering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network address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of the service instances and load balance of the requests to the instances of the same service.</a:t>
            </a:r>
            <a:b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</a:br>
            <a:endParaRPr lang="en-US" sz="20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client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will query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-serif-pro"/>
              </a:rPr>
              <a:t>Service Registry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to get the list of available instances for the particular service and then use an efficient load balancing algorithm to select one of the instances and send a request to 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C1E79-0C7A-7004-962A-E756DB58F232}"/>
              </a:ext>
            </a:extLst>
          </p:cNvPr>
          <p:cNvSpPr txBox="1"/>
          <p:nvPr/>
        </p:nvSpPr>
        <p:spPr>
          <a:xfrm>
            <a:off x="103413" y="626812"/>
            <a:ext cx="3390901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ource-serif-pro"/>
              </a:rPr>
              <a:t>Client-Side service discovery</a:t>
            </a:r>
            <a:endParaRPr lang="en-US" sz="2000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E962D7-85BD-8095-67FA-4C689463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62522"/>
            <a:ext cx="5715000" cy="39029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E34545-19EF-B620-3814-C7F21FB72FF9}"/>
              </a:ext>
            </a:extLst>
          </p:cNvPr>
          <p:cNvCxnSpPr>
            <a:cxnSpLocks/>
          </p:cNvCxnSpPr>
          <p:nvPr/>
        </p:nvCxnSpPr>
        <p:spPr>
          <a:xfrm flipH="1">
            <a:off x="4343400" y="3465689"/>
            <a:ext cx="2362200" cy="2477911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F4BC08-AEC2-722B-FF73-3523464E06DA}"/>
              </a:ext>
            </a:extLst>
          </p:cNvPr>
          <p:cNvCxnSpPr>
            <a:cxnSpLocks/>
          </p:cNvCxnSpPr>
          <p:nvPr/>
        </p:nvCxnSpPr>
        <p:spPr>
          <a:xfrm flipH="1">
            <a:off x="4419600" y="4495800"/>
            <a:ext cx="2286000" cy="167640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88AC33-0C8A-7799-C34E-D25021F931D2}"/>
              </a:ext>
            </a:extLst>
          </p:cNvPr>
          <p:cNvCxnSpPr>
            <a:cxnSpLocks/>
          </p:cNvCxnSpPr>
          <p:nvPr/>
        </p:nvCxnSpPr>
        <p:spPr>
          <a:xfrm flipH="1">
            <a:off x="4419600" y="5397988"/>
            <a:ext cx="2286000" cy="97588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171D02-CB7A-798C-6A60-53472537E1EC}"/>
              </a:ext>
            </a:extLst>
          </p:cNvPr>
          <p:cNvCxnSpPr>
            <a:cxnSpLocks/>
          </p:cNvCxnSpPr>
          <p:nvPr/>
        </p:nvCxnSpPr>
        <p:spPr>
          <a:xfrm flipH="1">
            <a:off x="4419600" y="6373874"/>
            <a:ext cx="2286000" cy="93387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4036DD7-0AF4-096B-5A92-D7F8D43DF54F}"/>
              </a:ext>
            </a:extLst>
          </p:cNvPr>
          <p:cNvCxnSpPr/>
          <p:nvPr/>
        </p:nvCxnSpPr>
        <p:spPr>
          <a:xfrm rot="16200000" flipH="1">
            <a:off x="3124200" y="5257800"/>
            <a:ext cx="838200" cy="381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2C21FD-ECAC-30D5-D043-C5BF6F32A84C}"/>
              </a:ext>
            </a:extLst>
          </p:cNvPr>
          <p:cNvCxnSpPr/>
          <p:nvPr/>
        </p:nvCxnSpPr>
        <p:spPr>
          <a:xfrm flipV="1">
            <a:off x="3733800" y="4343400"/>
            <a:ext cx="3048000" cy="533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C18739-0DD7-E44D-22F8-7629F49CF562}"/>
              </a:ext>
            </a:extLst>
          </p:cNvPr>
          <p:cNvSpPr txBox="1"/>
          <p:nvPr/>
        </p:nvSpPr>
        <p:spPr>
          <a:xfrm>
            <a:off x="5068666" y="5270959"/>
            <a:ext cx="1027333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5389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14F18-6084-7431-1E6D-06FFAEEC8D55}"/>
              </a:ext>
            </a:extLst>
          </p:cNvPr>
          <p:cNvSpPr txBox="1"/>
          <p:nvPr/>
        </p:nvSpPr>
        <p:spPr>
          <a:xfrm>
            <a:off x="114299" y="1055933"/>
            <a:ext cx="11925301" cy="224676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Netflix OSS 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is an example of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Client Side Service Discovery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Eureka Server 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is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Service Registry 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and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Netflix Ribbon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is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client-side load balancer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.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Netflix Ribbon 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is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client-side load balancer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that gives you a lot of control over the behavior of HTTP and TCP clients.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92929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92929"/>
                </a:solidFill>
                <a:effectLst/>
              </a:rPr>
              <a:t>When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microservice A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talks to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microservice B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using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Feign Client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, service A contacts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Eureka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to get the information about all the instances of Service B. Then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Netflix Ribbon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load balancer on Service A will find the best instance of Service B to send the request.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C1E79-0C7A-7004-962A-E756DB58F232}"/>
              </a:ext>
            </a:extLst>
          </p:cNvPr>
          <p:cNvSpPr txBox="1"/>
          <p:nvPr/>
        </p:nvSpPr>
        <p:spPr>
          <a:xfrm>
            <a:off x="114299" y="606103"/>
            <a:ext cx="3390901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ource-serif-pro"/>
              </a:rPr>
              <a:t>Client-Side service discovery</a:t>
            </a:r>
            <a:endParaRPr lang="en-US" sz="2000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88152-8044-B0CD-6B5C-3743C3F4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552477"/>
            <a:ext cx="4724400" cy="3084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BC77F-9005-04C3-E84C-8A2ABFEC5EC4}"/>
              </a:ext>
            </a:extLst>
          </p:cNvPr>
          <p:cNvSpPr txBox="1"/>
          <p:nvPr/>
        </p:nvSpPr>
        <p:spPr>
          <a:xfrm>
            <a:off x="5181600" y="5401957"/>
            <a:ext cx="1027333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9596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14F18-6084-7431-1E6D-06FFAEEC8D55}"/>
              </a:ext>
            </a:extLst>
          </p:cNvPr>
          <p:cNvSpPr txBox="1"/>
          <p:nvPr/>
        </p:nvSpPr>
        <p:spPr>
          <a:xfrm>
            <a:off x="114299" y="1055933"/>
            <a:ext cx="11925301" cy="267765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</a:rPr>
              <a:t>Advantages:</a:t>
            </a:r>
            <a:br>
              <a:rPr lang="en-US" sz="1600" b="0" i="0" dirty="0">
                <a:solidFill>
                  <a:srgbClr val="292929"/>
                </a:solidFill>
                <a:effectLst/>
              </a:rPr>
            </a:br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966338" lvl="1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92929"/>
                </a:solidFill>
                <a:effectLst/>
              </a:rPr>
              <a:t>This pattern is quite simple and straightforward to implement as the 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client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 only needs to communicate with the 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Service Registry</a:t>
            </a:r>
            <a:br>
              <a:rPr lang="en-US" sz="1600" b="0" i="0" dirty="0">
                <a:solidFill>
                  <a:srgbClr val="292929"/>
                </a:solidFill>
                <a:effectLst/>
              </a:rPr>
            </a:br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966338" lvl="1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92929"/>
                </a:solidFill>
                <a:effectLst/>
              </a:rPr>
              <a:t>The 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client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 can have its own 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Load Balancings algorithms 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like 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Round Robin 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or 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Consistent Hashing</a:t>
            </a:r>
          </a:p>
          <a:p>
            <a:pPr lvl="1"/>
            <a:endParaRPr lang="en-US" sz="1600" dirty="0">
              <a:solidFill>
                <a:srgbClr val="292929"/>
              </a:solidFill>
            </a:endParaRPr>
          </a:p>
          <a:p>
            <a:r>
              <a:rPr lang="en-US" sz="2000" b="1" i="0" dirty="0">
                <a:solidFill>
                  <a:srgbClr val="C00000"/>
                </a:solidFill>
                <a:effectLst/>
              </a:rPr>
              <a:t>Drawback:</a:t>
            </a:r>
            <a:br>
              <a:rPr lang="en-US" sz="1600" b="0" i="0" dirty="0">
                <a:solidFill>
                  <a:srgbClr val="292929"/>
                </a:solidFill>
                <a:effectLst/>
              </a:rPr>
            </a:br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966338" lvl="1" indent="-342900">
              <a:buFont typeface="+mj-lt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Service Discovery logic is tightly coupled with the client </a:t>
            </a:r>
            <a:r>
              <a:rPr lang="en-US" sz="1600" dirty="0">
                <a:solidFill>
                  <a:srgbClr val="292929"/>
                </a:solidFill>
              </a:rPr>
              <a:t>and hence it is difficult if we have different types of clients and frameworks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C1E79-0C7A-7004-962A-E756DB58F232}"/>
              </a:ext>
            </a:extLst>
          </p:cNvPr>
          <p:cNvSpPr txBox="1"/>
          <p:nvPr/>
        </p:nvSpPr>
        <p:spPr>
          <a:xfrm>
            <a:off x="103413" y="635687"/>
            <a:ext cx="3390901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ource-serif-pro"/>
              </a:rPr>
              <a:t>Client-Side service discovery</a:t>
            </a:r>
            <a:endParaRPr lang="en-US" sz="2000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EF69-F35A-8FD6-87B7-F348B4D7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33" y="3863222"/>
            <a:ext cx="4495800" cy="2935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9B9507-7601-1C41-ED13-456556449597}"/>
              </a:ext>
            </a:extLst>
          </p:cNvPr>
          <p:cNvSpPr txBox="1"/>
          <p:nvPr/>
        </p:nvSpPr>
        <p:spPr>
          <a:xfrm>
            <a:off x="5181600" y="5401957"/>
            <a:ext cx="1027333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52817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14F18-6084-7431-1E6D-06FFAEEC8D55}"/>
              </a:ext>
            </a:extLst>
          </p:cNvPr>
          <p:cNvSpPr txBox="1"/>
          <p:nvPr/>
        </p:nvSpPr>
        <p:spPr>
          <a:xfrm>
            <a:off x="114299" y="1055933"/>
            <a:ext cx="11925301" cy="147732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Server-side service discovery </a:t>
            </a:r>
            <a:r>
              <a:rPr lang="en-US" sz="1800" dirty="0">
                <a:solidFill>
                  <a:srgbClr val="292929"/>
                </a:solidFill>
              </a:rPr>
              <a:t>is the most widely used pattern for </a:t>
            </a:r>
            <a:r>
              <a:rPr lang="en-US" sz="1800" dirty="0">
                <a:solidFill>
                  <a:srgbClr val="FF0000"/>
                </a:solidFill>
              </a:rPr>
              <a:t>Service Discovery</a:t>
            </a:r>
            <a:r>
              <a:rPr lang="en-US" sz="1800" dirty="0">
                <a:solidFill>
                  <a:srgbClr val="292929"/>
                </a:solidFill>
              </a:rPr>
              <a:t>. Here the </a:t>
            </a:r>
            <a:r>
              <a:rPr lang="en-US" sz="1800" dirty="0">
                <a:solidFill>
                  <a:srgbClr val="FF0000"/>
                </a:solidFill>
              </a:rPr>
              <a:t>client</a:t>
            </a:r>
            <a:r>
              <a:rPr lang="en-US" sz="1800" dirty="0">
                <a:solidFill>
                  <a:srgbClr val="292929"/>
                </a:solidFill>
              </a:rPr>
              <a:t> makes calls to the </a:t>
            </a:r>
          </a:p>
          <a:p>
            <a:pPr algn="l"/>
            <a:r>
              <a:rPr lang="en-US" sz="1800" dirty="0">
                <a:solidFill>
                  <a:srgbClr val="292929"/>
                </a:solidFill>
              </a:rPr>
              <a:t>       </a:t>
            </a:r>
            <a:r>
              <a:rPr lang="en-US" sz="1800" dirty="0">
                <a:solidFill>
                  <a:srgbClr val="FF0000"/>
                </a:solidFill>
              </a:rPr>
              <a:t>Load Balancer</a:t>
            </a:r>
            <a:r>
              <a:rPr lang="en-US" sz="1800" dirty="0">
                <a:solidFill>
                  <a:srgbClr val="292929"/>
                </a:solidFill>
              </a:rPr>
              <a:t> which then queries the </a:t>
            </a:r>
            <a:r>
              <a:rPr lang="en-US" sz="1800" dirty="0">
                <a:solidFill>
                  <a:srgbClr val="FF0000"/>
                </a:solidFill>
              </a:rPr>
              <a:t>Service Registry </a:t>
            </a:r>
            <a:r>
              <a:rPr lang="en-US" sz="1800" dirty="0">
                <a:solidFill>
                  <a:srgbClr val="292929"/>
                </a:solidFill>
              </a:rPr>
              <a:t>to discover the instances and query one of them.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292929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92929"/>
                </a:solidFill>
              </a:rPr>
              <a:t>The </a:t>
            </a:r>
            <a:r>
              <a:rPr lang="en-US" sz="1800" dirty="0">
                <a:solidFill>
                  <a:srgbClr val="FF0000"/>
                </a:solidFill>
              </a:rPr>
              <a:t>load balancing </a:t>
            </a:r>
            <a:r>
              <a:rPr lang="en-US" sz="1800" dirty="0">
                <a:solidFill>
                  <a:srgbClr val="292929"/>
                </a:solidFill>
              </a:rPr>
              <a:t>logic now stays inside the </a:t>
            </a:r>
            <a:r>
              <a:rPr lang="en-US" sz="1800" dirty="0">
                <a:solidFill>
                  <a:srgbClr val="FF0000"/>
                </a:solidFill>
              </a:rPr>
              <a:t>Load Balancer </a:t>
            </a:r>
            <a:r>
              <a:rPr lang="en-US" sz="1800" dirty="0">
                <a:solidFill>
                  <a:srgbClr val="292929"/>
                </a:solidFill>
              </a:rPr>
              <a:t>component and this is common to any client or framework that requests it. </a:t>
            </a:r>
            <a:r>
              <a:rPr lang="en-US" sz="1800" dirty="0">
                <a:solidFill>
                  <a:srgbClr val="FF0000"/>
                </a:solidFill>
              </a:rPr>
              <a:t>Load Balancer </a:t>
            </a:r>
            <a:r>
              <a:rPr lang="en-US" sz="1800" dirty="0">
                <a:solidFill>
                  <a:srgbClr val="292929"/>
                </a:solidFill>
              </a:rPr>
              <a:t>component is the only change when compared to the </a:t>
            </a:r>
            <a:r>
              <a:rPr lang="en-US" sz="1800" dirty="0">
                <a:solidFill>
                  <a:srgbClr val="FF0000"/>
                </a:solidFill>
              </a:rPr>
              <a:t>Client Side Service Discovery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C1E79-0C7A-7004-962A-E756DB58F232}"/>
              </a:ext>
            </a:extLst>
          </p:cNvPr>
          <p:cNvSpPr txBox="1"/>
          <p:nvPr/>
        </p:nvSpPr>
        <p:spPr>
          <a:xfrm>
            <a:off x="114299" y="593072"/>
            <a:ext cx="3619501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ource-serif-pro"/>
              </a:rPr>
              <a:t>2. Server-side service discovery</a:t>
            </a:r>
            <a:endParaRPr lang="en-US" sz="2000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A4542E-3F22-5617-FD74-7D2113B0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2743200"/>
            <a:ext cx="6761111" cy="387851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CCFC31-6B20-6CFC-9254-A17F8854DDB8}"/>
              </a:ext>
            </a:extLst>
          </p:cNvPr>
          <p:cNvCxnSpPr/>
          <p:nvPr/>
        </p:nvCxnSpPr>
        <p:spPr>
          <a:xfrm>
            <a:off x="3581400" y="4495800"/>
            <a:ext cx="1447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90AC4-912E-4756-F742-CC43B72FF5BA}"/>
              </a:ext>
            </a:extLst>
          </p:cNvPr>
          <p:cNvCxnSpPr/>
          <p:nvPr/>
        </p:nvCxnSpPr>
        <p:spPr>
          <a:xfrm flipH="1">
            <a:off x="6705600" y="3429000"/>
            <a:ext cx="1219200" cy="24384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C7D40-D483-CEDB-B506-E2C38CD62DDC}"/>
              </a:ext>
            </a:extLst>
          </p:cNvPr>
          <p:cNvCxnSpPr>
            <a:cxnSpLocks/>
          </p:cNvCxnSpPr>
          <p:nvPr/>
        </p:nvCxnSpPr>
        <p:spPr>
          <a:xfrm flipH="1">
            <a:off x="6858000" y="4267200"/>
            <a:ext cx="1066800" cy="17485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802-2FC8-917E-3CDC-369C12F21CC9}"/>
              </a:ext>
            </a:extLst>
          </p:cNvPr>
          <p:cNvCxnSpPr>
            <a:cxnSpLocks/>
          </p:cNvCxnSpPr>
          <p:nvPr/>
        </p:nvCxnSpPr>
        <p:spPr>
          <a:xfrm flipH="1">
            <a:off x="6858000" y="5867400"/>
            <a:ext cx="990600" cy="4572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DE6E0-F4BD-5946-8C2A-6328101A7BA8}"/>
              </a:ext>
            </a:extLst>
          </p:cNvPr>
          <p:cNvCxnSpPr>
            <a:cxnSpLocks/>
          </p:cNvCxnSpPr>
          <p:nvPr/>
        </p:nvCxnSpPr>
        <p:spPr>
          <a:xfrm flipH="1">
            <a:off x="6781800" y="5141492"/>
            <a:ext cx="1219200" cy="1069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44D1C0F-3666-D613-5BDF-6DA7B6688529}"/>
              </a:ext>
            </a:extLst>
          </p:cNvPr>
          <p:cNvCxnSpPr/>
          <p:nvPr/>
        </p:nvCxnSpPr>
        <p:spPr>
          <a:xfrm rot="16200000" flipH="1">
            <a:off x="5286374" y="5076825"/>
            <a:ext cx="1066800" cy="5143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2662657-7242-47A1-0E40-FE920018D225}"/>
              </a:ext>
            </a:extLst>
          </p:cNvPr>
          <p:cNvCxnSpPr/>
          <p:nvPr/>
        </p:nvCxnSpPr>
        <p:spPr>
          <a:xfrm flipV="1">
            <a:off x="6324600" y="4114800"/>
            <a:ext cx="1600200" cy="381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47FB4D-8E98-4904-57FA-14FAA62DC316}"/>
              </a:ext>
            </a:extLst>
          </p:cNvPr>
          <p:cNvSpPr txBox="1"/>
          <p:nvPr/>
        </p:nvSpPr>
        <p:spPr>
          <a:xfrm>
            <a:off x="3864356" y="4097923"/>
            <a:ext cx="86004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86249-5EC0-16ED-044A-4A1E67496764}"/>
              </a:ext>
            </a:extLst>
          </p:cNvPr>
          <p:cNvSpPr txBox="1"/>
          <p:nvPr/>
        </p:nvSpPr>
        <p:spPr>
          <a:xfrm>
            <a:off x="5196646" y="5451915"/>
            <a:ext cx="69865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23D4C3-2D1D-329E-7792-5E52B233AAD1}"/>
              </a:ext>
            </a:extLst>
          </p:cNvPr>
          <p:cNvSpPr txBox="1"/>
          <p:nvPr/>
        </p:nvSpPr>
        <p:spPr>
          <a:xfrm>
            <a:off x="6810022" y="5449236"/>
            <a:ext cx="85786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117B10-D598-0D1F-2CFA-253577D72B3D}"/>
              </a:ext>
            </a:extLst>
          </p:cNvPr>
          <p:cNvSpPr txBox="1"/>
          <p:nvPr/>
        </p:nvSpPr>
        <p:spPr>
          <a:xfrm>
            <a:off x="6324600" y="3750184"/>
            <a:ext cx="12827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Load Balance</a:t>
            </a:r>
          </a:p>
        </p:txBody>
      </p:sp>
    </p:spTree>
    <p:extLst>
      <p:ext uri="{BB962C8B-B14F-4D97-AF65-F5344CB8AC3E}">
        <p14:creationId xmlns:p14="http://schemas.microsoft.com/office/powerpoint/2010/main" val="9207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14F18-6084-7431-1E6D-06FFAEEC8D55}"/>
              </a:ext>
            </a:extLst>
          </p:cNvPr>
          <p:cNvSpPr txBox="1"/>
          <p:nvPr/>
        </p:nvSpPr>
        <p:spPr>
          <a:xfrm>
            <a:off x="114299" y="1055933"/>
            <a:ext cx="11925301" cy="163121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92929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AWS Elastic Load Balancer (ELB) </a:t>
            </a:r>
            <a:r>
              <a:rPr lang="en-US" sz="2000" dirty="0">
                <a:solidFill>
                  <a:srgbClr val="292929"/>
                </a:solidFill>
              </a:rPr>
              <a:t>is an example of a </a:t>
            </a:r>
            <a:r>
              <a:rPr lang="en-US" sz="2000" dirty="0">
                <a:solidFill>
                  <a:srgbClr val="FF0000"/>
                </a:solidFill>
              </a:rPr>
              <a:t>server-side discovery pattern</a:t>
            </a:r>
            <a:r>
              <a:rPr lang="en-US" sz="2000" dirty="0">
                <a:solidFill>
                  <a:srgbClr val="292929"/>
                </a:solidFill>
              </a:rPr>
              <a:t>. </a:t>
            </a:r>
            <a:br>
              <a:rPr lang="en-US" sz="2000" dirty="0">
                <a:solidFill>
                  <a:srgbClr val="292929"/>
                </a:solidFill>
              </a:rPr>
            </a:br>
            <a:endParaRPr lang="en-US" sz="2000" dirty="0">
              <a:solidFill>
                <a:srgbClr val="292929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92929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EC2 servers or ECS containers </a:t>
            </a:r>
            <a:r>
              <a:rPr lang="en-US" sz="2000" dirty="0">
                <a:solidFill>
                  <a:srgbClr val="292929"/>
                </a:solidFill>
              </a:rPr>
              <a:t>will register their network information to the </a:t>
            </a:r>
            <a:r>
              <a:rPr lang="en-US" sz="2000" dirty="0">
                <a:solidFill>
                  <a:srgbClr val="FF0000"/>
                </a:solidFill>
              </a:rPr>
              <a:t>ELB</a:t>
            </a:r>
            <a:r>
              <a:rPr lang="en-US" sz="2000" dirty="0">
                <a:solidFill>
                  <a:srgbClr val="292929"/>
                </a:solidFill>
              </a:rPr>
              <a:t> which acts as both the </a:t>
            </a:r>
            <a:r>
              <a:rPr lang="en-US" sz="2000" dirty="0">
                <a:solidFill>
                  <a:srgbClr val="FF0000"/>
                </a:solidFill>
              </a:rPr>
              <a:t>Router</a:t>
            </a:r>
            <a:r>
              <a:rPr lang="en-US" sz="2000" dirty="0">
                <a:solidFill>
                  <a:srgbClr val="292929"/>
                </a:solidFill>
              </a:rPr>
              <a:t> and the </a:t>
            </a:r>
            <a:r>
              <a:rPr lang="en-US" sz="2000" dirty="0">
                <a:solidFill>
                  <a:srgbClr val="FF0000"/>
                </a:solidFill>
              </a:rPr>
              <a:t>Service Registry</a:t>
            </a:r>
            <a:r>
              <a:rPr lang="en-US" sz="2000" dirty="0">
                <a:solidFill>
                  <a:srgbClr val="292929"/>
                </a:solidFill>
              </a:rPr>
              <a:t>. When a request reaches </a:t>
            </a:r>
            <a:r>
              <a:rPr lang="en-US" sz="2000" dirty="0">
                <a:solidFill>
                  <a:srgbClr val="FF0000"/>
                </a:solidFill>
              </a:rPr>
              <a:t>ELB</a:t>
            </a:r>
            <a:r>
              <a:rPr lang="en-US" sz="2000" dirty="0">
                <a:solidFill>
                  <a:srgbClr val="292929"/>
                </a:solidFill>
              </a:rPr>
              <a:t>, it can route to the specific instances after picking the best match through the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C1E79-0C7A-7004-962A-E756DB58F232}"/>
              </a:ext>
            </a:extLst>
          </p:cNvPr>
          <p:cNvSpPr txBox="1"/>
          <p:nvPr/>
        </p:nvSpPr>
        <p:spPr>
          <a:xfrm>
            <a:off x="114299" y="593072"/>
            <a:ext cx="3619501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ource-serif-pro"/>
              </a:rPr>
              <a:t>2. Server-side service discovery</a:t>
            </a:r>
            <a:endParaRPr lang="en-US" sz="2000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A4542E-3F22-5617-FD74-7D2113B0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2743200"/>
            <a:ext cx="6761111" cy="387851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CCFC31-6B20-6CFC-9254-A17F8854DDB8}"/>
              </a:ext>
            </a:extLst>
          </p:cNvPr>
          <p:cNvCxnSpPr/>
          <p:nvPr/>
        </p:nvCxnSpPr>
        <p:spPr>
          <a:xfrm>
            <a:off x="3581400" y="4495800"/>
            <a:ext cx="1447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90AC4-912E-4756-F742-CC43B72FF5BA}"/>
              </a:ext>
            </a:extLst>
          </p:cNvPr>
          <p:cNvCxnSpPr/>
          <p:nvPr/>
        </p:nvCxnSpPr>
        <p:spPr>
          <a:xfrm flipH="1">
            <a:off x="6705600" y="3429000"/>
            <a:ext cx="1219200" cy="24384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C7D40-D483-CEDB-B506-E2C38CD62DDC}"/>
              </a:ext>
            </a:extLst>
          </p:cNvPr>
          <p:cNvCxnSpPr>
            <a:cxnSpLocks/>
          </p:cNvCxnSpPr>
          <p:nvPr/>
        </p:nvCxnSpPr>
        <p:spPr>
          <a:xfrm flipH="1">
            <a:off x="6858000" y="4267200"/>
            <a:ext cx="1066800" cy="17485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802-2FC8-917E-3CDC-369C12F21CC9}"/>
              </a:ext>
            </a:extLst>
          </p:cNvPr>
          <p:cNvCxnSpPr>
            <a:cxnSpLocks/>
          </p:cNvCxnSpPr>
          <p:nvPr/>
        </p:nvCxnSpPr>
        <p:spPr>
          <a:xfrm flipH="1">
            <a:off x="6858000" y="5867400"/>
            <a:ext cx="990600" cy="4572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DE6E0-F4BD-5946-8C2A-6328101A7BA8}"/>
              </a:ext>
            </a:extLst>
          </p:cNvPr>
          <p:cNvCxnSpPr>
            <a:cxnSpLocks/>
          </p:cNvCxnSpPr>
          <p:nvPr/>
        </p:nvCxnSpPr>
        <p:spPr>
          <a:xfrm flipH="1">
            <a:off x="6781800" y="5141492"/>
            <a:ext cx="1219200" cy="1069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44D1C0F-3666-D613-5BDF-6DA7B6688529}"/>
              </a:ext>
            </a:extLst>
          </p:cNvPr>
          <p:cNvCxnSpPr/>
          <p:nvPr/>
        </p:nvCxnSpPr>
        <p:spPr>
          <a:xfrm rot="16200000" flipH="1">
            <a:off x="5286374" y="5076825"/>
            <a:ext cx="1066800" cy="5143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2662657-7242-47A1-0E40-FE920018D225}"/>
              </a:ext>
            </a:extLst>
          </p:cNvPr>
          <p:cNvCxnSpPr/>
          <p:nvPr/>
        </p:nvCxnSpPr>
        <p:spPr>
          <a:xfrm flipV="1">
            <a:off x="6324600" y="4114800"/>
            <a:ext cx="1600200" cy="381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47FB4D-8E98-4904-57FA-14FAA62DC316}"/>
              </a:ext>
            </a:extLst>
          </p:cNvPr>
          <p:cNvSpPr txBox="1"/>
          <p:nvPr/>
        </p:nvSpPr>
        <p:spPr>
          <a:xfrm>
            <a:off x="3864356" y="4097923"/>
            <a:ext cx="86004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86249-5EC0-16ED-044A-4A1E67496764}"/>
              </a:ext>
            </a:extLst>
          </p:cNvPr>
          <p:cNvSpPr txBox="1"/>
          <p:nvPr/>
        </p:nvSpPr>
        <p:spPr>
          <a:xfrm>
            <a:off x="5196646" y="5451915"/>
            <a:ext cx="69865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23D4C3-2D1D-329E-7792-5E52B233AAD1}"/>
              </a:ext>
            </a:extLst>
          </p:cNvPr>
          <p:cNvSpPr txBox="1"/>
          <p:nvPr/>
        </p:nvSpPr>
        <p:spPr>
          <a:xfrm>
            <a:off x="6810022" y="5449236"/>
            <a:ext cx="85786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117B10-D598-0D1F-2CFA-253577D72B3D}"/>
              </a:ext>
            </a:extLst>
          </p:cNvPr>
          <p:cNvSpPr txBox="1"/>
          <p:nvPr/>
        </p:nvSpPr>
        <p:spPr>
          <a:xfrm>
            <a:off x="6324600" y="3750184"/>
            <a:ext cx="12827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Load Balance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33B7ECA-0003-60BB-9B5E-D94E374CCE03}"/>
              </a:ext>
            </a:extLst>
          </p:cNvPr>
          <p:cNvSpPr/>
          <p:nvPr/>
        </p:nvSpPr>
        <p:spPr>
          <a:xfrm>
            <a:off x="3796389" y="3183308"/>
            <a:ext cx="2452012" cy="612648"/>
          </a:xfrm>
          <a:prstGeom prst="wedgeRoundRectCallout">
            <a:avLst>
              <a:gd name="adj1" fmla="val 17399"/>
              <a:gd name="adj2" fmla="val 10672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Elastic Load Balancer (ELB)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A99B81E-06E3-EF8F-1D38-43937D17F035}"/>
              </a:ext>
            </a:extLst>
          </p:cNvPr>
          <p:cNvSpPr/>
          <p:nvPr/>
        </p:nvSpPr>
        <p:spPr>
          <a:xfrm>
            <a:off x="2300610" y="5737886"/>
            <a:ext cx="2452012" cy="612648"/>
          </a:xfrm>
          <a:prstGeom prst="wedgeRoundRectCallout">
            <a:avLst>
              <a:gd name="adj1" fmla="val 76329"/>
              <a:gd name="adj2" fmla="val 722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Elastic Load Balancer (ELB)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A917497-0184-7398-8FCF-531D3CF13B59}"/>
              </a:ext>
            </a:extLst>
          </p:cNvPr>
          <p:cNvSpPr/>
          <p:nvPr/>
        </p:nvSpPr>
        <p:spPr>
          <a:xfrm>
            <a:off x="9552288" y="4113476"/>
            <a:ext cx="2452012" cy="612648"/>
          </a:xfrm>
          <a:prstGeom prst="wedgeRoundRectCallout">
            <a:avLst>
              <a:gd name="adj1" fmla="val -64551"/>
              <a:gd name="adj2" fmla="val 4407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Services deployed in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EC2 Instances</a:t>
            </a:r>
          </a:p>
        </p:txBody>
      </p:sp>
    </p:spTree>
    <p:extLst>
      <p:ext uri="{BB962C8B-B14F-4D97-AF65-F5344CB8AC3E}">
        <p14:creationId xmlns:p14="http://schemas.microsoft.com/office/powerpoint/2010/main" val="406375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14F18-6084-7431-1E6D-06FFAEEC8D55}"/>
              </a:ext>
            </a:extLst>
          </p:cNvPr>
          <p:cNvSpPr txBox="1"/>
          <p:nvPr/>
        </p:nvSpPr>
        <p:spPr>
          <a:xfrm>
            <a:off x="114299" y="1055933"/>
            <a:ext cx="11925301" cy="255454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</a:rPr>
              <a:t>Advantages:</a:t>
            </a: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92929"/>
                </a:solidFill>
              </a:rPr>
              <a:t>The discovery information is abstracted </a:t>
            </a:r>
            <a:r>
              <a:rPr lang="en-US" sz="1600" dirty="0">
                <a:solidFill>
                  <a:srgbClr val="FF0000"/>
                </a:solidFill>
              </a:rPr>
              <a:t>de-couple</a:t>
            </a:r>
            <a:r>
              <a:rPr lang="en-US" sz="1600" dirty="0">
                <a:solidFill>
                  <a:srgbClr val="292929"/>
                </a:solidFill>
              </a:rPr>
              <a:t> from the clients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92929"/>
                </a:solidFill>
              </a:rPr>
              <a:t>Implementation is quite simple for the client side as it just needs to call the </a:t>
            </a:r>
            <a:r>
              <a:rPr lang="en-US" sz="1600" dirty="0">
                <a:solidFill>
                  <a:srgbClr val="FF0000"/>
                </a:solidFill>
              </a:rPr>
              <a:t>load balancer DNS</a:t>
            </a:r>
            <a:br>
              <a:rPr lang="en-US" sz="1600" dirty="0">
                <a:solidFill>
                  <a:srgbClr val="292929"/>
                </a:solidFill>
              </a:rPr>
            </a:br>
            <a:endParaRPr lang="en-US" sz="1600" dirty="0">
              <a:solidFill>
                <a:srgbClr val="292929"/>
              </a:solidFill>
            </a:endParaRPr>
          </a:p>
          <a:p>
            <a:pPr algn="l"/>
            <a:r>
              <a:rPr lang="en-US" sz="1600" b="1" dirty="0">
                <a:solidFill>
                  <a:srgbClr val="C00000"/>
                </a:solidFill>
              </a:rPr>
              <a:t>Drawbacks:</a:t>
            </a: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92929"/>
                </a:solidFill>
              </a:rPr>
              <a:t>For a non-cloud environment, the </a:t>
            </a:r>
            <a:r>
              <a:rPr lang="en-US" sz="1600" dirty="0">
                <a:solidFill>
                  <a:srgbClr val="FF0000"/>
                </a:solidFill>
              </a:rPr>
              <a:t>Router or Load Balancer </a:t>
            </a:r>
            <a:r>
              <a:rPr lang="en-US" sz="1600" dirty="0">
                <a:solidFill>
                  <a:srgbClr val="292929"/>
                </a:solidFill>
              </a:rPr>
              <a:t>is an extra physical component to be maintained in terms of configuration, replication, availability, etc.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More network hops </a:t>
            </a:r>
            <a:r>
              <a:rPr lang="en-US" sz="1600" dirty="0">
                <a:solidFill>
                  <a:srgbClr val="292929"/>
                </a:solidFill>
              </a:rPr>
              <a:t>are required than when using the </a:t>
            </a:r>
            <a:r>
              <a:rPr lang="en-US" sz="1600" dirty="0">
                <a:solidFill>
                  <a:srgbClr val="FF0000"/>
                </a:solidFill>
              </a:rPr>
              <a:t>Client Side Discovery Pattern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C1E79-0C7A-7004-962A-E756DB58F232}"/>
              </a:ext>
            </a:extLst>
          </p:cNvPr>
          <p:cNvSpPr txBox="1"/>
          <p:nvPr/>
        </p:nvSpPr>
        <p:spPr>
          <a:xfrm>
            <a:off x="114299" y="593072"/>
            <a:ext cx="3619501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ource-serif-pro"/>
              </a:rPr>
              <a:t>2. Server-side service discovery</a:t>
            </a:r>
            <a:endParaRPr lang="en-US" sz="2000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EB187-5D72-41B5-8981-EAFCBE25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689891"/>
            <a:ext cx="5376277" cy="30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91507</TotalTime>
  <Words>1078</Words>
  <Application>Microsoft Office PowerPoint</Application>
  <PresentationFormat>Widescreen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9855</cp:revision>
  <dcterms:created xsi:type="dcterms:W3CDTF">2006-08-16T00:00:00Z</dcterms:created>
  <dcterms:modified xsi:type="dcterms:W3CDTF">2023-07-30T01:14:03Z</dcterms:modified>
</cp:coreProperties>
</file>