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4"/>
  </p:notesMasterIdLst>
  <p:sldIdLst>
    <p:sldId id="471" r:id="rId2"/>
    <p:sldId id="496" r:id="rId3"/>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8/12/2023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2402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45160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8/12/2023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sp>
        <p:nvSpPr>
          <p:cNvPr id="2" name="Rectangle 1">
            <a:extLst>
              <a:ext uri="{FF2B5EF4-FFF2-40B4-BE49-F238E27FC236}">
                <a16:creationId xmlns:a16="http://schemas.microsoft.com/office/drawing/2014/main" id="{A71348E1-59B2-5626-2152-F53070A701FC}"/>
              </a:ext>
            </a:extLst>
          </p:cNvPr>
          <p:cNvSpPr/>
          <p:nvPr/>
        </p:nvSpPr>
        <p:spPr>
          <a:xfrm>
            <a:off x="218017" y="659002"/>
            <a:ext cx="11782071" cy="2546370"/>
          </a:xfrm>
          <a:prstGeom prst="rect">
            <a:avLst/>
          </a:prstGeom>
          <a:ln w="6350"/>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b="0" i="0" dirty="0">
                <a:solidFill>
                  <a:srgbClr val="374151"/>
                </a:solidFill>
                <a:effectLst/>
              </a:rPr>
              <a:t>Imagine you have a bunch of different accounts for various </a:t>
            </a:r>
            <a:r>
              <a:rPr lang="en-US" sz="2000" b="0" i="0" dirty="0">
                <a:solidFill>
                  <a:srgbClr val="C00000"/>
                </a:solidFill>
                <a:effectLst/>
              </a:rPr>
              <a:t>websites</a:t>
            </a:r>
            <a:r>
              <a:rPr lang="en-US" sz="2000" b="0" i="0" dirty="0">
                <a:solidFill>
                  <a:srgbClr val="374151"/>
                </a:solidFill>
                <a:effectLst/>
              </a:rPr>
              <a:t> and </a:t>
            </a:r>
            <a:r>
              <a:rPr lang="en-US" sz="2000" b="0" i="0" dirty="0">
                <a:solidFill>
                  <a:srgbClr val="C00000"/>
                </a:solidFill>
                <a:effectLst/>
              </a:rPr>
              <a:t>apps</a:t>
            </a:r>
            <a:r>
              <a:rPr lang="en-US" sz="2000" b="0" i="0" dirty="0">
                <a:solidFill>
                  <a:srgbClr val="374151"/>
                </a:solidFill>
                <a:effectLst/>
              </a:rPr>
              <a:t>. Each one has its own </a:t>
            </a:r>
            <a:r>
              <a:rPr lang="en-US" sz="2000" b="0" i="0" dirty="0">
                <a:solidFill>
                  <a:srgbClr val="C00000"/>
                </a:solidFill>
                <a:effectLst/>
              </a:rPr>
              <a:t>username</a:t>
            </a:r>
            <a:r>
              <a:rPr lang="en-US" sz="2000" b="0" i="0" dirty="0">
                <a:solidFill>
                  <a:srgbClr val="374151"/>
                </a:solidFill>
                <a:effectLst/>
              </a:rPr>
              <a:t> and </a:t>
            </a:r>
            <a:r>
              <a:rPr lang="en-US" sz="2000" b="0" i="0" dirty="0">
                <a:solidFill>
                  <a:srgbClr val="C00000"/>
                </a:solidFill>
                <a:effectLst/>
              </a:rPr>
              <a:t>password</a:t>
            </a:r>
            <a:r>
              <a:rPr lang="en-US" sz="2000" b="0" i="0" dirty="0">
                <a:solidFill>
                  <a:srgbClr val="374151"/>
                </a:solidFill>
                <a:effectLst/>
              </a:rPr>
              <a:t>, and it can be a hassle to remember and manage all of them. </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C00000"/>
                </a:solidFill>
                <a:effectLst/>
              </a:rPr>
              <a:t>Single Sign-On, or SSO</a:t>
            </a:r>
            <a:r>
              <a:rPr lang="en-US" sz="2000" b="0" i="0" dirty="0">
                <a:solidFill>
                  <a:srgbClr val="374151"/>
                </a:solidFill>
                <a:effectLst/>
              </a:rPr>
              <a:t>, is like having a </a:t>
            </a:r>
            <a:r>
              <a:rPr lang="en-US" sz="2000" b="0" i="0" dirty="0">
                <a:solidFill>
                  <a:srgbClr val="C00000"/>
                </a:solidFill>
                <a:effectLst/>
              </a:rPr>
              <a:t>magical key </a:t>
            </a:r>
            <a:r>
              <a:rPr lang="en-US" sz="2000" b="0" i="0" dirty="0">
                <a:solidFill>
                  <a:srgbClr val="374151"/>
                </a:solidFill>
                <a:effectLst/>
              </a:rPr>
              <a:t>that unlocks all these accounts with </a:t>
            </a:r>
            <a:r>
              <a:rPr lang="en-US" sz="2000" b="0" i="0" dirty="0">
                <a:solidFill>
                  <a:srgbClr val="C00000"/>
                </a:solidFill>
                <a:effectLst/>
              </a:rPr>
              <a:t>just one login</a:t>
            </a:r>
            <a:r>
              <a:rPr lang="en-US" sz="2000" b="0" i="0" dirty="0">
                <a:solidFill>
                  <a:srgbClr val="374151"/>
                </a:solidFill>
                <a:effectLst/>
              </a:rPr>
              <a:t>.</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dirty="0"/>
              <a:t>Instead of logging in separately to each </a:t>
            </a:r>
            <a:r>
              <a:rPr lang="en-US" sz="2000" dirty="0">
                <a:solidFill>
                  <a:srgbClr val="C00000"/>
                </a:solidFill>
              </a:rPr>
              <a:t>website</a:t>
            </a:r>
            <a:r>
              <a:rPr lang="en-US" sz="2000" dirty="0"/>
              <a:t> or </a:t>
            </a:r>
            <a:r>
              <a:rPr lang="en-US" sz="2000" dirty="0">
                <a:solidFill>
                  <a:srgbClr val="C00000"/>
                </a:solidFill>
              </a:rPr>
              <a:t>app</a:t>
            </a:r>
            <a:r>
              <a:rPr lang="en-US" sz="2000" dirty="0"/>
              <a:t>, </a:t>
            </a:r>
            <a:r>
              <a:rPr lang="en-US" sz="2000" dirty="0">
                <a:solidFill>
                  <a:srgbClr val="C00000"/>
                </a:solidFill>
              </a:rPr>
              <a:t>SSO</a:t>
            </a:r>
            <a:r>
              <a:rPr lang="en-US" sz="2000" dirty="0"/>
              <a:t> lets you log in once, and then it automatically grants you access to all the other services without needing to enter your login details again. It saves you time and makes life easier!</a:t>
            </a:r>
          </a:p>
        </p:txBody>
      </p:sp>
      <p:pic>
        <p:nvPicPr>
          <p:cNvPr id="4" name="Picture 3">
            <a:extLst>
              <a:ext uri="{FF2B5EF4-FFF2-40B4-BE49-F238E27FC236}">
                <a16:creationId xmlns:a16="http://schemas.microsoft.com/office/drawing/2014/main" id="{A5277B2F-1797-46AE-5A21-D30844A20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768" y="3778230"/>
            <a:ext cx="6787741" cy="2546370"/>
          </a:xfrm>
          <a:prstGeom prst="rect">
            <a:avLst/>
          </a:prstGeom>
        </p:spPr>
        <p:style>
          <a:lnRef idx="1">
            <a:schemeClr val="accent4"/>
          </a:lnRef>
          <a:fillRef idx="2">
            <a:schemeClr val="accent4"/>
          </a:fillRef>
          <a:effectRef idx="1">
            <a:schemeClr val="accent4"/>
          </a:effectRef>
          <a:fontRef idx="minor">
            <a:schemeClr val="dk1"/>
          </a:fontRef>
        </p:style>
      </p:pic>
      <p:pic>
        <p:nvPicPr>
          <p:cNvPr id="11" name="Picture 10">
            <a:extLst>
              <a:ext uri="{FF2B5EF4-FFF2-40B4-BE49-F238E27FC236}">
                <a16:creationId xmlns:a16="http://schemas.microsoft.com/office/drawing/2014/main" id="{78C0628A-3A0B-8E22-DB09-AB956B033301}"/>
              </a:ext>
            </a:extLst>
          </p:cNvPr>
          <p:cNvPicPr>
            <a:picLocks noChangeAspect="1"/>
          </p:cNvPicPr>
          <p:nvPr/>
        </p:nvPicPr>
        <p:blipFill>
          <a:blip r:embed="rId4"/>
          <a:stretch>
            <a:fillRect/>
          </a:stretch>
        </p:blipFill>
        <p:spPr>
          <a:xfrm>
            <a:off x="8465550" y="3854430"/>
            <a:ext cx="3116850" cy="2194750"/>
          </a:xfrm>
          <a:prstGeom prst="rect">
            <a:avLst/>
          </a:prstGeom>
        </p:spPr>
      </p:pic>
    </p:spTree>
    <p:extLst>
      <p:ext uri="{BB962C8B-B14F-4D97-AF65-F5344CB8AC3E}">
        <p14:creationId xmlns:p14="http://schemas.microsoft.com/office/powerpoint/2010/main" val="31658630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3352800" y="61984"/>
            <a:ext cx="5867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What is Single Sign-On (SSO)  | Why do we need SSO? </a:t>
            </a:r>
          </a:p>
        </p:txBody>
      </p:sp>
      <p:sp>
        <p:nvSpPr>
          <p:cNvPr id="2" name="Rectangle 1">
            <a:extLst>
              <a:ext uri="{FF2B5EF4-FFF2-40B4-BE49-F238E27FC236}">
                <a16:creationId xmlns:a16="http://schemas.microsoft.com/office/drawing/2014/main" id="{A71348E1-59B2-5626-2152-F53070A701FC}"/>
              </a:ext>
            </a:extLst>
          </p:cNvPr>
          <p:cNvSpPr/>
          <p:nvPr/>
        </p:nvSpPr>
        <p:spPr>
          <a:xfrm>
            <a:off x="218017" y="659002"/>
            <a:ext cx="11782071" cy="1855598"/>
          </a:xfrm>
          <a:prstGeom prst="rect">
            <a:avLst/>
          </a:prstGeom>
          <a:ln w="6350"/>
        </p:spPr>
        <p:style>
          <a:lnRef idx="2">
            <a:schemeClr val="accent4"/>
          </a:lnRef>
          <a:fillRef idx="1">
            <a:schemeClr val="lt1"/>
          </a:fillRef>
          <a:effectRef idx="0">
            <a:schemeClr val="accent4"/>
          </a:effectRef>
          <a:fontRef idx="minor">
            <a:schemeClr val="dk1"/>
          </a:fontRef>
        </p:style>
        <p:txBody>
          <a:bodyPr rtlCol="0" anchor="ctr"/>
          <a:lstStyle/>
          <a:p>
            <a:pPr marL="342900" indent="-342900">
              <a:buFont typeface="Wingdings" panose="05000000000000000000" pitchFamily="2" charset="2"/>
              <a:buChar char="ü"/>
            </a:pPr>
            <a:r>
              <a:rPr lang="en-US" sz="2000" b="0" i="0" dirty="0">
                <a:solidFill>
                  <a:srgbClr val="C00000"/>
                </a:solidFill>
                <a:effectLst/>
              </a:rPr>
              <a:t>SSO</a:t>
            </a:r>
            <a:r>
              <a:rPr lang="en-US" sz="2000" b="0" i="0" dirty="0">
                <a:solidFill>
                  <a:srgbClr val="374151"/>
                </a:solidFill>
                <a:effectLst/>
              </a:rPr>
              <a:t> works by securely connecting all these services and storing your login information in a safe place. When you want to access any of those services, the </a:t>
            </a:r>
            <a:r>
              <a:rPr lang="en-US" sz="2000" b="0" i="0" dirty="0">
                <a:solidFill>
                  <a:srgbClr val="C00000"/>
                </a:solidFill>
                <a:effectLst/>
              </a:rPr>
              <a:t>SSO</a:t>
            </a:r>
            <a:r>
              <a:rPr lang="en-US" sz="2000" b="0" i="0" dirty="0">
                <a:solidFill>
                  <a:srgbClr val="374151"/>
                </a:solidFill>
                <a:effectLst/>
              </a:rPr>
              <a:t> system checks if you're already authenticated (logged in) and, if so, allows you in without bothering you with additional login steps.</a:t>
            </a:r>
          </a:p>
          <a:p>
            <a:pPr marL="342900" indent="-342900">
              <a:buFont typeface="Wingdings" panose="05000000000000000000" pitchFamily="2" charset="2"/>
              <a:buChar char="ü"/>
            </a:pPr>
            <a:endParaRPr lang="en-US" sz="2000" b="0" i="0" dirty="0">
              <a:solidFill>
                <a:srgbClr val="374151"/>
              </a:solidFill>
              <a:effectLst/>
            </a:endParaRPr>
          </a:p>
          <a:p>
            <a:pPr marL="342900" indent="-342900">
              <a:buFont typeface="Wingdings" panose="05000000000000000000" pitchFamily="2" charset="2"/>
              <a:buChar char="ü"/>
            </a:pPr>
            <a:r>
              <a:rPr lang="en-US" sz="2000" b="0" i="0" dirty="0">
                <a:solidFill>
                  <a:srgbClr val="374151"/>
                </a:solidFill>
                <a:effectLst/>
              </a:rPr>
              <a:t>It's like having a </a:t>
            </a:r>
            <a:r>
              <a:rPr lang="en-US" sz="2000" b="0" i="0" dirty="0">
                <a:solidFill>
                  <a:srgbClr val="C00000"/>
                </a:solidFill>
                <a:effectLst/>
              </a:rPr>
              <a:t>master key </a:t>
            </a:r>
            <a:r>
              <a:rPr lang="en-US" sz="2000" b="0" i="0" dirty="0">
                <a:solidFill>
                  <a:srgbClr val="374151"/>
                </a:solidFill>
                <a:effectLst/>
              </a:rPr>
              <a:t>for all your online accounts, making your digital life more convenient and secure!</a:t>
            </a:r>
            <a:endParaRPr lang="en-US" sz="2000" dirty="0"/>
          </a:p>
        </p:txBody>
      </p:sp>
      <p:pic>
        <p:nvPicPr>
          <p:cNvPr id="4" name="Picture 3">
            <a:extLst>
              <a:ext uri="{FF2B5EF4-FFF2-40B4-BE49-F238E27FC236}">
                <a16:creationId xmlns:a16="http://schemas.microsoft.com/office/drawing/2014/main" id="{A5277B2F-1797-46AE-5A21-D30844A20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77" y="3549630"/>
            <a:ext cx="6787741" cy="2546370"/>
          </a:xfrm>
          <a:prstGeom prst="rect">
            <a:avLst/>
          </a:prstGeom>
        </p:spPr>
        <p:style>
          <a:lnRef idx="1">
            <a:schemeClr val="accent4"/>
          </a:lnRef>
          <a:fillRef idx="2">
            <a:schemeClr val="accent4"/>
          </a:fillRef>
          <a:effectRef idx="1">
            <a:schemeClr val="accent4"/>
          </a:effectRef>
          <a:fontRef idx="minor">
            <a:schemeClr val="dk1"/>
          </a:fontRef>
        </p:style>
      </p:pic>
      <p:pic>
        <p:nvPicPr>
          <p:cNvPr id="5" name="Picture 4">
            <a:extLst>
              <a:ext uri="{FF2B5EF4-FFF2-40B4-BE49-F238E27FC236}">
                <a16:creationId xmlns:a16="http://schemas.microsoft.com/office/drawing/2014/main" id="{A55737EF-909B-2086-D3D4-DA8F53C2144A}"/>
              </a:ext>
            </a:extLst>
          </p:cNvPr>
          <p:cNvPicPr>
            <a:picLocks noChangeAspect="1"/>
          </p:cNvPicPr>
          <p:nvPr/>
        </p:nvPicPr>
        <p:blipFill>
          <a:blip r:embed="rId4"/>
          <a:stretch>
            <a:fillRect/>
          </a:stretch>
        </p:blipFill>
        <p:spPr>
          <a:xfrm>
            <a:off x="8658659" y="3224492"/>
            <a:ext cx="3152341" cy="2871508"/>
          </a:xfrm>
          <a:prstGeom prst="rect">
            <a:avLst/>
          </a:prstGeom>
        </p:spPr>
      </p:pic>
    </p:spTree>
    <p:extLst>
      <p:ext uri="{BB962C8B-B14F-4D97-AF65-F5344CB8AC3E}">
        <p14:creationId xmlns:p14="http://schemas.microsoft.com/office/powerpoint/2010/main" val="3657834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91857</TotalTime>
  <Words>214</Words>
  <Application>Microsoft Office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9788</cp:revision>
  <dcterms:created xsi:type="dcterms:W3CDTF">2006-08-16T00:00:00Z</dcterms:created>
  <dcterms:modified xsi:type="dcterms:W3CDTF">2023-08-12T06:49:15Z</dcterms:modified>
</cp:coreProperties>
</file>