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84" r:id="rId2"/>
    <p:sldId id="485" r:id="rId3"/>
    <p:sldId id="483"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2716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97980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11/30/2023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276600" y="26822"/>
            <a:ext cx="5257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XML: A Simple Guide for Beginners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5658" y="1676400"/>
            <a:ext cx="11788771" cy="415498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400" b="0" i="0" dirty="0">
                <a:solidFill>
                  <a:srgbClr val="FF0000"/>
                </a:solidFill>
                <a:effectLst/>
                <a:latin typeface="Söhne"/>
              </a:rPr>
              <a:t>XML</a:t>
            </a:r>
            <a:r>
              <a:rPr lang="en-US" sz="2400" b="0" i="0" dirty="0">
                <a:solidFill>
                  <a:srgbClr val="374151"/>
                </a:solidFill>
                <a:effectLst/>
                <a:latin typeface="Söhne"/>
              </a:rPr>
              <a:t>, </a:t>
            </a:r>
            <a:r>
              <a:rPr lang="en-US" sz="2400" b="0" i="0" dirty="0">
                <a:solidFill>
                  <a:srgbClr val="FF0000"/>
                </a:solidFill>
                <a:effectLst/>
                <a:latin typeface="Söhne"/>
              </a:rPr>
              <a:t>or </a:t>
            </a:r>
            <a:r>
              <a:rPr lang="en-US" sz="2400" b="0" i="0" dirty="0" err="1">
                <a:solidFill>
                  <a:srgbClr val="FF0000"/>
                </a:solidFill>
                <a:effectLst/>
                <a:latin typeface="Söhne"/>
              </a:rPr>
              <a:t>eXtensible</a:t>
            </a:r>
            <a:r>
              <a:rPr lang="en-US" sz="2400" b="0" i="0" dirty="0">
                <a:solidFill>
                  <a:srgbClr val="FF0000"/>
                </a:solidFill>
                <a:effectLst/>
                <a:latin typeface="Söhne"/>
              </a:rPr>
              <a:t> Markup Language</a:t>
            </a:r>
            <a:r>
              <a:rPr lang="en-US" sz="2400" b="0" i="0" dirty="0">
                <a:solidFill>
                  <a:srgbClr val="374151"/>
                </a:solidFill>
                <a:effectLst/>
                <a:latin typeface="Söhne"/>
              </a:rPr>
              <a:t>, is a simple and widely used way to </a:t>
            </a:r>
            <a:r>
              <a:rPr lang="en-US" sz="2400" b="0" i="0" dirty="0">
                <a:solidFill>
                  <a:srgbClr val="FF0000"/>
                </a:solidFill>
                <a:effectLst/>
                <a:latin typeface="Söhne"/>
              </a:rPr>
              <a:t>structure</a:t>
            </a:r>
            <a:r>
              <a:rPr lang="en-US" sz="2400" dirty="0">
                <a:solidFill>
                  <a:srgbClr val="374151"/>
                </a:solidFill>
                <a:latin typeface="Söhne"/>
              </a:rPr>
              <a:t>, </a:t>
            </a:r>
            <a:r>
              <a:rPr lang="en-US" sz="2400" b="0" i="0" dirty="0">
                <a:solidFill>
                  <a:srgbClr val="FF0000"/>
                </a:solidFill>
                <a:effectLst/>
                <a:latin typeface="Söhne"/>
              </a:rPr>
              <a:t>store</a:t>
            </a:r>
            <a:r>
              <a:rPr lang="en-US" sz="2400" b="0" i="0" dirty="0">
                <a:solidFill>
                  <a:srgbClr val="374151"/>
                </a:solidFill>
                <a:effectLst/>
                <a:latin typeface="Söhne"/>
              </a:rPr>
              <a:t> and </a:t>
            </a:r>
            <a:r>
              <a:rPr lang="en-US" sz="2400" b="0" i="0" dirty="0">
                <a:solidFill>
                  <a:srgbClr val="FF0000"/>
                </a:solidFill>
                <a:effectLst/>
                <a:latin typeface="Söhne"/>
              </a:rPr>
              <a:t>exchange data </a:t>
            </a:r>
            <a:r>
              <a:rPr lang="en-US" sz="2400" b="0" i="0" dirty="0">
                <a:solidFill>
                  <a:srgbClr val="374151"/>
                </a:solidFill>
                <a:effectLst/>
                <a:latin typeface="Söhne"/>
              </a:rPr>
              <a:t>in a format that's easy for both computers and humans to understand.</a:t>
            </a:r>
          </a:p>
          <a:p>
            <a:pPr marL="342900" indent="-342900" algn="l">
              <a:buFont typeface="Wingdings" panose="05000000000000000000" pitchFamily="2" charset="2"/>
              <a:buChar char="ü"/>
            </a:pPr>
            <a:endParaRPr lang="en-US" sz="2400" dirty="0">
              <a:solidFill>
                <a:srgbClr val="374151"/>
              </a:solidFill>
              <a:latin typeface="Söhne"/>
            </a:endParaRPr>
          </a:p>
          <a:p>
            <a:pPr marL="342900" indent="-342900" algn="l">
              <a:buFont typeface="Wingdings" panose="05000000000000000000" pitchFamily="2" charset="2"/>
              <a:buChar char="ü"/>
            </a:pPr>
            <a:r>
              <a:rPr lang="en-US" sz="2400" b="0" i="0" dirty="0">
                <a:solidFill>
                  <a:srgbClr val="FF0000"/>
                </a:solidFill>
                <a:effectLst/>
                <a:latin typeface="Söhne"/>
              </a:rPr>
              <a:t>XML</a:t>
            </a:r>
            <a:r>
              <a:rPr lang="en-US" sz="2400" b="0" i="0" dirty="0">
                <a:solidFill>
                  <a:srgbClr val="374151"/>
                </a:solidFill>
                <a:effectLst/>
                <a:latin typeface="Söhne"/>
              </a:rPr>
              <a:t> is like a </a:t>
            </a:r>
            <a:r>
              <a:rPr lang="en-US" sz="2400" b="0" i="0" dirty="0">
                <a:solidFill>
                  <a:srgbClr val="FF0000"/>
                </a:solidFill>
                <a:effectLst/>
                <a:latin typeface="Söhne"/>
              </a:rPr>
              <a:t>set of rules </a:t>
            </a:r>
            <a:r>
              <a:rPr lang="en-US" sz="2400" b="0" i="0" dirty="0">
                <a:solidFill>
                  <a:srgbClr val="374151"/>
                </a:solidFill>
                <a:effectLst/>
                <a:latin typeface="Söhne"/>
              </a:rPr>
              <a:t>for organizing information so that computers and software programs can understand it. </a:t>
            </a:r>
            <a:br>
              <a:rPr lang="en-US" sz="2400" b="0" i="0" dirty="0">
                <a:solidFill>
                  <a:srgbClr val="374151"/>
                </a:solidFill>
                <a:effectLst/>
                <a:latin typeface="Söhne"/>
              </a:rPr>
            </a:br>
            <a:endParaRPr lang="en-US" sz="2400" b="0" i="0" dirty="0">
              <a:solidFill>
                <a:srgbClr val="374151"/>
              </a:solidFill>
              <a:effectLst/>
              <a:latin typeface="Söhne"/>
            </a:endParaRPr>
          </a:p>
          <a:p>
            <a:pPr algn="l"/>
            <a:r>
              <a:rPr lang="en-US" sz="2400" b="1" i="0" dirty="0">
                <a:solidFill>
                  <a:srgbClr val="374151"/>
                </a:solidFill>
                <a:effectLst/>
                <a:latin typeface="Söhne"/>
              </a:rPr>
              <a:t>What is XML?</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	</a:t>
            </a:r>
            <a:r>
              <a:rPr lang="en-US" sz="2400" b="0" i="0" dirty="0">
                <a:solidFill>
                  <a:srgbClr val="FF0000"/>
                </a:solidFill>
                <a:effectLst/>
                <a:latin typeface="Söhne"/>
              </a:rPr>
              <a:t>XML</a:t>
            </a:r>
            <a:r>
              <a:rPr lang="en-US" sz="2400" b="0" i="0" dirty="0">
                <a:solidFill>
                  <a:srgbClr val="374151"/>
                </a:solidFill>
                <a:effectLst/>
                <a:latin typeface="Söhne"/>
              </a:rPr>
              <a:t> is a way to represent and organize data. It uses a set of </a:t>
            </a:r>
            <a:r>
              <a:rPr lang="en-US" sz="2400" b="0" i="0" dirty="0">
                <a:solidFill>
                  <a:srgbClr val="FF0000"/>
                </a:solidFill>
                <a:effectLst/>
                <a:latin typeface="Söhne"/>
              </a:rPr>
              <a:t>tags</a:t>
            </a:r>
            <a:r>
              <a:rPr lang="en-US" sz="2400" b="0" i="0" dirty="0">
                <a:solidFill>
                  <a:srgbClr val="374151"/>
                </a:solidFill>
                <a:effectLst/>
                <a:latin typeface="Söhne"/>
              </a:rPr>
              <a:t> (words or symbols enclosed in angle brackets) to label pieces of information. These </a:t>
            </a:r>
            <a:r>
              <a:rPr lang="en-US" sz="2400" b="0" i="0" dirty="0">
                <a:solidFill>
                  <a:srgbClr val="FF0000"/>
                </a:solidFill>
                <a:effectLst/>
                <a:latin typeface="Söhne"/>
              </a:rPr>
              <a:t>tags</a:t>
            </a:r>
            <a:r>
              <a:rPr lang="en-US" sz="2400" b="0" i="0" dirty="0">
                <a:solidFill>
                  <a:srgbClr val="374151"/>
                </a:solidFill>
                <a:effectLst/>
                <a:latin typeface="Söhne"/>
              </a:rPr>
              <a:t> provide a structure to the data, making it easy for both humans and computers to read and process.</a:t>
            </a:r>
          </a:p>
        </p:txBody>
      </p:sp>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543343"/>
            <a:ext cx="11788771" cy="61709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374151"/>
                </a:solidFill>
                <a:effectLst/>
                <a:latin typeface="Söhne"/>
              </a:rPr>
              <a:t>How Does XML Work?</a:t>
            </a:r>
          </a:p>
          <a:p>
            <a:pPr algn="l"/>
            <a:endParaRPr lang="en-US" sz="1900" b="0" i="0" dirty="0">
              <a:solidFill>
                <a:srgbClr val="374151"/>
              </a:solidFill>
              <a:effectLst/>
              <a:latin typeface="Söhne"/>
            </a:endParaRPr>
          </a:p>
          <a:p>
            <a:pPr algn="l"/>
            <a:r>
              <a:rPr lang="en-US" sz="1900" b="0" i="0" dirty="0">
                <a:solidFill>
                  <a:srgbClr val="FF0000"/>
                </a:solidFill>
                <a:effectLst/>
                <a:latin typeface="Söhne"/>
              </a:rPr>
              <a:t>XML</a:t>
            </a:r>
            <a:r>
              <a:rPr lang="en-US" sz="1900" b="0" i="0" dirty="0">
                <a:solidFill>
                  <a:srgbClr val="374151"/>
                </a:solidFill>
                <a:effectLst/>
                <a:latin typeface="Söhne"/>
              </a:rPr>
              <a:t> works by enclosing data within pairs of </a:t>
            </a:r>
            <a:r>
              <a:rPr lang="en-US" sz="1900" b="0" i="0" dirty="0">
                <a:solidFill>
                  <a:srgbClr val="FF0000"/>
                </a:solidFill>
                <a:effectLst/>
                <a:latin typeface="Söhne"/>
              </a:rPr>
              <a:t>tags</a:t>
            </a:r>
            <a:r>
              <a:rPr lang="en-US" sz="1900" b="0" i="0" dirty="0">
                <a:solidFill>
                  <a:srgbClr val="374151"/>
                </a:solidFill>
                <a:effectLst/>
                <a:latin typeface="Söhne"/>
              </a:rPr>
              <a:t>. These </a:t>
            </a:r>
            <a:r>
              <a:rPr lang="en-US" sz="1900" b="0" i="0" dirty="0">
                <a:solidFill>
                  <a:srgbClr val="FF0000"/>
                </a:solidFill>
                <a:effectLst/>
                <a:latin typeface="Söhne"/>
              </a:rPr>
              <a:t>tags</a:t>
            </a:r>
            <a:r>
              <a:rPr lang="en-US" sz="1900" b="0" i="0" dirty="0">
                <a:solidFill>
                  <a:srgbClr val="374151"/>
                </a:solidFill>
                <a:effectLst/>
                <a:latin typeface="Söhne"/>
              </a:rPr>
              <a:t> create a hierarchy, just like how folders and files are organized on your computer. Each piece of data is enclosed in a </a:t>
            </a:r>
            <a:r>
              <a:rPr lang="en-US" sz="1900" b="0" i="0" dirty="0">
                <a:solidFill>
                  <a:srgbClr val="FF0000"/>
                </a:solidFill>
                <a:effectLst/>
                <a:latin typeface="Söhne"/>
              </a:rPr>
              <a:t>tag</a:t>
            </a:r>
            <a:r>
              <a:rPr lang="en-US" sz="1900" b="0" i="0" dirty="0">
                <a:solidFill>
                  <a:srgbClr val="374151"/>
                </a:solidFill>
                <a:effectLst/>
                <a:latin typeface="Söhne"/>
              </a:rPr>
              <a:t>, and the relationship between </a:t>
            </a:r>
            <a:r>
              <a:rPr lang="en-US" sz="1900" b="0" i="0" dirty="0">
                <a:solidFill>
                  <a:srgbClr val="FF0000"/>
                </a:solidFill>
                <a:effectLst/>
                <a:latin typeface="Söhne"/>
              </a:rPr>
              <a:t>tags</a:t>
            </a:r>
            <a:r>
              <a:rPr lang="en-US" sz="1900" b="0" i="0" dirty="0">
                <a:solidFill>
                  <a:srgbClr val="374151"/>
                </a:solidFill>
                <a:effectLst/>
                <a:latin typeface="Söhne"/>
              </a:rPr>
              <a:t> reflects the structure of the information.</a:t>
            </a:r>
          </a:p>
          <a:p>
            <a:pPr algn="l"/>
            <a:endParaRPr lang="en-US" sz="1900" b="0" i="0" dirty="0">
              <a:solidFill>
                <a:srgbClr val="374151"/>
              </a:solidFill>
              <a:effectLst/>
              <a:latin typeface="Söhne"/>
            </a:endParaRPr>
          </a:p>
          <a:p>
            <a:pPr algn="l"/>
            <a:r>
              <a:rPr lang="en-US" sz="1900" b="0" i="0" dirty="0">
                <a:solidFill>
                  <a:srgbClr val="374151"/>
                </a:solidFill>
                <a:effectLst/>
                <a:latin typeface="Söhne"/>
              </a:rPr>
              <a:t>For example:</a:t>
            </a:r>
          </a:p>
          <a:p>
            <a:pPr algn="l"/>
            <a:endParaRPr lang="en-US" sz="1900" dirty="0">
              <a:solidFill>
                <a:srgbClr val="374151"/>
              </a:solidFill>
              <a:latin typeface="Söhne"/>
            </a:endParaRPr>
          </a:p>
          <a:p>
            <a:pPr algn="l"/>
            <a:endParaRPr lang="en-US" sz="1900" b="0" i="0" dirty="0">
              <a:solidFill>
                <a:srgbClr val="374151"/>
              </a:solidFill>
              <a:effectLst/>
              <a:latin typeface="Söhne"/>
            </a:endParaRPr>
          </a:p>
          <a:p>
            <a:pPr algn="l"/>
            <a:endParaRPr lang="en-US" sz="1900" dirty="0">
              <a:solidFill>
                <a:srgbClr val="374151"/>
              </a:solidFill>
              <a:latin typeface="Söhne"/>
            </a:endParaRPr>
          </a:p>
          <a:p>
            <a:pPr algn="l"/>
            <a:endParaRPr lang="en-US" sz="1900" b="0" i="0" dirty="0">
              <a:solidFill>
                <a:srgbClr val="374151"/>
              </a:solidFill>
              <a:effectLst/>
              <a:latin typeface="Söhne"/>
            </a:endParaRPr>
          </a:p>
          <a:p>
            <a:pPr algn="l"/>
            <a:endParaRPr lang="en-US" sz="1900" dirty="0">
              <a:solidFill>
                <a:srgbClr val="374151"/>
              </a:solidFill>
              <a:latin typeface="Söhne"/>
            </a:endParaRPr>
          </a:p>
          <a:p>
            <a:pPr algn="l"/>
            <a:endParaRPr lang="en-US" sz="1900" b="0" i="0" dirty="0">
              <a:solidFill>
                <a:srgbClr val="374151"/>
              </a:solidFill>
              <a:effectLst/>
              <a:latin typeface="Söhne"/>
            </a:endParaRPr>
          </a:p>
          <a:p>
            <a:pPr algn="l"/>
            <a:r>
              <a:rPr lang="en-US" sz="1900" b="0" i="0" dirty="0">
                <a:solidFill>
                  <a:srgbClr val="374151"/>
                </a:solidFill>
                <a:effectLst/>
                <a:latin typeface="Söhne"/>
              </a:rPr>
              <a:t>In this XML, </a:t>
            </a:r>
            <a:r>
              <a:rPr lang="en-US" sz="1900" b="0" i="0" dirty="0">
                <a:solidFill>
                  <a:srgbClr val="FF0000"/>
                </a:solidFill>
                <a:effectLst/>
                <a:latin typeface="Söhne"/>
              </a:rPr>
              <a:t>&lt;person&gt; </a:t>
            </a:r>
            <a:r>
              <a:rPr lang="en-US" sz="1900" b="0" i="0" dirty="0">
                <a:solidFill>
                  <a:srgbClr val="374151"/>
                </a:solidFill>
                <a:effectLst/>
                <a:latin typeface="Söhne"/>
              </a:rPr>
              <a:t>is like a container for the person's information, and within it, we have </a:t>
            </a:r>
            <a:r>
              <a:rPr lang="en-US" sz="1900" b="0" i="0" dirty="0">
                <a:solidFill>
                  <a:srgbClr val="FF0000"/>
                </a:solidFill>
                <a:effectLst/>
                <a:latin typeface="Söhne"/>
              </a:rPr>
              <a:t>tags</a:t>
            </a:r>
            <a:r>
              <a:rPr lang="en-US" sz="1900" b="0" i="0" dirty="0">
                <a:solidFill>
                  <a:srgbClr val="374151"/>
                </a:solidFill>
                <a:effectLst/>
                <a:latin typeface="Söhne"/>
              </a:rPr>
              <a:t> </a:t>
            </a:r>
            <a:r>
              <a:rPr lang="en-US" sz="1900" b="0" i="0" dirty="0">
                <a:solidFill>
                  <a:srgbClr val="FF0000"/>
                </a:solidFill>
                <a:effectLst/>
                <a:latin typeface="Söhne"/>
              </a:rPr>
              <a:t>like &lt;name&gt;, &lt;age&gt;, and &lt;city&gt;,</a:t>
            </a:r>
            <a:r>
              <a:rPr lang="en-US" sz="1900" b="0" i="0" dirty="0">
                <a:solidFill>
                  <a:srgbClr val="374151"/>
                </a:solidFill>
                <a:effectLst/>
                <a:latin typeface="Söhne"/>
              </a:rPr>
              <a:t> each holding specific data.</a:t>
            </a:r>
          </a:p>
          <a:p>
            <a:pPr algn="l"/>
            <a:endParaRPr lang="en-US" sz="1900" dirty="0">
              <a:solidFill>
                <a:srgbClr val="374151"/>
              </a:solidFill>
              <a:latin typeface="Söhne"/>
            </a:endParaRPr>
          </a:p>
          <a:p>
            <a:pPr algn="l"/>
            <a:r>
              <a:rPr lang="en-US" sz="1800" b="1" i="0" dirty="0">
                <a:solidFill>
                  <a:srgbClr val="374151"/>
                </a:solidFill>
                <a:effectLst/>
                <a:latin typeface="Söhne"/>
              </a:rPr>
              <a:t>Why Use XML?</a:t>
            </a:r>
            <a:br>
              <a:rPr lang="en-US" sz="1800" b="1" i="0" dirty="0">
                <a:solidFill>
                  <a:srgbClr val="374151"/>
                </a:solidFill>
                <a:effectLst/>
                <a:latin typeface="Söhne"/>
              </a:rPr>
            </a:br>
            <a:endParaRPr lang="en-US" sz="1800" b="0" i="0" dirty="0">
              <a:solidFill>
                <a:srgbClr val="374151"/>
              </a:solidFill>
              <a:effectLst/>
              <a:latin typeface="Söhne"/>
            </a:endParaRPr>
          </a:p>
          <a:p>
            <a:pPr algn="l"/>
            <a:r>
              <a:rPr lang="en-US" sz="1800" b="0" i="0" dirty="0">
                <a:solidFill>
                  <a:srgbClr val="FF0000"/>
                </a:solidFill>
                <a:effectLst/>
                <a:latin typeface="Söhne"/>
              </a:rPr>
              <a:t>XML</a:t>
            </a:r>
            <a:r>
              <a:rPr lang="en-US" sz="1800" b="0" i="0" dirty="0">
                <a:solidFill>
                  <a:srgbClr val="374151"/>
                </a:solidFill>
                <a:effectLst/>
                <a:latin typeface="Söhne"/>
              </a:rPr>
              <a:t> is a flexible and human-readable format that makes it easy to exchange data between different systems and platforms. It's used in various applications, from web services to configuration files. Its structured nature helps ensure data consistency and compatibility.</a:t>
            </a:r>
            <a:endParaRPr lang="en-US" sz="1900" b="0" i="0" dirty="0">
              <a:solidFill>
                <a:srgbClr val="374151"/>
              </a:solidFill>
              <a:effectLst/>
              <a:latin typeface="Söhne"/>
            </a:endParaRPr>
          </a:p>
        </p:txBody>
      </p:sp>
      <p:pic>
        <p:nvPicPr>
          <p:cNvPr id="7" name="Picture 6">
            <a:extLst>
              <a:ext uri="{FF2B5EF4-FFF2-40B4-BE49-F238E27FC236}">
                <a16:creationId xmlns:a16="http://schemas.microsoft.com/office/drawing/2014/main" id="{73C277DC-9F04-4BD2-E28E-15ED84FAD237}"/>
              </a:ext>
            </a:extLst>
          </p:cNvPr>
          <p:cNvPicPr>
            <a:picLocks noChangeAspect="1"/>
          </p:cNvPicPr>
          <p:nvPr/>
        </p:nvPicPr>
        <p:blipFill>
          <a:blip r:embed="rId3"/>
          <a:stretch>
            <a:fillRect/>
          </a:stretch>
        </p:blipFill>
        <p:spPr>
          <a:xfrm>
            <a:off x="1056924" y="2620759"/>
            <a:ext cx="2942165" cy="1616481"/>
          </a:xfrm>
          <a:prstGeom prst="rect">
            <a:avLst/>
          </a:prstGeom>
        </p:spPr>
      </p:pic>
      <p:sp>
        <p:nvSpPr>
          <p:cNvPr id="4" name="Rectangle 3">
            <a:extLst>
              <a:ext uri="{FF2B5EF4-FFF2-40B4-BE49-F238E27FC236}">
                <a16:creationId xmlns:a16="http://schemas.microsoft.com/office/drawing/2014/main" id="{FB3F8DC3-066B-6426-4E65-FE5C0016DE59}"/>
              </a:ext>
            </a:extLst>
          </p:cNvPr>
          <p:cNvSpPr/>
          <p:nvPr/>
        </p:nvSpPr>
        <p:spPr>
          <a:xfrm>
            <a:off x="3276600" y="26822"/>
            <a:ext cx="5257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XML: A Simple Guide for Beginners</a:t>
            </a:r>
          </a:p>
        </p:txBody>
      </p:sp>
    </p:spTree>
    <p:extLst>
      <p:ext uri="{BB962C8B-B14F-4D97-AF65-F5344CB8AC3E}">
        <p14:creationId xmlns:p14="http://schemas.microsoft.com/office/powerpoint/2010/main" val="39093793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190503" y="696390"/>
            <a:ext cx="11788771" cy="563231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000" b="1" dirty="0">
                <a:solidFill>
                  <a:srgbClr val="374151"/>
                </a:solidFill>
                <a:latin typeface="Söhne"/>
              </a:rPr>
              <a:t>Real-World Examples:</a:t>
            </a:r>
          </a:p>
          <a:p>
            <a:pPr marL="285750" indent="-285750">
              <a:buFont typeface="Wingdings" panose="05000000000000000000" pitchFamily="2" charset="2"/>
              <a:buChar char="ü"/>
            </a:pPr>
            <a:endParaRPr lang="en-US" sz="2000" dirty="0">
              <a:solidFill>
                <a:srgbClr val="374151"/>
              </a:solidFill>
              <a:latin typeface="Söhne"/>
            </a:endParaRPr>
          </a:p>
          <a:p>
            <a:pPr marL="966338" lvl="1" indent="-342900">
              <a:buFont typeface="Wingdings" panose="05000000000000000000" pitchFamily="2" charset="2"/>
              <a:buChar char="§"/>
            </a:pPr>
            <a:r>
              <a:rPr lang="en-US" sz="2000" b="1" dirty="0">
                <a:solidFill>
                  <a:srgbClr val="FF0000"/>
                </a:solidFill>
                <a:latin typeface="Söhne"/>
              </a:rPr>
              <a:t>Web Services: </a:t>
            </a:r>
            <a:r>
              <a:rPr lang="en-US" sz="2000" dirty="0">
                <a:solidFill>
                  <a:srgbClr val="374151"/>
                </a:solidFill>
                <a:latin typeface="Söhne"/>
              </a:rPr>
              <a:t>Many web applications use </a:t>
            </a:r>
            <a:r>
              <a:rPr lang="en-US" sz="2000" dirty="0">
                <a:solidFill>
                  <a:srgbClr val="FF0000"/>
                </a:solidFill>
                <a:latin typeface="Söhne"/>
              </a:rPr>
              <a:t>XML</a:t>
            </a:r>
            <a:r>
              <a:rPr lang="en-US" sz="2000" dirty="0">
                <a:solidFill>
                  <a:srgbClr val="374151"/>
                </a:solidFill>
                <a:latin typeface="Söhne"/>
              </a:rPr>
              <a:t> to communicate with each other. For example, when you search for a location on a map app, the app might send an </a:t>
            </a:r>
            <a:r>
              <a:rPr lang="en-US" sz="2000" dirty="0">
                <a:solidFill>
                  <a:srgbClr val="FF0000"/>
                </a:solidFill>
                <a:latin typeface="Söhne"/>
              </a:rPr>
              <a:t>XML</a:t>
            </a:r>
            <a:r>
              <a:rPr lang="en-US" sz="2000" dirty="0">
                <a:solidFill>
                  <a:srgbClr val="374151"/>
                </a:solidFill>
                <a:latin typeface="Söhne"/>
              </a:rPr>
              <a:t> request to the server to fetch the map data.</a:t>
            </a:r>
          </a:p>
          <a:p>
            <a:pPr marL="966338" lvl="1" indent="-342900">
              <a:buFont typeface="Wingdings" panose="05000000000000000000" pitchFamily="2" charset="2"/>
              <a:buChar char="§"/>
            </a:pPr>
            <a:endParaRPr lang="en-US" sz="2000" dirty="0">
              <a:solidFill>
                <a:srgbClr val="374151"/>
              </a:solidFill>
              <a:latin typeface="Söhne"/>
            </a:endParaRPr>
          </a:p>
          <a:p>
            <a:pPr marL="966338" lvl="1" indent="-342900">
              <a:buFont typeface="Wingdings" panose="05000000000000000000" pitchFamily="2" charset="2"/>
              <a:buChar char="§"/>
            </a:pPr>
            <a:r>
              <a:rPr lang="en-US" sz="2000" b="1" dirty="0">
                <a:solidFill>
                  <a:srgbClr val="FF0000"/>
                </a:solidFill>
                <a:latin typeface="Söhne"/>
              </a:rPr>
              <a:t>Configuration Files</a:t>
            </a:r>
            <a:r>
              <a:rPr lang="en-US" sz="2000" dirty="0">
                <a:solidFill>
                  <a:srgbClr val="374151"/>
                </a:solidFill>
                <a:latin typeface="Söhne"/>
              </a:rPr>
              <a:t>: </a:t>
            </a:r>
            <a:r>
              <a:rPr lang="en-US" sz="2000" dirty="0">
                <a:solidFill>
                  <a:srgbClr val="FF0000"/>
                </a:solidFill>
                <a:latin typeface="Söhne"/>
              </a:rPr>
              <a:t>XML</a:t>
            </a:r>
            <a:r>
              <a:rPr lang="en-US" sz="2000" dirty="0">
                <a:solidFill>
                  <a:srgbClr val="374151"/>
                </a:solidFill>
                <a:latin typeface="Söhne"/>
              </a:rPr>
              <a:t> is often used to store configuration settings for software and systems. Think of it as a way to specify how a program should behave.</a:t>
            </a:r>
          </a:p>
          <a:p>
            <a:pPr marL="966338" lvl="1" indent="-342900">
              <a:buFont typeface="Wingdings" panose="05000000000000000000" pitchFamily="2" charset="2"/>
              <a:buChar char="§"/>
            </a:pPr>
            <a:endParaRPr lang="en-US" sz="2000" dirty="0">
              <a:solidFill>
                <a:srgbClr val="374151"/>
              </a:solidFill>
              <a:latin typeface="Söhne"/>
            </a:endParaRPr>
          </a:p>
          <a:p>
            <a:pPr marL="966338" lvl="1" indent="-342900">
              <a:buFont typeface="Wingdings" panose="05000000000000000000" pitchFamily="2" charset="2"/>
              <a:buChar char="§"/>
            </a:pPr>
            <a:r>
              <a:rPr lang="en-US" sz="2000" b="1" dirty="0">
                <a:solidFill>
                  <a:srgbClr val="FF0000"/>
                </a:solidFill>
                <a:latin typeface="Söhne"/>
              </a:rPr>
              <a:t>Data Exchange: </a:t>
            </a:r>
            <a:r>
              <a:rPr lang="en-US" sz="2000" dirty="0">
                <a:solidFill>
                  <a:srgbClr val="374151"/>
                </a:solidFill>
                <a:latin typeface="Söhne"/>
              </a:rPr>
              <a:t>When you export data from a database, it's often saved in an </a:t>
            </a:r>
            <a:r>
              <a:rPr lang="en-US" sz="2000" dirty="0">
                <a:solidFill>
                  <a:srgbClr val="FF0000"/>
                </a:solidFill>
                <a:latin typeface="Söhne"/>
              </a:rPr>
              <a:t>XML</a:t>
            </a:r>
            <a:r>
              <a:rPr lang="en-US" sz="2000" dirty="0">
                <a:solidFill>
                  <a:srgbClr val="374151"/>
                </a:solidFill>
                <a:latin typeface="Söhne"/>
              </a:rPr>
              <a:t> format. This allows you to move the data between different programs and databases easily.</a:t>
            </a:r>
          </a:p>
          <a:p>
            <a:pPr marL="966338" lvl="1" indent="-342900">
              <a:buFont typeface="Wingdings" panose="05000000000000000000" pitchFamily="2" charset="2"/>
              <a:buChar char="§"/>
            </a:pPr>
            <a:endParaRPr lang="en-US" sz="2000" dirty="0">
              <a:solidFill>
                <a:srgbClr val="374151"/>
              </a:solidFill>
              <a:latin typeface="Söhne"/>
            </a:endParaRPr>
          </a:p>
          <a:p>
            <a:pPr marL="966338" lvl="1" indent="-342900">
              <a:buFont typeface="Wingdings" panose="05000000000000000000" pitchFamily="2" charset="2"/>
              <a:buChar char="§"/>
            </a:pPr>
            <a:r>
              <a:rPr lang="en-US" sz="2000" b="1" dirty="0">
                <a:solidFill>
                  <a:srgbClr val="FF0000"/>
                </a:solidFill>
                <a:latin typeface="Söhne"/>
              </a:rPr>
              <a:t>Data Storage: </a:t>
            </a:r>
            <a:r>
              <a:rPr lang="en-US" sz="2000" dirty="0">
                <a:solidFill>
                  <a:srgbClr val="FF0000"/>
                </a:solidFill>
                <a:latin typeface="Söhne"/>
              </a:rPr>
              <a:t>XML</a:t>
            </a:r>
            <a:r>
              <a:rPr lang="en-US" sz="2000" dirty="0">
                <a:solidFill>
                  <a:srgbClr val="374151"/>
                </a:solidFill>
                <a:latin typeface="Söhne"/>
              </a:rPr>
              <a:t> can be used to store structured data, such as customer information or product details, in a way that's easy to read and manage.</a:t>
            </a:r>
          </a:p>
          <a:p>
            <a:pPr marL="966338" lvl="1" indent="-342900">
              <a:buFont typeface="Wingdings" panose="05000000000000000000" pitchFamily="2" charset="2"/>
              <a:buChar char="§"/>
            </a:pPr>
            <a:endParaRPr lang="en-US" sz="2000" b="0" i="0" dirty="0">
              <a:solidFill>
                <a:srgbClr val="374151"/>
              </a:solidFill>
              <a:effectLst/>
              <a:latin typeface="Söhne"/>
            </a:endParaRPr>
          </a:p>
          <a:p>
            <a:r>
              <a:rPr lang="en-US" sz="2000" b="0" i="0" dirty="0">
                <a:solidFill>
                  <a:srgbClr val="374151"/>
                </a:solidFill>
                <a:effectLst/>
                <a:latin typeface="Söhne"/>
              </a:rPr>
              <a:t>In a nutshell, </a:t>
            </a:r>
            <a:r>
              <a:rPr lang="en-US" sz="2000" b="0" i="0" dirty="0">
                <a:solidFill>
                  <a:srgbClr val="FF0000"/>
                </a:solidFill>
                <a:effectLst/>
                <a:latin typeface="Söhne"/>
              </a:rPr>
              <a:t>XML</a:t>
            </a:r>
            <a:r>
              <a:rPr lang="en-US" sz="2000" b="0" i="0" dirty="0">
                <a:solidFill>
                  <a:srgbClr val="374151"/>
                </a:solidFill>
                <a:effectLst/>
                <a:latin typeface="Söhne"/>
              </a:rPr>
              <a:t> is a tool that helps organize and structure data, making it easier for different systems to understand and share information. It's an important concept in the world of computer programming and data exchange.</a:t>
            </a:r>
            <a:endParaRPr lang="en-US" sz="3200" b="0" i="0" dirty="0">
              <a:solidFill>
                <a:srgbClr val="374151"/>
              </a:solidFill>
              <a:effectLst/>
              <a:latin typeface="Söhne"/>
            </a:endParaRPr>
          </a:p>
        </p:txBody>
      </p:sp>
      <p:sp>
        <p:nvSpPr>
          <p:cNvPr id="5" name="Rectangle 4">
            <a:extLst>
              <a:ext uri="{FF2B5EF4-FFF2-40B4-BE49-F238E27FC236}">
                <a16:creationId xmlns:a16="http://schemas.microsoft.com/office/drawing/2014/main" id="{F42FD32B-E667-E46E-74C7-935BF841F659}"/>
              </a:ext>
            </a:extLst>
          </p:cNvPr>
          <p:cNvSpPr/>
          <p:nvPr/>
        </p:nvSpPr>
        <p:spPr>
          <a:xfrm>
            <a:off x="3276600" y="26822"/>
            <a:ext cx="5257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XML: A Simple Guide for Beginners</a:t>
            </a:r>
          </a:p>
        </p:txBody>
      </p:sp>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91392</TotalTime>
  <Words>466</Words>
  <Application>Microsoft Office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Söhne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9837</cp:revision>
  <dcterms:created xsi:type="dcterms:W3CDTF">2006-08-16T00:00:00Z</dcterms:created>
  <dcterms:modified xsi:type="dcterms:W3CDTF">2023-11-30T09:37:39Z</dcterms:modified>
</cp:coreProperties>
</file>