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22"/>
  </p:notesMasterIdLst>
  <p:sldIdLst>
    <p:sldId id="471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5" r:id="rId11"/>
    <p:sldId id="484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72" r:id="rId21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9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1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9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0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0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84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4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3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32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2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27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5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34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4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9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6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34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45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9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575B8-B038-4553-8BF5-82C6E0EB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86" y="1287258"/>
            <a:ext cx="11082313" cy="5141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AD7A68-D0F5-48AC-8783-9084D75F7746}"/>
              </a:ext>
            </a:extLst>
          </p:cNvPr>
          <p:cNvSpPr/>
          <p:nvPr/>
        </p:nvSpPr>
        <p:spPr>
          <a:xfrm>
            <a:off x="410635" y="807158"/>
            <a:ext cx="644736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https://console.aws.amazon.com/console/home?region=us-east-1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13014" y="982262"/>
            <a:ext cx="6590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&amp; Install Apache Tomcat on AWS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00336-948E-4F71-AFA8-CB97BDBE415E}"/>
              </a:ext>
            </a:extLst>
          </p:cNvPr>
          <p:cNvSpPr/>
          <p:nvPr/>
        </p:nvSpPr>
        <p:spPr>
          <a:xfrm>
            <a:off x="190871" y="2504635"/>
            <a:ext cx="4566659" cy="1323439"/>
          </a:xfrm>
          <a:prstGeom prst="rect">
            <a:avLst/>
          </a:prstGeom>
          <a:solidFill>
            <a:srgbClr val="FFFF00"/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[ec2-user@ip-172-31-89-104 ~]$ cd /</a:t>
            </a:r>
            <a:r>
              <a:rPr lang="en-US" sz="2000" dirty="0" err="1"/>
              <a:t>tmp</a:t>
            </a:r>
            <a:endParaRPr lang="en-US" sz="2000" dirty="0"/>
          </a:p>
          <a:p>
            <a:r>
              <a:rPr lang="en-US" sz="2000" dirty="0"/>
              <a:t>[ec2-user@ip-172-31-89-104 </a:t>
            </a:r>
            <a:r>
              <a:rPr lang="en-US" sz="2000" dirty="0" err="1"/>
              <a:t>tmp</a:t>
            </a:r>
            <a:r>
              <a:rPr lang="en-US" sz="2000" dirty="0"/>
              <a:t>]$ </a:t>
            </a:r>
            <a:r>
              <a:rPr lang="en-US" sz="2000" dirty="0" err="1"/>
              <a:t>pwd</a:t>
            </a:r>
            <a:endParaRPr lang="en-US" sz="2000" dirty="0"/>
          </a:p>
          <a:p>
            <a:r>
              <a:rPr lang="en-US" sz="2000" dirty="0"/>
              <a:t>/</a:t>
            </a:r>
            <a:r>
              <a:rPr lang="en-US" sz="2000" dirty="0" err="1"/>
              <a:t>tmp</a:t>
            </a:r>
            <a:endParaRPr lang="en-US" sz="2000" dirty="0"/>
          </a:p>
          <a:p>
            <a:r>
              <a:rPr lang="en-US" sz="2000" dirty="0"/>
              <a:t>[ec2-user@ip-172-31-89-104 </a:t>
            </a:r>
            <a:r>
              <a:rPr lang="en-US" sz="2000" dirty="0" err="1"/>
              <a:t>tmp</a:t>
            </a:r>
            <a:r>
              <a:rPr lang="en-US" sz="2000" dirty="0"/>
              <a:t>]$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267F1-B768-4526-8BE9-B44C84AE7788}"/>
              </a:ext>
            </a:extLst>
          </p:cNvPr>
          <p:cNvSpPr/>
          <p:nvPr/>
        </p:nvSpPr>
        <p:spPr>
          <a:xfrm>
            <a:off x="7198138" y="1801880"/>
            <a:ext cx="432778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https://tomcat.apache.org/download-90.cgi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654B116-E406-4AC4-9A06-2ABF469109B9}"/>
              </a:ext>
            </a:extLst>
          </p:cNvPr>
          <p:cNvSpPr/>
          <p:nvPr/>
        </p:nvSpPr>
        <p:spPr>
          <a:xfrm>
            <a:off x="5334000" y="2514574"/>
            <a:ext cx="5867400" cy="612648"/>
          </a:xfrm>
          <a:prstGeom prst="wedgeRoundRectCallout">
            <a:avLst>
              <a:gd name="adj1" fmla="val -57077"/>
              <a:gd name="adj2" fmla="val 19012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You can use the </a:t>
            </a:r>
            <a:r>
              <a:rPr lang="en-US" sz="1600" b="1" dirty="0" err="1"/>
              <a:t>wget</a:t>
            </a:r>
            <a:r>
              <a:rPr lang="en-US" sz="1600" dirty="0"/>
              <a:t> command to download the Tomcat zip file to the </a:t>
            </a:r>
            <a:r>
              <a:rPr lang="en-US" sz="1600" b="1" dirty="0"/>
              <a:t>/</a:t>
            </a:r>
            <a:r>
              <a:rPr lang="en-US" sz="1600" b="1" dirty="0" err="1"/>
              <a:t>tmp</a:t>
            </a:r>
            <a:r>
              <a:rPr lang="en-US" sz="1600" b="1" dirty="0"/>
              <a:t> </a:t>
            </a:r>
            <a:r>
              <a:rPr lang="en-US" sz="1600" dirty="0"/>
              <a:t>directory, a temporary folder location.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0A190B-0677-4BE9-B858-866CF6880112}"/>
              </a:ext>
            </a:extLst>
          </p:cNvPr>
          <p:cNvSpPr/>
          <p:nvPr/>
        </p:nvSpPr>
        <p:spPr>
          <a:xfrm>
            <a:off x="224001" y="4243048"/>
            <a:ext cx="9791330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wget</a:t>
            </a:r>
            <a:r>
              <a:rPr lang="en-US" sz="2000" dirty="0"/>
              <a:t> https://dlcdn.apache.org/tomcat/tomcat-9/v9.0.62/bin/apache-tomcat-9.0.62.tar.gz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37C24-F743-4325-AEB9-77275D6385FB}"/>
              </a:ext>
            </a:extLst>
          </p:cNvPr>
          <p:cNvSpPr/>
          <p:nvPr/>
        </p:nvSpPr>
        <p:spPr>
          <a:xfrm>
            <a:off x="187559" y="5080337"/>
            <a:ext cx="6441841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mkdir</a:t>
            </a:r>
            <a:r>
              <a:rPr lang="en-US" sz="2000" dirty="0"/>
              <a:t> /opt/tomcat</a:t>
            </a:r>
          </a:p>
          <a:p>
            <a:r>
              <a:rPr lang="en-US" sz="2000" dirty="0"/>
              <a:t>$ tar -</a:t>
            </a:r>
            <a:r>
              <a:rPr lang="en-US" sz="2000" dirty="0" err="1"/>
              <a:t>xf</a:t>
            </a:r>
            <a:r>
              <a:rPr lang="en-US" sz="2000" dirty="0"/>
              <a:t> apache-tomcat-9.0.62.tar.gz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mv apache-tomcat-9.0.62 /opt/tomcat/</a:t>
            </a:r>
          </a:p>
        </p:txBody>
      </p:sp>
    </p:spTree>
    <p:extLst>
      <p:ext uri="{BB962C8B-B14F-4D97-AF65-F5344CB8AC3E}">
        <p14:creationId xmlns:p14="http://schemas.microsoft.com/office/powerpoint/2010/main" val="25737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40566" y="906215"/>
            <a:ext cx="6590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&amp; Install Apache Tomcat on AWS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DE216-6EEB-42B1-889D-D5AEB0ABCB1E}"/>
              </a:ext>
            </a:extLst>
          </p:cNvPr>
          <p:cNvSpPr/>
          <p:nvPr/>
        </p:nvSpPr>
        <p:spPr>
          <a:xfrm>
            <a:off x="240566" y="1684219"/>
            <a:ext cx="7581529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chown</a:t>
            </a:r>
            <a:r>
              <a:rPr lang="en-US" sz="2000" dirty="0"/>
              <a:t> -R ec2-user: /opt/tomcat</a:t>
            </a:r>
          </a:p>
          <a:p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sh</a:t>
            </a:r>
            <a:r>
              <a:rPr lang="en-US" sz="2000" dirty="0"/>
              <a:t> -c '</a:t>
            </a:r>
            <a:r>
              <a:rPr lang="en-US" sz="2000" dirty="0" err="1"/>
              <a:t>chmod</a:t>
            </a:r>
            <a:r>
              <a:rPr lang="en-US" sz="2000" dirty="0"/>
              <a:t> +x /opt/tomcat/apache-tomcat-9.0.62/bin/*.</a:t>
            </a:r>
            <a:r>
              <a:rPr lang="en-US" sz="2000" dirty="0" err="1"/>
              <a:t>sh</a:t>
            </a:r>
            <a:r>
              <a:rPr lang="en-US" sz="2000" dirty="0"/>
              <a:t>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4585D-85EC-47CD-81A9-C28E18410FAD}"/>
              </a:ext>
            </a:extLst>
          </p:cNvPr>
          <p:cNvSpPr/>
          <p:nvPr/>
        </p:nvSpPr>
        <p:spPr>
          <a:xfrm>
            <a:off x="207436" y="3129247"/>
            <a:ext cx="4780411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/>
              <a:t>$ cd /opt/tomcat/apache-tomcat-9.0.62/bin</a:t>
            </a:r>
          </a:p>
          <a:p>
            <a:r>
              <a:rPr lang="en-US" sz="2000" dirty="0"/>
              <a:t>$ ./catalina.sh start</a:t>
            </a:r>
          </a:p>
          <a:p>
            <a:r>
              <a:rPr lang="en-US" sz="2000" dirty="0"/>
              <a:t>$ ./catalina.sh stop</a:t>
            </a:r>
          </a:p>
        </p:txBody>
      </p:sp>
    </p:spTree>
    <p:extLst>
      <p:ext uri="{BB962C8B-B14F-4D97-AF65-F5344CB8AC3E}">
        <p14:creationId xmlns:p14="http://schemas.microsoft.com/office/powerpoint/2010/main" val="38320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40567" y="906215"/>
            <a:ext cx="410283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Configure Apache Tomcat Users?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59E06-DF5D-4222-9ACB-4F1735F6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45" y="1485372"/>
            <a:ext cx="8316486" cy="482984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38F6C-B7BF-4C57-AAF0-2F3CC7294C45}"/>
              </a:ext>
            </a:extLst>
          </p:cNvPr>
          <p:cNvCxnSpPr/>
          <p:nvPr/>
        </p:nvCxnSpPr>
        <p:spPr>
          <a:xfrm flipH="1">
            <a:off x="5943600" y="5334000"/>
            <a:ext cx="10668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1" y="714923"/>
            <a:ext cx="561026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Access Tomcat Manager App from different host?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AA117-5D81-414F-8312-BDE803A92BB7}"/>
              </a:ext>
            </a:extLst>
          </p:cNvPr>
          <p:cNvSpPr/>
          <p:nvPr/>
        </p:nvSpPr>
        <p:spPr>
          <a:xfrm>
            <a:off x="207436" y="1186022"/>
            <a:ext cx="11298764" cy="646331"/>
          </a:xfrm>
          <a:prstGeom prst="rect">
            <a:avLst/>
          </a:prstGeom>
          <a:solidFill>
            <a:srgbClr val="2AE456"/>
          </a:solidFill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232629"/>
                </a:solidFill>
                <a:latin typeface="-apple-system"/>
              </a:rPr>
              <a:t>By default the Host Manager is only accessible from a browser running on the same machine as Tomcat. If you wish to modify this restriction, you'll need to edit the Host Manager's context.xml file.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6FE0A-572F-44F9-9C8C-9C2A32CA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3" y="2209800"/>
            <a:ext cx="8276165" cy="43582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046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EE40A3-1B4C-48E9-8200-F28EAFF2A2F9}"/>
              </a:ext>
            </a:extLst>
          </p:cNvPr>
          <p:cNvSpPr/>
          <p:nvPr/>
        </p:nvSpPr>
        <p:spPr>
          <a:xfrm>
            <a:off x="386800" y="2118116"/>
            <a:ext cx="3500964" cy="9346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6D4D9-550A-4317-A976-FF72D5BA0028}"/>
              </a:ext>
            </a:extLst>
          </p:cNvPr>
          <p:cNvSpPr txBox="1"/>
          <p:nvPr/>
        </p:nvSpPr>
        <p:spPr>
          <a:xfrm>
            <a:off x="643475" y="1669487"/>
            <a:ext cx="2987613" cy="36933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Tomcat Server in EC2 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BF702-E397-40E3-A9E8-1E0F32344200}"/>
              </a:ext>
            </a:extLst>
          </p:cNvPr>
          <p:cNvSpPr txBox="1"/>
          <p:nvPr/>
        </p:nvSpPr>
        <p:spPr>
          <a:xfrm>
            <a:off x="1228872" y="2372978"/>
            <a:ext cx="174329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user-app-</a:t>
            </a:r>
            <a:r>
              <a:rPr lang="en-US" sz="1800" dirty="0" err="1"/>
              <a:t>ws.war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BDC392-3FCF-475F-A487-8EF85C6F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29" y="3743561"/>
            <a:ext cx="7506748" cy="2629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5168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0C8D8-D939-45B1-9571-10D29D552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447047"/>
            <a:ext cx="5355164" cy="1241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BE615E-F7F9-4493-A9F8-0D6B87821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14" y="2912148"/>
            <a:ext cx="6402086" cy="138721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348DAC-1249-4725-8159-77B73E4B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504" y="4516271"/>
            <a:ext cx="7630590" cy="2067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30A061-1ADD-4EC8-884B-594BB7CDA1CF}"/>
              </a:ext>
            </a:extLst>
          </p:cNvPr>
          <p:cNvSpPr/>
          <p:nvPr/>
        </p:nvSpPr>
        <p:spPr>
          <a:xfrm>
            <a:off x="8686800" y="4120435"/>
            <a:ext cx="2959208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&gt;</a:t>
            </a:r>
            <a:r>
              <a:rPr lang="en-US" sz="1800" dirty="0" err="1"/>
              <a:t>mvn</a:t>
            </a:r>
            <a:r>
              <a:rPr lang="en-US" sz="1800" dirty="0"/>
              <a:t> clean install -</a:t>
            </a:r>
            <a:r>
              <a:rPr lang="en-US" sz="1800" dirty="0" err="1"/>
              <a:t>DskipTests</a:t>
            </a:r>
            <a:endParaRPr lang="en-US" sz="1800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622D261-036E-4476-AB74-1A988E48CCF7}"/>
              </a:ext>
            </a:extLst>
          </p:cNvPr>
          <p:cNvSpPr/>
          <p:nvPr/>
        </p:nvSpPr>
        <p:spPr>
          <a:xfrm>
            <a:off x="7924798" y="1752599"/>
            <a:ext cx="3962401" cy="1152685"/>
          </a:xfrm>
          <a:prstGeom prst="wedgeRectCallout">
            <a:avLst>
              <a:gd name="adj1" fmla="val 906"/>
              <a:gd name="adj2" fmla="val 15792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To skip the test case during maven clean install </a:t>
            </a:r>
            <a:r>
              <a:rPr lang="en-US" sz="2000" dirty="0" err="1"/>
              <a:t>i</a:t>
            </a:r>
            <a:r>
              <a:rPr lang="en-US" sz="2000" dirty="0"/>
              <a:t> used -</a:t>
            </a:r>
            <a:r>
              <a:rPr lang="en-US" sz="2000" dirty="0" err="1"/>
              <a:t>DskipTests</a:t>
            </a:r>
            <a:r>
              <a:rPr lang="en-US" sz="2000" dirty="0"/>
              <a:t> </a:t>
            </a:r>
            <a:r>
              <a:rPr lang="en-US" sz="2000" dirty="0" err="1"/>
              <a:t>paramater</a:t>
            </a:r>
            <a:r>
              <a:rPr lang="en-US" sz="2000" dirty="0"/>
              <a:t> in following command</a:t>
            </a:r>
          </a:p>
        </p:txBody>
      </p:sp>
    </p:spTree>
    <p:extLst>
      <p:ext uri="{BB962C8B-B14F-4D97-AF65-F5344CB8AC3E}">
        <p14:creationId xmlns:p14="http://schemas.microsoft.com/office/powerpoint/2010/main" val="137960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733929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Generate WAR file and deploy Our Web Service App on Apache Tomcat?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F26B18-D8D4-4A53-B2CA-D1AA6B0C974E}"/>
              </a:ext>
            </a:extLst>
          </p:cNvPr>
          <p:cNvSpPr/>
          <p:nvPr/>
        </p:nvSpPr>
        <p:spPr>
          <a:xfrm>
            <a:off x="190870" y="1509188"/>
            <a:ext cx="3056542" cy="92333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$ </a:t>
            </a:r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systemctl</a:t>
            </a:r>
            <a:r>
              <a:rPr lang="en-US" sz="1800" dirty="0"/>
              <a:t> start </a:t>
            </a:r>
            <a:r>
              <a:rPr lang="en-US" sz="1800" dirty="0" err="1"/>
              <a:t>mariadb</a:t>
            </a:r>
            <a:endParaRPr lang="en-US" sz="1800" dirty="0"/>
          </a:p>
          <a:p>
            <a:r>
              <a:rPr lang="en-US" sz="1800" dirty="0"/>
              <a:t>$ </a:t>
            </a:r>
            <a:r>
              <a:rPr lang="en-US" sz="1800" dirty="0" err="1"/>
              <a:t>mysql</a:t>
            </a:r>
            <a:r>
              <a:rPr lang="en-US" sz="1800" dirty="0"/>
              <a:t> -u root</a:t>
            </a:r>
          </a:p>
          <a:p>
            <a:r>
              <a:rPr lang="en-US" sz="1800" dirty="0"/>
              <a:t>$ </a:t>
            </a:r>
            <a:r>
              <a:rPr lang="en-US" sz="1800" dirty="0" err="1"/>
              <a:t>mysql</a:t>
            </a:r>
            <a:r>
              <a:rPr lang="en-US" sz="1800" dirty="0"/>
              <a:t> -</a:t>
            </a:r>
            <a:r>
              <a:rPr lang="en-US" sz="1800" dirty="0" err="1"/>
              <a:t>uroot</a:t>
            </a:r>
            <a:r>
              <a:rPr lang="en-US" sz="1800" dirty="0"/>
              <a:t> –</a:t>
            </a:r>
            <a:r>
              <a:rPr lang="en-US" sz="1800" dirty="0" err="1"/>
              <a:t>proot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0613A6-E318-4553-94F1-23BF131E0F0A}"/>
              </a:ext>
            </a:extLst>
          </p:cNvPr>
          <p:cNvSpPr/>
          <p:nvPr/>
        </p:nvSpPr>
        <p:spPr>
          <a:xfrm>
            <a:off x="164366" y="2773835"/>
            <a:ext cx="2841227" cy="120032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&gt; SHOW DATABASES;</a:t>
            </a:r>
          </a:p>
          <a:p>
            <a:r>
              <a:rPr lang="en-US" sz="1800" dirty="0"/>
              <a:t>&gt; CREATE DATABASE </a:t>
            </a:r>
            <a:r>
              <a:rPr lang="en-US" sz="1800" dirty="0" err="1"/>
              <a:t>org_db</a:t>
            </a:r>
            <a:r>
              <a:rPr lang="en-US" sz="1800" dirty="0"/>
              <a:t>;</a:t>
            </a:r>
          </a:p>
          <a:p>
            <a:r>
              <a:rPr lang="en-US" sz="1800" dirty="0"/>
              <a:t>&gt; use </a:t>
            </a:r>
            <a:r>
              <a:rPr lang="en-US" sz="1800" dirty="0" err="1"/>
              <a:t>org_db</a:t>
            </a:r>
            <a:r>
              <a:rPr lang="en-US" sz="1800" dirty="0"/>
              <a:t>;</a:t>
            </a:r>
          </a:p>
          <a:p>
            <a:r>
              <a:rPr lang="en-US" sz="1800" dirty="0"/>
              <a:t>&gt; show tables;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C48A2B-CFAA-4D72-876C-85C6D60D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948" y="3728432"/>
            <a:ext cx="8701877" cy="305702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8EE80-1570-4251-9FDB-BC2B00468892}"/>
              </a:ext>
            </a:extLst>
          </p:cNvPr>
          <p:cNvCxnSpPr/>
          <p:nvPr/>
        </p:nvCxnSpPr>
        <p:spPr>
          <a:xfrm>
            <a:off x="1981200" y="6019800"/>
            <a:ext cx="1241748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5FE5C-18CD-4BDC-843D-57EE86DA1863}"/>
              </a:ext>
            </a:extLst>
          </p:cNvPr>
          <p:cNvSpPr/>
          <p:nvPr/>
        </p:nvSpPr>
        <p:spPr>
          <a:xfrm>
            <a:off x="190870" y="714923"/>
            <a:ext cx="758153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send HTTP Request to a Webservice Deployed on a Remote EC2 Server?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31780-B6C2-41BE-B2A7-17660AFD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305987"/>
            <a:ext cx="11543930" cy="47289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419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835452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do I stop PuTTY inactive? | How do you fix PuTTY inactive? | How to keep SSH connections alive?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3A0CE-6CDE-482A-8BC4-39D79F03532C}"/>
              </a:ext>
            </a:extLst>
          </p:cNvPr>
          <p:cNvSpPr/>
          <p:nvPr/>
        </p:nvSpPr>
        <p:spPr>
          <a:xfrm>
            <a:off x="227314" y="2438400"/>
            <a:ext cx="11788452" cy="120032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92929"/>
                </a:solidFill>
                <a:latin typeface="medium-content-sans-serif-font"/>
              </a:rPr>
              <a:t>Why is my PuTTY inactive?</a:t>
            </a:r>
          </a:p>
          <a:p>
            <a:r>
              <a:rPr lang="en-US" sz="1800" dirty="0">
                <a:latin typeface="medium-content-serif-font"/>
              </a:rPr>
              <a:t>                  </a:t>
            </a:r>
          </a:p>
          <a:p>
            <a:r>
              <a:rPr lang="en-US" sz="1800" dirty="0">
                <a:latin typeface="medium-content-serif-font"/>
              </a:rPr>
              <a:t>             When you cannot type anything in your 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PuTTY</a:t>
            </a:r>
            <a:r>
              <a:rPr lang="en-US" sz="1800" dirty="0">
                <a:latin typeface="medium-content-serif-font"/>
              </a:rPr>
              <a:t> window and you see "(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inactive</a:t>
            </a:r>
            <a:r>
              <a:rPr lang="en-US" sz="1800" dirty="0">
                <a:latin typeface="medium-content-serif-font"/>
              </a:rPr>
              <a:t>)" in your PuTTY window's title bar, it means that your connection is </a:t>
            </a:r>
            <a:r>
              <a:rPr lang="en-US" sz="1800" dirty="0">
                <a:solidFill>
                  <a:srgbClr val="FF0000"/>
                </a:solidFill>
                <a:latin typeface="medium-content-serif-font"/>
              </a:rPr>
              <a:t>inactive</a:t>
            </a:r>
            <a:r>
              <a:rPr lang="en-US" sz="1800" dirty="0">
                <a:latin typeface="medium-content-serif-font"/>
              </a:rPr>
              <a:t> (has been dropped by the server). </a:t>
            </a:r>
            <a:endParaRPr lang="en-US" sz="1800" b="0" i="0" dirty="0">
              <a:effectLst/>
              <a:latin typeface="medium-content-serif-fon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8A0907-F14C-4242-994A-137357D29C2A}"/>
              </a:ext>
            </a:extLst>
          </p:cNvPr>
          <p:cNvSpPr/>
          <p:nvPr/>
        </p:nvSpPr>
        <p:spPr>
          <a:xfrm>
            <a:off x="227314" y="3834844"/>
            <a:ext cx="11788452" cy="129266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92929"/>
                </a:solidFill>
                <a:latin typeface="medium-content-sans-serif-font"/>
              </a:rPr>
              <a:t>How do you fix inactive PuTTY?</a:t>
            </a:r>
          </a:p>
          <a:p>
            <a:endParaRPr lang="en-US" sz="2000" dirty="0"/>
          </a:p>
          <a:p>
            <a:r>
              <a:rPr lang="en-US" sz="2000" dirty="0"/>
              <a:t>               If you go to your putty </a:t>
            </a:r>
            <a:r>
              <a:rPr lang="en-US" sz="2000" dirty="0">
                <a:solidFill>
                  <a:srgbClr val="FF0000"/>
                </a:solidFill>
              </a:rPr>
              <a:t>settings -&gt; Connection </a:t>
            </a:r>
            <a:r>
              <a:rPr lang="en-US" sz="2000" dirty="0"/>
              <a:t>and set the value of </a:t>
            </a:r>
            <a:r>
              <a:rPr lang="en-US" sz="2000" dirty="0">
                <a:solidFill>
                  <a:srgbClr val="FF0000"/>
                </a:solidFill>
              </a:rPr>
              <a:t>"Seconds between keepalives" to 30 seconds</a:t>
            </a:r>
            <a:r>
              <a:rPr lang="en-US" sz="2000" dirty="0"/>
              <a:t> this should solve your problem.</a:t>
            </a:r>
          </a:p>
        </p:txBody>
      </p:sp>
    </p:spTree>
    <p:extLst>
      <p:ext uri="{BB962C8B-B14F-4D97-AF65-F5344CB8AC3E}">
        <p14:creationId xmlns:p14="http://schemas.microsoft.com/office/powerpoint/2010/main" val="23201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6835452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do I stop PuTTY inactive? | How do you fix PuTTY inactive? | How to keep SSH connections alive?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7DC4F7-927C-4C56-90FB-B5B311FB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5" y="990600"/>
            <a:ext cx="10384365" cy="56174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062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470128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Startup Your Own Amazon EC2 Linux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311C9-4BB3-458D-846C-18456DB0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480941"/>
            <a:ext cx="11044765" cy="5163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491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B9781-D75E-4E55-9E2D-07EDF11ACBF0}"/>
              </a:ext>
            </a:extLst>
          </p:cNvPr>
          <p:cNvSpPr/>
          <p:nvPr/>
        </p:nvSpPr>
        <p:spPr>
          <a:xfrm>
            <a:off x="2888974" y="1981200"/>
            <a:ext cx="6096000" cy="38690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Putty keep alive</a:t>
            </a:r>
          </a:p>
          <a:p>
            <a:endParaRPr lang="en-US" dirty="0"/>
          </a:p>
          <a:p>
            <a:r>
              <a:rPr lang="en-US" dirty="0"/>
              <a:t>Connect DB run on ec2 workbench and </a:t>
            </a:r>
            <a:r>
              <a:rPr lang="en-US" dirty="0" err="1"/>
              <a:t>sqlyog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Tomcat yum install?</a:t>
            </a:r>
          </a:p>
          <a:p>
            <a:endParaRPr lang="en-US" dirty="0"/>
          </a:p>
          <a:p>
            <a:r>
              <a:rPr lang="en-US" dirty="0"/>
              <a:t>Tomcat uninstall</a:t>
            </a:r>
          </a:p>
          <a:p>
            <a:endParaRPr lang="en-US" dirty="0"/>
          </a:p>
          <a:p>
            <a:r>
              <a:rPr lang="en-US" dirty="0" err="1"/>
              <a:t>Mariadb</a:t>
            </a:r>
            <a:r>
              <a:rPr lang="en-US" dirty="0"/>
              <a:t> uninstall</a:t>
            </a:r>
          </a:p>
        </p:txBody>
      </p:sp>
    </p:spTree>
    <p:extLst>
      <p:ext uri="{BB962C8B-B14F-4D97-AF65-F5344CB8AC3E}">
        <p14:creationId xmlns:p14="http://schemas.microsoft.com/office/powerpoint/2010/main" val="168308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52809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on AWS using PUTTY?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9B6A1-C4D6-46DB-A553-45E4E195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2" y="1522776"/>
            <a:ext cx="6896733" cy="46364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C571A8-5F72-4F38-8AFC-F62ED15FED68}"/>
              </a:ext>
            </a:extLst>
          </p:cNvPr>
          <p:cNvSpPr/>
          <p:nvPr/>
        </p:nvSpPr>
        <p:spPr>
          <a:xfrm>
            <a:off x="8077200" y="3429000"/>
            <a:ext cx="3799245" cy="470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https://www.puttygen.com/</a:t>
            </a:r>
          </a:p>
        </p:txBody>
      </p:sp>
    </p:spTree>
    <p:extLst>
      <p:ext uri="{BB962C8B-B14F-4D97-AF65-F5344CB8AC3E}">
        <p14:creationId xmlns:p14="http://schemas.microsoft.com/office/powerpoint/2010/main" val="80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607012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on AWS by FTP using WinSCP?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571A8-5F72-4F38-8AFC-F62ED15FED68}"/>
              </a:ext>
            </a:extLst>
          </p:cNvPr>
          <p:cNvSpPr/>
          <p:nvPr/>
        </p:nvSpPr>
        <p:spPr>
          <a:xfrm>
            <a:off x="7620000" y="919467"/>
            <a:ext cx="3817263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https://winscp.net/eng/download.php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F1D14-0397-49F0-9EC9-22954098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500614"/>
            <a:ext cx="10218063" cy="53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402001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Connect to EC2 instance via SSH?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273CE2-C1A6-4C37-BB8F-0FC73B55FF14}"/>
              </a:ext>
            </a:extLst>
          </p:cNvPr>
          <p:cNvSpPr/>
          <p:nvPr/>
        </p:nvSpPr>
        <p:spPr>
          <a:xfrm>
            <a:off x="640339" y="1565878"/>
            <a:ext cx="1494365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Machine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DB1E2E-00D7-4943-8089-FC86AFC91F89}"/>
              </a:ext>
            </a:extLst>
          </p:cNvPr>
          <p:cNvSpPr/>
          <p:nvPr/>
        </p:nvSpPr>
        <p:spPr>
          <a:xfrm>
            <a:off x="4980195" y="1565878"/>
            <a:ext cx="19812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 Instance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893EBF-E8A0-47A0-9A55-2D25D8235777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134704" y="2023078"/>
            <a:ext cx="28454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2248F9-DD8A-47BA-B14E-AF9E8EF1D4DF}"/>
              </a:ext>
            </a:extLst>
          </p:cNvPr>
          <p:cNvSpPr txBox="1"/>
          <p:nvPr/>
        </p:nvSpPr>
        <p:spPr>
          <a:xfrm>
            <a:off x="3075195" y="1553078"/>
            <a:ext cx="668773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56A8F2-78D5-490C-8252-3C2A4B429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904348"/>
            <a:ext cx="6407362" cy="3830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6426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613835" y="909528"/>
            <a:ext cx="615707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/>
              <a:t>How to Update EC2 Server Software Packages and Update Java?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AB1FD3-50C8-4666-9474-C46CA681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2335268"/>
            <a:ext cx="8134551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9FAE1F-D65D-4610-90F3-8CA101F5C5B5}"/>
              </a:ext>
            </a:extLst>
          </p:cNvPr>
          <p:cNvSpPr txBox="1"/>
          <p:nvPr/>
        </p:nvSpPr>
        <p:spPr>
          <a:xfrm>
            <a:off x="613835" y="1716013"/>
            <a:ext cx="2478627" cy="47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 sudo yum update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D46108-CA2A-482C-9CE6-6CF129599B44}"/>
              </a:ext>
            </a:extLst>
          </p:cNvPr>
          <p:cNvSpPr/>
          <p:nvPr/>
        </p:nvSpPr>
        <p:spPr>
          <a:xfrm>
            <a:off x="447078" y="4102568"/>
            <a:ext cx="604780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[ec2-user@ip-172-31-89-104 ~]$ java -version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D58CBD-390F-462E-B882-C589EE22F40E}"/>
              </a:ext>
            </a:extLst>
          </p:cNvPr>
          <p:cNvSpPr/>
          <p:nvPr/>
        </p:nvSpPr>
        <p:spPr>
          <a:xfrm>
            <a:off x="447078" y="4716781"/>
            <a:ext cx="6662564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[ec2-user@ip-172-31-89-104 ~]$ yum list java*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31F440-89EB-44FB-82F2-78D370D05234}"/>
              </a:ext>
            </a:extLst>
          </p:cNvPr>
          <p:cNvSpPr/>
          <p:nvPr/>
        </p:nvSpPr>
        <p:spPr>
          <a:xfrm>
            <a:off x="447078" y="5347384"/>
            <a:ext cx="783221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[ec2-user@ip-172-31-89-104 ~]$ sudo yum install java-1.8.0</a:t>
            </a:r>
          </a:p>
        </p:txBody>
      </p:sp>
    </p:spTree>
    <p:extLst>
      <p:ext uri="{BB962C8B-B14F-4D97-AF65-F5344CB8AC3E}">
        <p14:creationId xmlns:p14="http://schemas.microsoft.com/office/powerpoint/2010/main" val="353367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07436" y="893614"/>
            <a:ext cx="57686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to download and Install MariaDB on EC2 Linux Server?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E1A97-B7D4-4F58-A288-E3C02825AE56}"/>
              </a:ext>
            </a:extLst>
          </p:cNvPr>
          <p:cNvSpPr/>
          <p:nvPr/>
        </p:nvSpPr>
        <p:spPr>
          <a:xfrm>
            <a:off x="243879" y="1450231"/>
            <a:ext cx="520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[ec2-user@ip-172-31-89-104 ~]$ yum list </a:t>
            </a:r>
            <a:r>
              <a:rPr lang="en-US" sz="1800" dirty="0" err="1"/>
              <a:t>mariadb</a:t>
            </a:r>
            <a:r>
              <a:rPr lang="en-US" sz="1800" dirty="0"/>
              <a:t>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2621D1-E636-4F2C-B34E-56F9ED78B135}"/>
              </a:ext>
            </a:extLst>
          </p:cNvPr>
          <p:cNvSpPr/>
          <p:nvPr/>
        </p:nvSpPr>
        <p:spPr>
          <a:xfrm>
            <a:off x="207436" y="2049694"/>
            <a:ext cx="7982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yum install mariadb-server.x86_64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A6720F-FE97-4227-8317-E258E10CD309}"/>
              </a:ext>
            </a:extLst>
          </p:cNvPr>
          <p:cNvSpPr/>
          <p:nvPr/>
        </p:nvSpPr>
        <p:spPr>
          <a:xfrm>
            <a:off x="207436" y="2599099"/>
            <a:ext cx="861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start </a:t>
            </a:r>
            <a:r>
              <a:rPr lang="en-US" sz="2000" dirty="0" err="1"/>
              <a:t>mariadb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81139-C1DB-4373-8746-4AF78F169DC4}"/>
              </a:ext>
            </a:extLst>
          </p:cNvPr>
          <p:cNvSpPr/>
          <p:nvPr/>
        </p:nvSpPr>
        <p:spPr>
          <a:xfrm>
            <a:off x="207436" y="3245670"/>
            <a:ext cx="8780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[ec2-user@ip-172-31-89-104 ~]$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systemctl</a:t>
            </a:r>
            <a:r>
              <a:rPr lang="en-US" sz="2000" dirty="0"/>
              <a:t> enable </a:t>
            </a:r>
            <a:r>
              <a:rPr lang="en-US" sz="2000" dirty="0" err="1"/>
              <a:t>mariadb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0EFE9A-DAF3-4F5A-9852-81B77B6B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757590"/>
            <a:ext cx="6096000" cy="29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207436" y="672941"/>
            <a:ext cx="69553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do I reset the MariaDB root password on an Amazon EC2 instance?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506B13-4374-4D2B-A390-F7FA3C67B990}"/>
              </a:ext>
            </a:extLst>
          </p:cNvPr>
          <p:cNvSpPr/>
          <p:nvPr/>
        </p:nvSpPr>
        <p:spPr>
          <a:xfrm>
            <a:off x="207436" y="1150008"/>
            <a:ext cx="11403678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33"/>
                </a:solidFill>
                <a:latin typeface="AmazonEmber"/>
              </a:rPr>
              <a:t>By default, MariaDB 5.5 on Amazon Linux 2 doesn't have a root password. If you create a root password for MariaDB and then lock yourself out of your database, you must reset the root password.</a:t>
            </a:r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B7944-6D03-4055-BE84-138735EB35A3}"/>
              </a:ext>
            </a:extLst>
          </p:cNvPr>
          <p:cNvSpPr/>
          <p:nvPr/>
        </p:nvSpPr>
        <p:spPr>
          <a:xfrm>
            <a:off x="207436" y="1904074"/>
            <a:ext cx="11755964" cy="480152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1.    Verify that you have a </a:t>
            </a:r>
            <a:r>
              <a:rPr lang="en-US" sz="1400" dirty="0">
                <a:solidFill>
                  <a:srgbClr val="FF0000"/>
                </a:solidFill>
              </a:rPr>
              <a:t>recent snapshot of the volume(https://docs.aws.amazon.com/AWSEC2/latest/UserGuide/ebs-creating-snapshot.html#ebs-create-snapshot%20:%20Creating%20Amazon%20EBS%20Snapshots%20-%20Creating%20a%20Snapshot) </a:t>
            </a:r>
            <a:r>
              <a:rPr lang="en-US" sz="1400" dirty="0"/>
              <a:t>on which the MariaDB data directory resides. You can recreate the volume from this snapshot, if needed.</a:t>
            </a:r>
          </a:p>
          <a:p>
            <a:endParaRPr lang="en-US" sz="1400" dirty="0"/>
          </a:p>
          <a:p>
            <a:pPr marL="342900" indent="-342900">
              <a:buAutoNum type="arabicPeriod" startAt="2"/>
            </a:pPr>
            <a:r>
              <a:rPr lang="en-US" sz="1400" dirty="0"/>
              <a:t>Stop the MariaDB service:</a:t>
            </a:r>
          </a:p>
          <a:p>
            <a:endParaRPr lang="en-US" sz="1400" dirty="0"/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systemctl</a:t>
            </a:r>
            <a:r>
              <a:rPr lang="en-US" sz="1400" dirty="0"/>
              <a:t> stop </a:t>
            </a:r>
            <a:r>
              <a:rPr lang="en-US" sz="1400" dirty="0" err="1"/>
              <a:t>mariadb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3.    Start MariaDB in safe mode:</a:t>
            </a:r>
          </a:p>
          <a:p>
            <a:endParaRPr lang="en-US" sz="1400" dirty="0"/>
          </a:p>
          <a:p>
            <a:r>
              <a:rPr lang="en-US" sz="1400" dirty="0" err="1"/>
              <a:t>sudo</a:t>
            </a:r>
            <a:r>
              <a:rPr lang="en-US" sz="1400" dirty="0"/>
              <a:t> </a:t>
            </a:r>
            <a:r>
              <a:rPr lang="en-US" sz="1400" dirty="0" err="1"/>
              <a:t>mysqld_safe</a:t>
            </a:r>
            <a:r>
              <a:rPr lang="en-US" sz="1400" dirty="0"/>
              <a:t> --skip-grant-tables --skip-networking &amp;</a:t>
            </a:r>
          </a:p>
          <a:p>
            <a:endParaRPr lang="en-US" sz="1400" dirty="0"/>
          </a:p>
          <a:p>
            <a:r>
              <a:rPr lang="en-US" sz="1400" dirty="0"/>
              <a:t>4.    Log in to the MariaDB monitor:</a:t>
            </a:r>
          </a:p>
          <a:p>
            <a:endParaRPr lang="en-US" sz="1400" dirty="0"/>
          </a:p>
          <a:p>
            <a:r>
              <a:rPr lang="en-US" sz="1400" dirty="0" err="1"/>
              <a:t>mysql</a:t>
            </a:r>
            <a:r>
              <a:rPr lang="en-US" sz="1400" dirty="0"/>
              <a:t> -u root</a:t>
            </a:r>
          </a:p>
          <a:p>
            <a:endParaRPr lang="en-US" sz="1400" dirty="0"/>
          </a:p>
          <a:p>
            <a:r>
              <a:rPr lang="en-US" sz="1400" dirty="0"/>
              <a:t>5.    Update your MariaDB root password:</a:t>
            </a:r>
          </a:p>
          <a:p>
            <a:endParaRPr lang="en-US" sz="1400" dirty="0"/>
          </a:p>
          <a:p>
            <a:r>
              <a:rPr lang="en-US" sz="1400" dirty="0"/>
              <a:t>UPDATE </a:t>
            </a:r>
            <a:r>
              <a:rPr lang="en-US" sz="1400" dirty="0" err="1"/>
              <a:t>mysql.user</a:t>
            </a:r>
            <a:r>
              <a:rPr lang="en-US" sz="1400" dirty="0"/>
              <a:t> SET Password = PASSWORD('</a:t>
            </a:r>
            <a:r>
              <a:rPr lang="en-US" sz="1400" dirty="0" err="1"/>
              <a:t>new_password_here</a:t>
            </a:r>
            <a:r>
              <a:rPr lang="en-US" sz="1400" dirty="0"/>
              <a:t>') WHERE User = 'root';</a:t>
            </a:r>
          </a:p>
          <a:p>
            <a:r>
              <a:rPr lang="en-US" sz="1400" dirty="0"/>
              <a:t>The output looks like this:</a:t>
            </a:r>
          </a:p>
          <a:p>
            <a:r>
              <a:rPr lang="en-US" sz="1400" dirty="0"/>
              <a:t>Query OK, 1 row affected (0.00 sec)</a:t>
            </a:r>
          </a:p>
          <a:p>
            <a:r>
              <a:rPr lang="en-US" sz="1400" dirty="0"/>
              <a:t>Rows matched: 1  Changed: 1  Warnings: 0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10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22948" y="39135"/>
            <a:ext cx="5768652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Boot - Deploying to Amazon Cloud. AWS EC2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28882C-BDF2-4412-8AC7-7AC49864FD65}"/>
              </a:ext>
            </a:extLst>
          </p:cNvPr>
          <p:cNvSpPr/>
          <p:nvPr/>
        </p:nvSpPr>
        <p:spPr>
          <a:xfrm>
            <a:off x="190871" y="593596"/>
            <a:ext cx="695536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dirty="0"/>
              <a:t>How do I reset the MariaDB root password on an Amazon EC2 instance?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B7944-6D03-4055-BE84-138735EB35A3}"/>
              </a:ext>
            </a:extLst>
          </p:cNvPr>
          <p:cNvSpPr/>
          <p:nvPr/>
        </p:nvSpPr>
        <p:spPr>
          <a:xfrm>
            <a:off x="207436" y="1117279"/>
            <a:ext cx="11755964" cy="5653932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6.    Flush the privileges to reload the grant tables. Your new password takes effect after the reload.</a:t>
            </a:r>
          </a:p>
          <a:p>
            <a:endParaRPr lang="en-US" sz="1800" dirty="0"/>
          </a:p>
          <a:p>
            <a:r>
              <a:rPr lang="en-US" sz="1800" dirty="0"/>
              <a:t>FLUSH PRIVILEGES;</a:t>
            </a:r>
          </a:p>
          <a:p>
            <a:endParaRPr lang="en-US" sz="1800" dirty="0"/>
          </a:p>
          <a:p>
            <a:r>
              <a:rPr lang="en-US" sz="1800" dirty="0"/>
              <a:t>7.    Exit the MariaDB monitor:</a:t>
            </a:r>
          </a:p>
          <a:p>
            <a:endParaRPr lang="en-US" sz="1800" dirty="0"/>
          </a:p>
          <a:p>
            <a:r>
              <a:rPr lang="en-US" sz="1800" dirty="0"/>
              <a:t>exit</a:t>
            </a:r>
          </a:p>
          <a:p>
            <a:endParaRPr lang="en-US" sz="1800" dirty="0"/>
          </a:p>
          <a:p>
            <a:r>
              <a:rPr lang="en-US" sz="1800" dirty="0"/>
              <a:t>8.    Stop the MariaDB process:</a:t>
            </a:r>
          </a:p>
          <a:p>
            <a:endParaRPr lang="en-US" sz="1800" dirty="0"/>
          </a:p>
          <a:p>
            <a:r>
              <a:rPr lang="en-US" sz="1800" dirty="0" err="1"/>
              <a:t>sudo</a:t>
            </a:r>
            <a:r>
              <a:rPr lang="en-US" sz="1800" dirty="0"/>
              <a:t> kill `</a:t>
            </a:r>
            <a:r>
              <a:rPr lang="en-US" sz="1800" dirty="0" err="1"/>
              <a:t>sudo</a:t>
            </a:r>
            <a:r>
              <a:rPr lang="en-US" sz="1800" dirty="0"/>
              <a:t> cat /var/run/</a:t>
            </a:r>
            <a:r>
              <a:rPr lang="en-US" sz="1800" dirty="0" err="1"/>
              <a:t>mariadb</a:t>
            </a:r>
            <a:r>
              <a:rPr lang="en-US" sz="1800" dirty="0"/>
              <a:t>/</a:t>
            </a:r>
            <a:r>
              <a:rPr lang="en-US" sz="1800" dirty="0" err="1"/>
              <a:t>mariadb.pid</a:t>
            </a:r>
            <a:r>
              <a:rPr lang="en-US" sz="1800" dirty="0"/>
              <a:t>`</a:t>
            </a:r>
          </a:p>
          <a:p>
            <a:r>
              <a:rPr lang="en-US" sz="1800" dirty="0"/>
              <a:t>Note: The process might take a few seconds to terminate.</a:t>
            </a:r>
          </a:p>
          <a:p>
            <a:endParaRPr lang="en-US" sz="1800" dirty="0"/>
          </a:p>
          <a:p>
            <a:r>
              <a:rPr lang="en-US" sz="1800" dirty="0"/>
              <a:t>9.    Start the MariaDB service:</a:t>
            </a:r>
          </a:p>
          <a:p>
            <a:endParaRPr lang="en-US" sz="1800" dirty="0"/>
          </a:p>
          <a:p>
            <a:r>
              <a:rPr lang="en-US" sz="1800" dirty="0" err="1"/>
              <a:t>sudo</a:t>
            </a:r>
            <a:r>
              <a:rPr lang="en-US" sz="1800" dirty="0"/>
              <a:t> </a:t>
            </a:r>
            <a:r>
              <a:rPr lang="en-US" sz="1800" dirty="0" err="1"/>
              <a:t>systemctl</a:t>
            </a:r>
            <a:r>
              <a:rPr lang="en-US" sz="1800" dirty="0"/>
              <a:t> start </a:t>
            </a:r>
            <a:r>
              <a:rPr lang="en-US" sz="1800" dirty="0" err="1"/>
              <a:t>mariadb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10.    Test your new MariaDB root password:</a:t>
            </a:r>
          </a:p>
          <a:p>
            <a:endParaRPr lang="en-US" sz="1800" dirty="0"/>
          </a:p>
          <a:p>
            <a:r>
              <a:rPr lang="en-US" sz="1800" dirty="0" err="1"/>
              <a:t>mysql</a:t>
            </a:r>
            <a:r>
              <a:rPr lang="en-US" sz="1800" dirty="0"/>
              <a:t> -u root -p</a:t>
            </a:r>
          </a:p>
        </p:txBody>
      </p:sp>
    </p:spTree>
    <p:extLst>
      <p:ext uri="{BB962C8B-B14F-4D97-AF65-F5344CB8AC3E}">
        <p14:creationId xmlns:p14="http://schemas.microsoft.com/office/powerpoint/2010/main" val="14685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91711</TotalTime>
  <Words>1211</Words>
  <Application>Microsoft Office PowerPoint</Application>
  <PresentationFormat>Widescreen</PresentationFormat>
  <Paragraphs>155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AmazonEmber</vt:lpstr>
      <vt:lpstr>-apple-system</vt:lpstr>
      <vt:lpstr>Arial</vt:lpstr>
      <vt:lpstr>Calibri</vt:lpstr>
      <vt:lpstr>medium-content-sans-serif-font</vt:lpstr>
      <vt:lpstr>medium-content-serif-font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9759</cp:revision>
  <dcterms:created xsi:type="dcterms:W3CDTF">2006-08-16T00:00:00Z</dcterms:created>
  <dcterms:modified xsi:type="dcterms:W3CDTF">2022-04-13T04:52:58Z</dcterms:modified>
</cp:coreProperties>
</file>