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1"/>
  </p:sldMasterIdLst>
  <p:notesMasterIdLst>
    <p:notesMasterId r:id="rId10"/>
  </p:notesMasterIdLst>
  <p:sldIdLst>
    <p:sldId id="483" r:id="rId2"/>
    <p:sldId id="484" r:id="rId3"/>
    <p:sldId id="485" r:id="rId4"/>
    <p:sldId id="486" r:id="rId5"/>
    <p:sldId id="490" r:id="rId6"/>
    <p:sldId id="487" r:id="rId7"/>
    <p:sldId id="488" r:id="rId8"/>
    <p:sldId id="489" r:id="rId9"/>
  </p:sldIdLst>
  <p:sldSz cx="12192000" cy="6858000"/>
  <p:notesSz cx="6858000" cy="9144000"/>
  <p:defaultTextStyle>
    <a:defPPr>
      <a:defRPr lang="en-US"/>
    </a:defPPr>
    <a:lvl1pPr marL="0" algn="l" defTabSz="1246876" rtl="0" eaLnBrk="1" latinLnBrk="0" hangingPunct="1">
      <a:defRPr sz="2454" kern="1200">
        <a:solidFill>
          <a:schemeClr val="tx1"/>
        </a:solidFill>
        <a:latin typeface="+mn-lt"/>
        <a:ea typeface="+mn-ea"/>
        <a:cs typeface="+mn-cs"/>
      </a:defRPr>
    </a:lvl1pPr>
    <a:lvl2pPr marL="623438" algn="l" defTabSz="1246876" rtl="0" eaLnBrk="1" latinLnBrk="0" hangingPunct="1">
      <a:defRPr sz="2454" kern="1200">
        <a:solidFill>
          <a:schemeClr val="tx1"/>
        </a:solidFill>
        <a:latin typeface="+mn-lt"/>
        <a:ea typeface="+mn-ea"/>
        <a:cs typeface="+mn-cs"/>
      </a:defRPr>
    </a:lvl2pPr>
    <a:lvl3pPr marL="1246876" algn="l" defTabSz="1246876" rtl="0" eaLnBrk="1" latinLnBrk="0" hangingPunct="1">
      <a:defRPr sz="2454" kern="1200">
        <a:solidFill>
          <a:schemeClr val="tx1"/>
        </a:solidFill>
        <a:latin typeface="+mn-lt"/>
        <a:ea typeface="+mn-ea"/>
        <a:cs typeface="+mn-cs"/>
      </a:defRPr>
    </a:lvl3pPr>
    <a:lvl4pPr marL="1870314" algn="l" defTabSz="1246876" rtl="0" eaLnBrk="1" latinLnBrk="0" hangingPunct="1">
      <a:defRPr sz="2454" kern="1200">
        <a:solidFill>
          <a:schemeClr val="tx1"/>
        </a:solidFill>
        <a:latin typeface="+mn-lt"/>
        <a:ea typeface="+mn-ea"/>
        <a:cs typeface="+mn-cs"/>
      </a:defRPr>
    </a:lvl4pPr>
    <a:lvl5pPr marL="2493752" algn="l" defTabSz="1246876" rtl="0" eaLnBrk="1" latinLnBrk="0" hangingPunct="1">
      <a:defRPr sz="2454" kern="1200">
        <a:solidFill>
          <a:schemeClr val="tx1"/>
        </a:solidFill>
        <a:latin typeface="+mn-lt"/>
        <a:ea typeface="+mn-ea"/>
        <a:cs typeface="+mn-cs"/>
      </a:defRPr>
    </a:lvl5pPr>
    <a:lvl6pPr marL="3117190" algn="l" defTabSz="1246876" rtl="0" eaLnBrk="1" latinLnBrk="0" hangingPunct="1">
      <a:defRPr sz="2454" kern="1200">
        <a:solidFill>
          <a:schemeClr val="tx1"/>
        </a:solidFill>
        <a:latin typeface="+mn-lt"/>
        <a:ea typeface="+mn-ea"/>
        <a:cs typeface="+mn-cs"/>
      </a:defRPr>
    </a:lvl6pPr>
    <a:lvl7pPr marL="3740628" algn="l" defTabSz="1246876" rtl="0" eaLnBrk="1" latinLnBrk="0" hangingPunct="1">
      <a:defRPr sz="2454" kern="1200">
        <a:solidFill>
          <a:schemeClr val="tx1"/>
        </a:solidFill>
        <a:latin typeface="+mn-lt"/>
        <a:ea typeface="+mn-ea"/>
        <a:cs typeface="+mn-cs"/>
      </a:defRPr>
    </a:lvl7pPr>
    <a:lvl8pPr marL="4364065" algn="l" defTabSz="1246876" rtl="0" eaLnBrk="1" latinLnBrk="0" hangingPunct="1">
      <a:defRPr sz="2454" kern="1200">
        <a:solidFill>
          <a:schemeClr val="tx1"/>
        </a:solidFill>
        <a:latin typeface="+mn-lt"/>
        <a:ea typeface="+mn-ea"/>
        <a:cs typeface="+mn-cs"/>
      </a:defRPr>
    </a:lvl8pPr>
    <a:lvl9pPr marL="4987503" algn="l" defTabSz="1246876" rtl="0" eaLnBrk="1" latinLnBrk="0" hangingPunct="1">
      <a:defRPr sz="245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37" autoAdjust="0"/>
    <p:restoredTop sz="94291" autoAdjust="0"/>
  </p:normalViewPr>
  <p:slideViewPr>
    <p:cSldViewPr>
      <p:cViewPr varScale="1">
        <p:scale>
          <a:sx n="68" d="100"/>
          <a:sy n="68" d="100"/>
        </p:scale>
        <p:origin x="1378" y="77"/>
      </p:cViewPr>
      <p:guideLst>
        <p:guide orient="horz" pos="2161"/>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10/19/2023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1246876" rtl="0" eaLnBrk="1" latinLnBrk="0" hangingPunct="1">
      <a:defRPr sz="1636" kern="1200">
        <a:solidFill>
          <a:schemeClr val="tx1"/>
        </a:solidFill>
        <a:latin typeface="+mn-lt"/>
        <a:ea typeface="+mn-ea"/>
        <a:cs typeface="+mn-cs"/>
      </a:defRPr>
    </a:lvl1pPr>
    <a:lvl2pPr marL="623438" algn="l" defTabSz="1246876" rtl="0" eaLnBrk="1" latinLnBrk="0" hangingPunct="1">
      <a:defRPr sz="1636" kern="1200">
        <a:solidFill>
          <a:schemeClr val="tx1"/>
        </a:solidFill>
        <a:latin typeface="+mn-lt"/>
        <a:ea typeface="+mn-ea"/>
        <a:cs typeface="+mn-cs"/>
      </a:defRPr>
    </a:lvl2pPr>
    <a:lvl3pPr marL="1246876" algn="l" defTabSz="1246876" rtl="0" eaLnBrk="1" latinLnBrk="0" hangingPunct="1">
      <a:defRPr sz="1636" kern="1200">
        <a:solidFill>
          <a:schemeClr val="tx1"/>
        </a:solidFill>
        <a:latin typeface="+mn-lt"/>
        <a:ea typeface="+mn-ea"/>
        <a:cs typeface="+mn-cs"/>
      </a:defRPr>
    </a:lvl3pPr>
    <a:lvl4pPr marL="1870314" algn="l" defTabSz="1246876" rtl="0" eaLnBrk="1" latinLnBrk="0" hangingPunct="1">
      <a:defRPr sz="1636" kern="1200">
        <a:solidFill>
          <a:schemeClr val="tx1"/>
        </a:solidFill>
        <a:latin typeface="+mn-lt"/>
        <a:ea typeface="+mn-ea"/>
        <a:cs typeface="+mn-cs"/>
      </a:defRPr>
    </a:lvl4pPr>
    <a:lvl5pPr marL="2493752" algn="l" defTabSz="1246876" rtl="0" eaLnBrk="1" latinLnBrk="0" hangingPunct="1">
      <a:defRPr sz="1636" kern="1200">
        <a:solidFill>
          <a:schemeClr val="tx1"/>
        </a:solidFill>
        <a:latin typeface="+mn-lt"/>
        <a:ea typeface="+mn-ea"/>
        <a:cs typeface="+mn-cs"/>
      </a:defRPr>
    </a:lvl5pPr>
    <a:lvl6pPr marL="3117190" algn="l" defTabSz="1246876" rtl="0" eaLnBrk="1" latinLnBrk="0" hangingPunct="1">
      <a:defRPr sz="1636" kern="1200">
        <a:solidFill>
          <a:schemeClr val="tx1"/>
        </a:solidFill>
        <a:latin typeface="+mn-lt"/>
        <a:ea typeface="+mn-ea"/>
        <a:cs typeface="+mn-cs"/>
      </a:defRPr>
    </a:lvl6pPr>
    <a:lvl7pPr marL="3740628" algn="l" defTabSz="1246876" rtl="0" eaLnBrk="1" latinLnBrk="0" hangingPunct="1">
      <a:defRPr sz="1636" kern="1200">
        <a:solidFill>
          <a:schemeClr val="tx1"/>
        </a:solidFill>
        <a:latin typeface="+mn-lt"/>
        <a:ea typeface="+mn-ea"/>
        <a:cs typeface="+mn-cs"/>
      </a:defRPr>
    </a:lvl7pPr>
    <a:lvl8pPr marL="4364065" algn="l" defTabSz="1246876" rtl="0" eaLnBrk="1" latinLnBrk="0" hangingPunct="1">
      <a:defRPr sz="1636" kern="1200">
        <a:solidFill>
          <a:schemeClr val="tx1"/>
        </a:solidFill>
        <a:latin typeface="+mn-lt"/>
        <a:ea typeface="+mn-ea"/>
        <a:cs typeface="+mn-cs"/>
      </a:defRPr>
    </a:lvl8pPr>
    <a:lvl9pPr marL="4987503" algn="l" defTabSz="1246876" rtl="0" eaLnBrk="1" latinLnBrk="0" hangingPunct="1">
      <a:defRPr sz="16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3979807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2447327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3171665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1673344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5</a:t>
            </a:fld>
            <a:endParaRPr lang="en-US" dirty="0"/>
          </a:p>
        </p:txBody>
      </p:sp>
    </p:spTree>
    <p:extLst>
      <p:ext uri="{BB962C8B-B14F-4D97-AF65-F5344CB8AC3E}">
        <p14:creationId xmlns:p14="http://schemas.microsoft.com/office/powerpoint/2010/main" val="1559600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6</a:t>
            </a:fld>
            <a:endParaRPr lang="en-US" dirty="0"/>
          </a:p>
        </p:txBody>
      </p:sp>
    </p:spTree>
    <p:extLst>
      <p:ext uri="{BB962C8B-B14F-4D97-AF65-F5344CB8AC3E}">
        <p14:creationId xmlns:p14="http://schemas.microsoft.com/office/powerpoint/2010/main" val="1656393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7</a:t>
            </a:fld>
            <a:endParaRPr lang="en-US" dirty="0"/>
          </a:p>
        </p:txBody>
      </p:sp>
    </p:spTree>
    <p:extLst>
      <p:ext uri="{BB962C8B-B14F-4D97-AF65-F5344CB8AC3E}">
        <p14:creationId xmlns:p14="http://schemas.microsoft.com/office/powerpoint/2010/main" val="1274397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8</a:t>
            </a:fld>
            <a:endParaRPr lang="en-US" dirty="0"/>
          </a:p>
        </p:txBody>
      </p:sp>
    </p:spTree>
    <p:extLst>
      <p:ext uri="{BB962C8B-B14F-4D97-AF65-F5344CB8AC3E}">
        <p14:creationId xmlns:p14="http://schemas.microsoft.com/office/powerpoint/2010/main" val="2157930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2" indent="0" algn="ctr">
              <a:buNone/>
              <a:defRPr>
                <a:solidFill>
                  <a:schemeClr val="tx1">
                    <a:tint val="75000"/>
                  </a:schemeClr>
                </a:solidFill>
              </a:defRPr>
            </a:lvl2pPr>
            <a:lvl3pPr marL="1219165" indent="0" algn="ctr">
              <a:buNone/>
              <a:defRPr>
                <a:solidFill>
                  <a:schemeClr val="tx1">
                    <a:tint val="75000"/>
                  </a:schemeClr>
                </a:solidFill>
              </a:defRPr>
            </a:lvl3pPr>
            <a:lvl4pPr marL="1828747" indent="0" algn="ctr">
              <a:buNone/>
              <a:defRPr>
                <a:solidFill>
                  <a:schemeClr val="tx1">
                    <a:tint val="75000"/>
                  </a:schemeClr>
                </a:solidFill>
              </a:defRPr>
            </a:lvl4pPr>
            <a:lvl5pPr marL="2438331" indent="0" algn="ctr">
              <a:buNone/>
              <a:defRPr>
                <a:solidFill>
                  <a:schemeClr val="tx1">
                    <a:tint val="75000"/>
                  </a:schemeClr>
                </a:solidFill>
              </a:defRPr>
            </a:lvl5pPr>
            <a:lvl6pPr marL="3047912" indent="0" algn="ctr">
              <a:buNone/>
              <a:defRPr>
                <a:solidFill>
                  <a:schemeClr val="tx1">
                    <a:tint val="75000"/>
                  </a:schemeClr>
                </a:solidFill>
              </a:defRPr>
            </a:lvl6pPr>
            <a:lvl7pPr marL="3657494" indent="0" algn="ctr">
              <a:buNone/>
              <a:defRPr>
                <a:solidFill>
                  <a:schemeClr val="tx1">
                    <a:tint val="75000"/>
                  </a:schemeClr>
                </a:solidFill>
              </a:defRPr>
            </a:lvl7pPr>
            <a:lvl8pPr marL="4267075" indent="0" algn="ctr">
              <a:buNone/>
              <a:defRPr>
                <a:solidFill>
                  <a:schemeClr val="tx1">
                    <a:tint val="75000"/>
                  </a:schemeClr>
                </a:solidFill>
              </a:defRPr>
            </a:lvl8pPr>
            <a:lvl9pPr marL="487665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1614"/>
            <a:ext cx="2743200" cy="42910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2" y="201614"/>
            <a:ext cx="8026400" cy="42910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6" y="440691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6" y="2906724"/>
            <a:ext cx="10363200" cy="1500187"/>
          </a:xfrm>
        </p:spPr>
        <p:txBody>
          <a:bodyPr anchor="b"/>
          <a:lstStyle>
            <a:lvl1pPr marL="0" indent="0">
              <a:buNone/>
              <a:defRPr sz="2667">
                <a:solidFill>
                  <a:schemeClr val="tx1">
                    <a:tint val="75000"/>
                  </a:schemeClr>
                </a:solidFill>
              </a:defRPr>
            </a:lvl1pPr>
            <a:lvl2pPr marL="609582" indent="0">
              <a:buNone/>
              <a:defRPr sz="2400">
                <a:solidFill>
                  <a:schemeClr val="tx1">
                    <a:tint val="75000"/>
                  </a:schemeClr>
                </a:solidFill>
              </a:defRPr>
            </a:lvl2pPr>
            <a:lvl3pPr marL="1219165" indent="0">
              <a:buNone/>
              <a:defRPr sz="2133">
                <a:solidFill>
                  <a:schemeClr val="tx1">
                    <a:tint val="75000"/>
                  </a:schemeClr>
                </a:solidFill>
              </a:defRPr>
            </a:lvl3pPr>
            <a:lvl4pPr marL="1828747" indent="0">
              <a:buNone/>
              <a:defRPr sz="1867">
                <a:solidFill>
                  <a:schemeClr val="tx1">
                    <a:tint val="75000"/>
                  </a:schemeClr>
                </a:solidFill>
              </a:defRPr>
            </a:lvl4pPr>
            <a:lvl5pPr marL="2438331" indent="0">
              <a:buNone/>
              <a:defRPr sz="1867">
                <a:solidFill>
                  <a:schemeClr val="tx1">
                    <a:tint val="75000"/>
                  </a:schemeClr>
                </a:solidFill>
              </a:defRPr>
            </a:lvl5pPr>
            <a:lvl6pPr marL="3047912" indent="0">
              <a:buNone/>
              <a:defRPr sz="1867">
                <a:solidFill>
                  <a:schemeClr val="tx1">
                    <a:tint val="75000"/>
                  </a:schemeClr>
                </a:solidFill>
              </a:defRPr>
            </a:lvl6pPr>
            <a:lvl7pPr marL="3657494" indent="0">
              <a:buNone/>
              <a:defRPr sz="1867">
                <a:solidFill>
                  <a:schemeClr val="tx1">
                    <a:tint val="75000"/>
                  </a:schemeClr>
                </a:solidFill>
              </a:defRPr>
            </a:lvl7pPr>
            <a:lvl8pPr marL="4267075" indent="0">
              <a:buNone/>
              <a:defRPr sz="1867">
                <a:solidFill>
                  <a:schemeClr val="tx1">
                    <a:tint val="75000"/>
                  </a:schemeClr>
                </a:solidFill>
              </a:defRPr>
            </a:lvl8pPr>
            <a:lvl9pPr marL="4876659"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2"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3" y="1535120"/>
            <a:ext cx="5386919"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3" y="2174882"/>
            <a:ext cx="5386919"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7" y="1535120"/>
            <a:ext cx="5389035"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7" y="2174882"/>
            <a:ext cx="5389035"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10" y="273050"/>
            <a:ext cx="4011086" cy="1162050"/>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6" y="273061"/>
            <a:ext cx="6815667" cy="5853113"/>
          </a:xfrm>
        </p:spPr>
        <p:txBody>
          <a:bodyPr/>
          <a:lstStyle>
            <a:lvl1pPr>
              <a:defRPr sz="4267"/>
            </a:lvl1pPr>
            <a:lvl2pPr>
              <a:defRPr sz="3735"/>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10" y="1435111"/>
            <a:ext cx="4011086" cy="4691063"/>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2" indent="0">
              <a:buNone/>
              <a:defRPr sz="3735"/>
            </a:lvl2pPr>
            <a:lvl3pPr marL="1219165" indent="0">
              <a:buNone/>
              <a:defRPr sz="3200"/>
            </a:lvl3pPr>
            <a:lvl4pPr marL="1828747" indent="0">
              <a:buNone/>
              <a:defRPr sz="2667"/>
            </a:lvl4pPr>
            <a:lvl5pPr marL="2438331" indent="0">
              <a:buNone/>
              <a:defRPr sz="2667"/>
            </a:lvl5pPr>
            <a:lvl6pPr marL="3047912" indent="0">
              <a:buNone/>
              <a:defRPr sz="2667"/>
            </a:lvl6pPr>
            <a:lvl7pPr marL="3657494" indent="0">
              <a:buNone/>
              <a:defRPr sz="2667"/>
            </a:lvl7pPr>
            <a:lvl8pPr marL="4267075" indent="0">
              <a:buNone/>
              <a:defRPr sz="2667"/>
            </a:lvl8pPr>
            <a:lvl9pPr marL="4876659" indent="0">
              <a:buNone/>
              <a:defRPr sz="2667"/>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2" y="6356352"/>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1D8BD707-D9CF-40AE-B4C6-C98DA3205C09}" type="datetimeFigureOut">
              <a:rPr lang="en-US" smtClean="0"/>
              <a:pPr/>
              <a:t>10/19/2023</a:t>
            </a:fld>
            <a:endParaRPr lang="en-US" dirty="0"/>
          </a:p>
        </p:txBody>
      </p:sp>
      <p:sp>
        <p:nvSpPr>
          <p:cNvPr id="5" name="Footer Placeholder 4"/>
          <p:cNvSpPr>
            <a:spLocks noGrp="1"/>
          </p:cNvSpPr>
          <p:nvPr>
            <p:ph type="ftr" sz="quarter" idx="3"/>
          </p:nvPr>
        </p:nvSpPr>
        <p:spPr>
          <a:xfrm>
            <a:off x="4165604" y="635635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txStyles>
    <p:titleStyle>
      <a:lvl1pPr algn="ctr" defTabSz="1219165" rtl="0" eaLnBrk="1" latinLnBrk="0" hangingPunct="1">
        <a:spcBef>
          <a:spcPct val="0"/>
        </a:spcBef>
        <a:buNone/>
        <a:defRPr sz="5868" kern="1200">
          <a:solidFill>
            <a:schemeClr val="tx1"/>
          </a:solidFill>
          <a:latin typeface="+mj-lt"/>
          <a:ea typeface="+mj-ea"/>
          <a:cs typeface="+mj-cs"/>
        </a:defRPr>
      </a:lvl1pPr>
    </p:titleStyle>
    <p:bodyStyle>
      <a:lvl1pPr marL="457188" indent="-457188" algn="l" defTabSz="1219165"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2" indent="-380990" algn="l" defTabSz="1219165" rtl="0" eaLnBrk="1" latinLnBrk="0" hangingPunct="1">
        <a:spcBef>
          <a:spcPct val="20000"/>
        </a:spcBef>
        <a:buFont typeface="Arial" pitchFamily="34" charset="0"/>
        <a:buChar char="–"/>
        <a:defRPr sz="3735" kern="1200">
          <a:solidFill>
            <a:schemeClr val="tx1"/>
          </a:solidFill>
          <a:latin typeface="+mn-lt"/>
          <a:ea typeface="+mn-ea"/>
          <a:cs typeface="+mn-cs"/>
        </a:defRPr>
      </a:lvl2pPr>
      <a:lvl3pPr marL="1523955" indent="-304792" algn="l" defTabSz="12191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39"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2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04"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286"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67"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5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65" rtl="0" eaLnBrk="1" latinLnBrk="0" hangingPunct="1">
        <a:defRPr sz="2400" kern="1200">
          <a:solidFill>
            <a:schemeClr val="tx1"/>
          </a:solidFill>
          <a:latin typeface="+mn-lt"/>
          <a:ea typeface="+mn-ea"/>
          <a:cs typeface="+mn-cs"/>
        </a:defRPr>
      </a:lvl1pPr>
      <a:lvl2pPr marL="609582" algn="l" defTabSz="1219165" rtl="0" eaLnBrk="1" latinLnBrk="0" hangingPunct="1">
        <a:defRPr sz="2400" kern="1200">
          <a:solidFill>
            <a:schemeClr val="tx1"/>
          </a:solidFill>
          <a:latin typeface="+mn-lt"/>
          <a:ea typeface="+mn-ea"/>
          <a:cs typeface="+mn-cs"/>
        </a:defRPr>
      </a:lvl2pPr>
      <a:lvl3pPr marL="1219165" algn="l" defTabSz="1219165" rtl="0" eaLnBrk="1" latinLnBrk="0" hangingPunct="1">
        <a:defRPr sz="2400" kern="1200">
          <a:solidFill>
            <a:schemeClr val="tx1"/>
          </a:solidFill>
          <a:latin typeface="+mn-lt"/>
          <a:ea typeface="+mn-ea"/>
          <a:cs typeface="+mn-cs"/>
        </a:defRPr>
      </a:lvl3pPr>
      <a:lvl4pPr marL="1828747" algn="l" defTabSz="1219165" rtl="0" eaLnBrk="1" latinLnBrk="0" hangingPunct="1">
        <a:defRPr sz="2400" kern="1200">
          <a:solidFill>
            <a:schemeClr val="tx1"/>
          </a:solidFill>
          <a:latin typeface="+mn-lt"/>
          <a:ea typeface="+mn-ea"/>
          <a:cs typeface="+mn-cs"/>
        </a:defRPr>
      </a:lvl4pPr>
      <a:lvl5pPr marL="2438331" algn="l" defTabSz="1219165" rtl="0" eaLnBrk="1" latinLnBrk="0" hangingPunct="1">
        <a:defRPr sz="2400" kern="1200">
          <a:solidFill>
            <a:schemeClr val="tx1"/>
          </a:solidFill>
          <a:latin typeface="+mn-lt"/>
          <a:ea typeface="+mn-ea"/>
          <a:cs typeface="+mn-cs"/>
        </a:defRPr>
      </a:lvl5pPr>
      <a:lvl6pPr marL="3047912" algn="l" defTabSz="1219165" rtl="0" eaLnBrk="1" latinLnBrk="0" hangingPunct="1">
        <a:defRPr sz="2400" kern="1200">
          <a:solidFill>
            <a:schemeClr val="tx1"/>
          </a:solidFill>
          <a:latin typeface="+mn-lt"/>
          <a:ea typeface="+mn-ea"/>
          <a:cs typeface="+mn-cs"/>
        </a:defRPr>
      </a:lvl6pPr>
      <a:lvl7pPr marL="3657494" algn="l" defTabSz="1219165" rtl="0" eaLnBrk="1" latinLnBrk="0" hangingPunct="1">
        <a:defRPr sz="2400" kern="1200">
          <a:solidFill>
            <a:schemeClr val="tx1"/>
          </a:solidFill>
          <a:latin typeface="+mn-lt"/>
          <a:ea typeface="+mn-ea"/>
          <a:cs typeface="+mn-cs"/>
        </a:defRPr>
      </a:lvl7pPr>
      <a:lvl8pPr marL="4267075" algn="l" defTabSz="1219165" rtl="0" eaLnBrk="1" latinLnBrk="0" hangingPunct="1">
        <a:defRPr sz="2400" kern="1200">
          <a:solidFill>
            <a:schemeClr val="tx1"/>
          </a:solidFill>
          <a:latin typeface="+mn-lt"/>
          <a:ea typeface="+mn-ea"/>
          <a:cs typeface="+mn-cs"/>
        </a:defRPr>
      </a:lvl8pPr>
      <a:lvl9pPr marL="4876659" algn="l" defTabSz="12191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2706511" y="55690"/>
            <a:ext cx="62484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Demystifying HTTP Headers: How the Internet Talks to You</a:t>
            </a:r>
          </a:p>
        </p:txBody>
      </p:sp>
      <p:sp>
        <p:nvSpPr>
          <p:cNvPr id="11" name="TextBox 10">
            <a:extLst>
              <a:ext uri="{FF2B5EF4-FFF2-40B4-BE49-F238E27FC236}">
                <a16:creationId xmlns:a16="http://schemas.microsoft.com/office/drawing/2014/main" id="{1CA6F653-71B3-2548-6CD8-244C8EE12BCF}"/>
              </a:ext>
            </a:extLst>
          </p:cNvPr>
          <p:cNvSpPr txBox="1"/>
          <p:nvPr/>
        </p:nvSpPr>
        <p:spPr>
          <a:xfrm>
            <a:off x="201614" y="684452"/>
            <a:ext cx="11788771" cy="2246769"/>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marL="342900" indent="-342900" algn="l">
              <a:buFont typeface="Wingdings" panose="05000000000000000000" pitchFamily="2" charset="2"/>
              <a:buChar char="ü"/>
            </a:pPr>
            <a:r>
              <a:rPr lang="en-US" sz="2000" b="0" i="0" dirty="0">
                <a:solidFill>
                  <a:srgbClr val="C00000"/>
                </a:solidFill>
                <a:effectLst/>
                <a:latin typeface="Söhne"/>
              </a:rPr>
              <a:t>HTTP headers</a:t>
            </a:r>
            <a:r>
              <a:rPr lang="en-US" sz="2000" b="0" i="0" dirty="0">
                <a:solidFill>
                  <a:srgbClr val="374151"/>
                </a:solidFill>
                <a:effectLst/>
                <a:latin typeface="Söhne"/>
              </a:rPr>
              <a:t> are an essential part of the </a:t>
            </a:r>
            <a:r>
              <a:rPr lang="en-US" sz="2000" b="0" i="0" dirty="0">
                <a:solidFill>
                  <a:srgbClr val="C00000"/>
                </a:solidFill>
                <a:effectLst/>
                <a:latin typeface="Söhne"/>
              </a:rPr>
              <a:t>Hypertext Transfer Protocol (HTTP), </a:t>
            </a:r>
            <a:r>
              <a:rPr lang="en-US" sz="2000" b="0" i="0" dirty="0">
                <a:solidFill>
                  <a:srgbClr val="374151"/>
                </a:solidFill>
                <a:effectLst/>
                <a:latin typeface="Söhne"/>
              </a:rPr>
              <a:t>which is the foundation of data communication on the World Wide Web. </a:t>
            </a:r>
          </a:p>
          <a:p>
            <a:pPr marL="342900" indent="-342900" algn="l">
              <a:buFont typeface="Wingdings" panose="05000000000000000000" pitchFamily="2" charset="2"/>
              <a:buChar char="ü"/>
            </a:pPr>
            <a:endParaRPr lang="en-US" sz="2000" dirty="0">
              <a:solidFill>
                <a:srgbClr val="374151"/>
              </a:solidFill>
              <a:latin typeface="Söhne"/>
            </a:endParaRPr>
          </a:p>
          <a:p>
            <a:pPr marL="342900" indent="-342900" algn="l">
              <a:buFont typeface="Wingdings" panose="05000000000000000000" pitchFamily="2" charset="2"/>
              <a:buChar char="ü"/>
            </a:pPr>
            <a:r>
              <a:rPr lang="en-US" sz="2000" b="0" i="0" dirty="0">
                <a:solidFill>
                  <a:srgbClr val="C00000"/>
                </a:solidFill>
                <a:effectLst/>
                <a:latin typeface="Söhne"/>
              </a:rPr>
              <a:t>HTTP headers </a:t>
            </a:r>
            <a:r>
              <a:rPr lang="en-US" sz="2000" b="0" i="0" dirty="0">
                <a:solidFill>
                  <a:srgbClr val="374151"/>
                </a:solidFill>
                <a:effectLst/>
                <a:latin typeface="Söhne"/>
              </a:rPr>
              <a:t>serve as a means of communication between the client (typically a web browser) and the server (where a website or web application is hosted). </a:t>
            </a:r>
          </a:p>
          <a:p>
            <a:pPr marL="342900" indent="-342900" algn="l">
              <a:buFont typeface="Wingdings" panose="05000000000000000000" pitchFamily="2" charset="2"/>
              <a:buChar char="ü"/>
            </a:pPr>
            <a:endParaRPr lang="en-US" sz="2000" dirty="0">
              <a:solidFill>
                <a:srgbClr val="374151"/>
              </a:solidFill>
              <a:latin typeface="Söhne"/>
            </a:endParaRPr>
          </a:p>
          <a:p>
            <a:pPr marL="342900" indent="-342900" algn="l">
              <a:buFont typeface="Wingdings" panose="05000000000000000000" pitchFamily="2" charset="2"/>
              <a:buChar char="ü"/>
            </a:pPr>
            <a:r>
              <a:rPr lang="en-US" sz="2000" b="0" i="0" dirty="0">
                <a:solidFill>
                  <a:srgbClr val="C00000"/>
                </a:solidFill>
                <a:effectLst/>
                <a:latin typeface="Söhne"/>
              </a:rPr>
              <a:t>HTTP headers </a:t>
            </a:r>
            <a:r>
              <a:rPr lang="en-US" sz="2000" b="0" i="0" dirty="0">
                <a:solidFill>
                  <a:srgbClr val="374151"/>
                </a:solidFill>
                <a:effectLst/>
                <a:latin typeface="Söhne"/>
              </a:rPr>
              <a:t>are used to convey </a:t>
            </a:r>
            <a:r>
              <a:rPr lang="en-US" sz="2000" b="0" i="0" dirty="0">
                <a:solidFill>
                  <a:srgbClr val="C00000"/>
                </a:solidFill>
                <a:effectLst/>
                <a:latin typeface="Söhne"/>
              </a:rPr>
              <a:t>important information </a:t>
            </a:r>
            <a:r>
              <a:rPr lang="en-US" sz="2000" b="0" i="0" dirty="0">
                <a:solidFill>
                  <a:srgbClr val="374151"/>
                </a:solidFill>
                <a:effectLst/>
                <a:latin typeface="Söhne"/>
              </a:rPr>
              <a:t>about the request or response being exchanged.</a:t>
            </a:r>
            <a:endParaRPr lang="en-US" sz="3200" b="0" i="0" dirty="0">
              <a:solidFill>
                <a:srgbClr val="374151"/>
              </a:solidFill>
              <a:effectLst/>
              <a:latin typeface="Söhne"/>
            </a:endParaRPr>
          </a:p>
        </p:txBody>
      </p:sp>
      <p:pic>
        <p:nvPicPr>
          <p:cNvPr id="13" name="Picture 12">
            <a:extLst>
              <a:ext uri="{FF2B5EF4-FFF2-40B4-BE49-F238E27FC236}">
                <a16:creationId xmlns:a16="http://schemas.microsoft.com/office/drawing/2014/main" id="{1BB357E9-1DE8-7605-57A5-7FC9DFA9A7C3}"/>
              </a:ext>
            </a:extLst>
          </p:cNvPr>
          <p:cNvPicPr>
            <a:picLocks noChangeAspect="1"/>
          </p:cNvPicPr>
          <p:nvPr/>
        </p:nvPicPr>
        <p:blipFill>
          <a:blip r:embed="rId3"/>
          <a:stretch>
            <a:fillRect/>
          </a:stretch>
        </p:blipFill>
        <p:spPr>
          <a:xfrm>
            <a:off x="2057400" y="3429000"/>
            <a:ext cx="7838539" cy="3156252"/>
          </a:xfrm>
          <a:prstGeom prst="rect">
            <a:avLst/>
          </a:prstGeom>
        </p:spPr>
      </p:pic>
    </p:spTree>
    <p:extLst>
      <p:ext uri="{BB962C8B-B14F-4D97-AF65-F5344CB8AC3E}">
        <p14:creationId xmlns:p14="http://schemas.microsoft.com/office/powerpoint/2010/main" val="226714937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2706511" y="55690"/>
            <a:ext cx="62484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Demystifying HTTP Headers: How the Internet Talks to You</a:t>
            </a:r>
          </a:p>
        </p:txBody>
      </p:sp>
      <p:sp>
        <p:nvSpPr>
          <p:cNvPr id="11" name="TextBox 10">
            <a:extLst>
              <a:ext uri="{FF2B5EF4-FFF2-40B4-BE49-F238E27FC236}">
                <a16:creationId xmlns:a16="http://schemas.microsoft.com/office/drawing/2014/main" id="{1CA6F653-71B3-2548-6CD8-244C8EE12BCF}"/>
              </a:ext>
            </a:extLst>
          </p:cNvPr>
          <p:cNvSpPr txBox="1"/>
          <p:nvPr/>
        </p:nvSpPr>
        <p:spPr>
          <a:xfrm>
            <a:off x="201614" y="684452"/>
            <a:ext cx="11788771" cy="1631216"/>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gn="l"/>
            <a:r>
              <a:rPr lang="en-US" sz="2000" b="1" i="0" dirty="0">
                <a:solidFill>
                  <a:srgbClr val="C00000"/>
                </a:solidFill>
                <a:effectLst/>
                <a:latin typeface="Söhne"/>
              </a:rPr>
              <a:t>What are HTTP Headers?</a:t>
            </a:r>
            <a:r>
              <a:rPr lang="en-US" sz="2000" dirty="0">
                <a:solidFill>
                  <a:srgbClr val="C00000"/>
                </a:solidFill>
                <a:latin typeface="Söhne"/>
              </a:rPr>
              <a:t>:</a:t>
            </a:r>
          </a:p>
          <a:p>
            <a:pPr algn="l"/>
            <a:endParaRPr lang="en-US" sz="2000" b="0" i="0" dirty="0">
              <a:solidFill>
                <a:srgbClr val="C00000"/>
              </a:solidFill>
              <a:effectLst/>
              <a:latin typeface="Söhne"/>
            </a:endParaRPr>
          </a:p>
          <a:p>
            <a:pPr algn="l"/>
            <a:r>
              <a:rPr lang="en-US" sz="2000" dirty="0">
                <a:solidFill>
                  <a:srgbClr val="C00000"/>
                </a:solidFill>
                <a:latin typeface="Söhne"/>
              </a:rPr>
              <a:t>	</a:t>
            </a:r>
            <a:r>
              <a:rPr lang="en-US" sz="2000" b="0" i="0" dirty="0">
                <a:solidFill>
                  <a:srgbClr val="374151"/>
                </a:solidFill>
                <a:effectLst/>
                <a:latin typeface="Söhne"/>
              </a:rPr>
              <a:t>HTTP headers </a:t>
            </a:r>
            <a:r>
              <a:rPr lang="en-US" sz="2000" b="0" i="0" dirty="0">
                <a:solidFill>
                  <a:srgbClr val="C00000"/>
                </a:solidFill>
                <a:effectLst/>
                <a:latin typeface="Söhne"/>
              </a:rPr>
              <a:t>are pieces of data in the form of key-value pairs </a:t>
            </a:r>
            <a:r>
              <a:rPr lang="en-US" sz="2000" b="0" i="0" dirty="0">
                <a:solidFill>
                  <a:srgbClr val="374151"/>
                </a:solidFill>
                <a:effectLst/>
                <a:latin typeface="Söhne"/>
              </a:rPr>
              <a:t>that are sent along with an HTTP request or response. They provide </a:t>
            </a:r>
            <a:r>
              <a:rPr lang="en-US" sz="2000" b="0" i="0" dirty="0">
                <a:solidFill>
                  <a:srgbClr val="C00000"/>
                </a:solidFill>
                <a:effectLst/>
                <a:latin typeface="Söhne"/>
              </a:rPr>
              <a:t>additional information </a:t>
            </a:r>
            <a:r>
              <a:rPr lang="en-US" sz="2000" b="0" i="0" dirty="0">
                <a:solidFill>
                  <a:srgbClr val="374151"/>
                </a:solidFill>
                <a:effectLst/>
                <a:latin typeface="Söhne"/>
              </a:rPr>
              <a:t>about the request or response, allowing the client and server to understand each other's requirements and capabilities.</a:t>
            </a:r>
            <a:endParaRPr lang="en-US" sz="4400" b="0" i="0" dirty="0">
              <a:solidFill>
                <a:srgbClr val="374151"/>
              </a:solidFill>
              <a:effectLst/>
              <a:latin typeface="Söhne"/>
            </a:endParaRPr>
          </a:p>
        </p:txBody>
      </p:sp>
      <p:pic>
        <p:nvPicPr>
          <p:cNvPr id="13" name="Picture 12">
            <a:extLst>
              <a:ext uri="{FF2B5EF4-FFF2-40B4-BE49-F238E27FC236}">
                <a16:creationId xmlns:a16="http://schemas.microsoft.com/office/drawing/2014/main" id="{1BB357E9-1DE8-7605-57A5-7FC9DFA9A7C3}"/>
              </a:ext>
            </a:extLst>
          </p:cNvPr>
          <p:cNvPicPr>
            <a:picLocks noChangeAspect="1"/>
          </p:cNvPicPr>
          <p:nvPr/>
        </p:nvPicPr>
        <p:blipFill>
          <a:blip r:embed="rId3"/>
          <a:stretch>
            <a:fillRect/>
          </a:stretch>
        </p:blipFill>
        <p:spPr>
          <a:xfrm>
            <a:off x="2057400" y="3429000"/>
            <a:ext cx="7838539" cy="3156252"/>
          </a:xfrm>
          <a:prstGeom prst="rect">
            <a:avLst/>
          </a:prstGeom>
        </p:spPr>
      </p:pic>
    </p:spTree>
    <p:extLst>
      <p:ext uri="{BB962C8B-B14F-4D97-AF65-F5344CB8AC3E}">
        <p14:creationId xmlns:p14="http://schemas.microsoft.com/office/powerpoint/2010/main" val="368390883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2706511" y="55690"/>
            <a:ext cx="62484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Demystifying HTTP Headers: How the Internet Talks to You</a:t>
            </a:r>
          </a:p>
        </p:txBody>
      </p:sp>
      <p:sp>
        <p:nvSpPr>
          <p:cNvPr id="11" name="TextBox 10">
            <a:extLst>
              <a:ext uri="{FF2B5EF4-FFF2-40B4-BE49-F238E27FC236}">
                <a16:creationId xmlns:a16="http://schemas.microsoft.com/office/drawing/2014/main" id="{1CA6F653-71B3-2548-6CD8-244C8EE12BCF}"/>
              </a:ext>
            </a:extLst>
          </p:cNvPr>
          <p:cNvSpPr txBox="1"/>
          <p:nvPr/>
        </p:nvSpPr>
        <p:spPr>
          <a:xfrm>
            <a:off x="201614" y="684452"/>
            <a:ext cx="11788771" cy="3170099"/>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gn="l"/>
            <a:r>
              <a:rPr lang="en-US" sz="2000" b="1" i="0" dirty="0">
                <a:solidFill>
                  <a:srgbClr val="C00000"/>
                </a:solidFill>
                <a:effectLst/>
                <a:latin typeface="Söhne"/>
              </a:rPr>
              <a:t>Types of HTTP Headers:</a:t>
            </a:r>
            <a:br>
              <a:rPr lang="en-US" sz="2000" b="1" i="0" dirty="0">
                <a:solidFill>
                  <a:srgbClr val="C00000"/>
                </a:solidFill>
                <a:effectLst/>
                <a:latin typeface="Söhne"/>
              </a:rPr>
            </a:br>
            <a:endParaRPr lang="en-US" sz="2000" b="0" i="0" dirty="0">
              <a:solidFill>
                <a:srgbClr val="C00000"/>
              </a:solidFill>
              <a:effectLst/>
              <a:latin typeface="Söhne"/>
            </a:endParaRPr>
          </a:p>
          <a:p>
            <a:pPr algn="l">
              <a:buFont typeface="Arial" panose="020B0604020202020204" pitchFamily="34" charset="0"/>
              <a:buChar char="•"/>
            </a:pPr>
            <a:r>
              <a:rPr lang="en-US" sz="2000" b="0" i="0" dirty="0">
                <a:solidFill>
                  <a:srgbClr val="374151"/>
                </a:solidFill>
                <a:effectLst/>
                <a:latin typeface="Söhne"/>
              </a:rPr>
              <a:t>There are two main types of HTTP headers: request headers and response headers.</a:t>
            </a:r>
            <a:br>
              <a:rPr lang="en-US" sz="2000" b="0" i="0" dirty="0">
                <a:solidFill>
                  <a:srgbClr val="374151"/>
                </a:solidFill>
                <a:effectLst/>
                <a:latin typeface="Söhne"/>
              </a:rPr>
            </a:br>
            <a:endParaRPr lang="en-US" sz="2000" b="0" i="0" dirty="0">
              <a:solidFill>
                <a:srgbClr val="374151"/>
              </a:solidFill>
              <a:effectLst/>
              <a:latin typeface="Söhne"/>
            </a:endParaRPr>
          </a:p>
          <a:p>
            <a:pPr marL="742950" lvl="1" indent="-285750" algn="l">
              <a:buFont typeface="Arial" panose="020B0604020202020204" pitchFamily="34" charset="0"/>
              <a:buChar char="•"/>
            </a:pPr>
            <a:r>
              <a:rPr lang="en-US" sz="2000" b="1" i="0" dirty="0">
                <a:solidFill>
                  <a:srgbClr val="C00000"/>
                </a:solidFill>
                <a:effectLst/>
                <a:latin typeface="Söhne"/>
              </a:rPr>
              <a:t>Request Headers:</a:t>
            </a:r>
            <a:r>
              <a:rPr lang="en-US" sz="2000" b="0" i="0" dirty="0">
                <a:solidFill>
                  <a:srgbClr val="C00000"/>
                </a:solidFill>
                <a:effectLst/>
                <a:latin typeface="Söhne"/>
              </a:rPr>
              <a:t> </a:t>
            </a:r>
            <a:r>
              <a:rPr lang="en-US" sz="2000" b="0" i="0" dirty="0">
                <a:solidFill>
                  <a:srgbClr val="374151"/>
                </a:solidFill>
                <a:effectLst/>
                <a:latin typeface="Söhne"/>
              </a:rPr>
              <a:t>These are sent from the web browser (client) to the web server. They contain information about the client's request, such as the type of browser being used, the preferred language, or cookies.</a:t>
            </a:r>
            <a:br>
              <a:rPr lang="en-US" sz="2000" b="0" i="0" dirty="0">
                <a:solidFill>
                  <a:srgbClr val="374151"/>
                </a:solidFill>
                <a:effectLst/>
                <a:latin typeface="Söhne"/>
              </a:rPr>
            </a:br>
            <a:endParaRPr lang="en-US" sz="2000" b="0" i="0" dirty="0">
              <a:solidFill>
                <a:srgbClr val="374151"/>
              </a:solidFill>
              <a:effectLst/>
              <a:latin typeface="Söhne"/>
            </a:endParaRPr>
          </a:p>
          <a:p>
            <a:pPr marL="742950" lvl="1" indent="-285750" algn="l">
              <a:buFont typeface="Arial" panose="020B0604020202020204" pitchFamily="34" charset="0"/>
              <a:buChar char="•"/>
            </a:pPr>
            <a:r>
              <a:rPr lang="en-US" sz="2000" b="1" i="0" dirty="0">
                <a:solidFill>
                  <a:srgbClr val="C00000"/>
                </a:solidFill>
                <a:effectLst/>
                <a:latin typeface="Söhne"/>
              </a:rPr>
              <a:t>Response Headers:</a:t>
            </a:r>
            <a:r>
              <a:rPr lang="en-US" sz="2000" b="0" i="0" dirty="0">
                <a:solidFill>
                  <a:srgbClr val="C00000"/>
                </a:solidFill>
                <a:effectLst/>
                <a:latin typeface="Söhne"/>
              </a:rPr>
              <a:t> </a:t>
            </a:r>
            <a:r>
              <a:rPr lang="en-US" sz="2000" b="0" i="0" dirty="0">
                <a:solidFill>
                  <a:srgbClr val="374151"/>
                </a:solidFill>
                <a:effectLst/>
                <a:latin typeface="Söhne"/>
              </a:rPr>
              <a:t>These are sent from the web server to the web browser. They contain information about the server's response, such as the content type, caching instructions, or status codes.</a:t>
            </a:r>
          </a:p>
        </p:txBody>
      </p:sp>
      <p:pic>
        <p:nvPicPr>
          <p:cNvPr id="13" name="Picture 12">
            <a:extLst>
              <a:ext uri="{FF2B5EF4-FFF2-40B4-BE49-F238E27FC236}">
                <a16:creationId xmlns:a16="http://schemas.microsoft.com/office/drawing/2014/main" id="{1BB357E9-1DE8-7605-57A5-7FC9DFA9A7C3}"/>
              </a:ext>
            </a:extLst>
          </p:cNvPr>
          <p:cNvPicPr>
            <a:picLocks noChangeAspect="1"/>
          </p:cNvPicPr>
          <p:nvPr/>
        </p:nvPicPr>
        <p:blipFill>
          <a:blip r:embed="rId3"/>
          <a:stretch>
            <a:fillRect/>
          </a:stretch>
        </p:blipFill>
        <p:spPr>
          <a:xfrm>
            <a:off x="2734733" y="4051456"/>
            <a:ext cx="6516511" cy="2623926"/>
          </a:xfrm>
          <a:prstGeom prst="rect">
            <a:avLst/>
          </a:prstGeom>
        </p:spPr>
      </p:pic>
    </p:spTree>
    <p:extLst>
      <p:ext uri="{BB962C8B-B14F-4D97-AF65-F5344CB8AC3E}">
        <p14:creationId xmlns:p14="http://schemas.microsoft.com/office/powerpoint/2010/main" val="101147418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2706511" y="55690"/>
            <a:ext cx="62484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Demystifying HTTP Headers: How the Internet Talks to You</a:t>
            </a:r>
          </a:p>
        </p:txBody>
      </p:sp>
      <p:sp>
        <p:nvSpPr>
          <p:cNvPr id="11" name="TextBox 10">
            <a:extLst>
              <a:ext uri="{FF2B5EF4-FFF2-40B4-BE49-F238E27FC236}">
                <a16:creationId xmlns:a16="http://schemas.microsoft.com/office/drawing/2014/main" id="{1CA6F653-71B3-2548-6CD8-244C8EE12BCF}"/>
              </a:ext>
            </a:extLst>
          </p:cNvPr>
          <p:cNvSpPr txBox="1"/>
          <p:nvPr/>
        </p:nvSpPr>
        <p:spPr>
          <a:xfrm>
            <a:off x="201614" y="684452"/>
            <a:ext cx="11788771" cy="2862322"/>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gn="l"/>
            <a:r>
              <a:rPr lang="en-US" sz="1800" b="1" i="0" dirty="0">
                <a:solidFill>
                  <a:srgbClr val="C00000"/>
                </a:solidFill>
                <a:effectLst/>
                <a:latin typeface="Söhne"/>
              </a:rPr>
              <a:t>Common Uses of HTTP Headers:</a:t>
            </a:r>
            <a:br>
              <a:rPr lang="en-US" sz="1800" b="1" i="0" dirty="0">
                <a:solidFill>
                  <a:srgbClr val="C00000"/>
                </a:solidFill>
                <a:effectLst/>
                <a:latin typeface="Söhne"/>
              </a:rPr>
            </a:br>
            <a:endParaRPr lang="en-US" sz="1800" b="0" i="0" dirty="0">
              <a:solidFill>
                <a:srgbClr val="C00000"/>
              </a:solidFill>
              <a:effectLst/>
              <a:latin typeface="Söhne"/>
            </a:endParaRPr>
          </a:p>
          <a:p>
            <a:pPr marL="966338" lvl="1" indent="-342900">
              <a:buFont typeface="Wingdings" panose="05000000000000000000" pitchFamily="2" charset="2"/>
              <a:buChar char="ü"/>
            </a:pPr>
            <a:r>
              <a:rPr lang="en-US" sz="1800" b="1" i="0" dirty="0">
                <a:solidFill>
                  <a:srgbClr val="374151"/>
                </a:solidFill>
                <a:effectLst/>
                <a:latin typeface="Söhne"/>
              </a:rPr>
              <a:t>Content-Type:</a:t>
            </a:r>
            <a:r>
              <a:rPr lang="en-US" sz="1800" b="0" i="0" dirty="0">
                <a:solidFill>
                  <a:srgbClr val="374151"/>
                </a:solidFill>
                <a:effectLst/>
                <a:latin typeface="Söhne"/>
              </a:rPr>
              <a:t> Indicates the type of data being sent (e.g., HTML, JSON, or images).</a:t>
            </a:r>
          </a:p>
          <a:p>
            <a:pPr marL="966338" lvl="1" indent="-342900">
              <a:buFont typeface="Wingdings" panose="05000000000000000000" pitchFamily="2" charset="2"/>
              <a:buChar char="ü"/>
            </a:pPr>
            <a:r>
              <a:rPr lang="en-US" sz="1800" b="1" i="0" dirty="0">
                <a:solidFill>
                  <a:srgbClr val="374151"/>
                </a:solidFill>
                <a:effectLst/>
                <a:latin typeface="Söhne"/>
              </a:rPr>
              <a:t>Content-Length:</a:t>
            </a:r>
            <a:r>
              <a:rPr lang="en-US" sz="1800" b="0" i="0" dirty="0">
                <a:solidFill>
                  <a:srgbClr val="374151"/>
                </a:solidFill>
                <a:effectLst/>
                <a:latin typeface="Söhne"/>
              </a:rPr>
              <a:t> Specifies the size of the response body in bytes.</a:t>
            </a:r>
          </a:p>
          <a:p>
            <a:pPr marL="966338" lvl="1" indent="-342900">
              <a:buFont typeface="Wingdings" panose="05000000000000000000" pitchFamily="2" charset="2"/>
              <a:buChar char="ü"/>
            </a:pPr>
            <a:r>
              <a:rPr lang="en-US" sz="1800" b="1" i="0" dirty="0">
                <a:solidFill>
                  <a:srgbClr val="374151"/>
                </a:solidFill>
                <a:effectLst/>
                <a:latin typeface="Söhne"/>
              </a:rPr>
              <a:t>Location:</a:t>
            </a:r>
            <a:r>
              <a:rPr lang="en-US" sz="1800" b="0" i="0" dirty="0">
                <a:solidFill>
                  <a:srgbClr val="374151"/>
                </a:solidFill>
                <a:effectLst/>
                <a:latin typeface="Söhne"/>
              </a:rPr>
              <a:t> Used for redirection, it instructs the client to navigate to a different URL.</a:t>
            </a:r>
          </a:p>
          <a:p>
            <a:pPr marL="966338" lvl="1" indent="-342900">
              <a:buFont typeface="Wingdings" panose="05000000000000000000" pitchFamily="2" charset="2"/>
              <a:buChar char="ü"/>
            </a:pPr>
            <a:r>
              <a:rPr lang="en-US" sz="1800" b="1" i="0" dirty="0">
                <a:solidFill>
                  <a:srgbClr val="374151"/>
                </a:solidFill>
                <a:effectLst/>
                <a:latin typeface="Söhne"/>
              </a:rPr>
              <a:t>User-Agent:</a:t>
            </a:r>
            <a:r>
              <a:rPr lang="en-US" sz="1800" b="0" i="0" dirty="0">
                <a:solidFill>
                  <a:srgbClr val="374151"/>
                </a:solidFill>
                <a:effectLst/>
                <a:latin typeface="Söhne"/>
              </a:rPr>
              <a:t> Identifies the client making the request, often the web browser and its version.</a:t>
            </a:r>
          </a:p>
          <a:p>
            <a:pPr marL="966338" lvl="1" indent="-342900">
              <a:buFont typeface="Wingdings" panose="05000000000000000000" pitchFamily="2" charset="2"/>
              <a:buChar char="ü"/>
            </a:pPr>
            <a:r>
              <a:rPr lang="en-US" sz="1800" b="1" i="0" dirty="0">
                <a:solidFill>
                  <a:srgbClr val="374151"/>
                </a:solidFill>
                <a:effectLst/>
                <a:latin typeface="Söhne"/>
              </a:rPr>
              <a:t>Server:</a:t>
            </a:r>
            <a:r>
              <a:rPr lang="en-US" sz="1800" b="0" i="0" dirty="0">
                <a:solidFill>
                  <a:srgbClr val="374151"/>
                </a:solidFill>
                <a:effectLst/>
                <a:latin typeface="Söhne"/>
              </a:rPr>
              <a:t> Identifies the software running on the server.</a:t>
            </a:r>
          </a:p>
          <a:p>
            <a:pPr marL="966338" lvl="1" indent="-342900">
              <a:buFont typeface="Wingdings" panose="05000000000000000000" pitchFamily="2" charset="2"/>
              <a:buChar char="ü"/>
            </a:pPr>
            <a:r>
              <a:rPr lang="en-US" sz="1800" b="1" i="0" dirty="0">
                <a:solidFill>
                  <a:srgbClr val="374151"/>
                </a:solidFill>
                <a:effectLst/>
                <a:latin typeface="Söhne"/>
              </a:rPr>
              <a:t>Cookie:</a:t>
            </a:r>
            <a:r>
              <a:rPr lang="en-US" sz="1800" b="0" i="0" dirty="0">
                <a:solidFill>
                  <a:srgbClr val="374151"/>
                </a:solidFill>
                <a:effectLst/>
                <a:latin typeface="Söhne"/>
              </a:rPr>
              <a:t> Used for storing data on the client side, such as session information.</a:t>
            </a:r>
          </a:p>
          <a:p>
            <a:pPr marL="966338" lvl="1" indent="-342900">
              <a:buFont typeface="Wingdings" panose="05000000000000000000" pitchFamily="2" charset="2"/>
              <a:buChar char="ü"/>
            </a:pPr>
            <a:r>
              <a:rPr lang="en-US" sz="1800" b="1" dirty="0">
                <a:solidFill>
                  <a:srgbClr val="374151"/>
                </a:solidFill>
                <a:latin typeface="Söhne"/>
              </a:rPr>
              <a:t>Caching</a:t>
            </a:r>
            <a:r>
              <a:rPr lang="en-US" sz="1800" dirty="0">
                <a:solidFill>
                  <a:srgbClr val="374151"/>
                </a:solidFill>
                <a:latin typeface="Söhne"/>
              </a:rPr>
              <a:t>: Response headers can instruct the browser to cache content for faster loading on future visits.</a:t>
            </a:r>
          </a:p>
          <a:p>
            <a:pPr marL="966338" lvl="1" indent="-342900">
              <a:buFont typeface="Wingdings" panose="05000000000000000000" pitchFamily="2" charset="2"/>
              <a:buChar char="ü"/>
            </a:pPr>
            <a:r>
              <a:rPr lang="en-US" sz="1800" b="1" i="0" dirty="0">
                <a:solidFill>
                  <a:srgbClr val="374151"/>
                </a:solidFill>
                <a:effectLst/>
                <a:latin typeface="Söhne"/>
              </a:rPr>
              <a:t>Authorization:</a:t>
            </a:r>
            <a:r>
              <a:rPr lang="en-US" sz="1800" b="0" i="0" dirty="0">
                <a:solidFill>
                  <a:srgbClr val="374151"/>
                </a:solidFill>
                <a:effectLst/>
                <a:latin typeface="Söhne"/>
              </a:rPr>
              <a:t> Contains authentication information (e.g., user credentials) to access restricted resources.</a:t>
            </a:r>
          </a:p>
        </p:txBody>
      </p:sp>
      <p:pic>
        <p:nvPicPr>
          <p:cNvPr id="13" name="Picture 12">
            <a:extLst>
              <a:ext uri="{FF2B5EF4-FFF2-40B4-BE49-F238E27FC236}">
                <a16:creationId xmlns:a16="http://schemas.microsoft.com/office/drawing/2014/main" id="{1BB357E9-1DE8-7605-57A5-7FC9DFA9A7C3}"/>
              </a:ext>
            </a:extLst>
          </p:cNvPr>
          <p:cNvPicPr>
            <a:picLocks noChangeAspect="1"/>
          </p:cNvPicPr>
          <p:nvPr/>
        </p:nvPicPr>
        <p:blipFill>
          <a:blip r:embed="rId3"/>
          <a:stretch>
            <a:fillRect/>
          </a:stretch>
        </p:blipFill>
        <p:spPr>
          <a:xfrm>
            <a:off x="2819400" y="4097263"/>
            <a:ext cx="6668910" cy="2685291"/>
          </a:xfrm>
          <a:prstGeom prst="rect">
            <a:avLst/>
          </a:prstGeom>
        </p:spPr>
      </p:pic>
    </p:spTree>
    <p:extLst>
      <p:ext uri="{BB962C8B-B14F-4D97-AF65-F5344CB8AC3E}">
        <p14:creationId xmlns:p14="http://schemas.microsoft.com/office/powerpoint/2010/main" val="28777347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2706511" y="55690"/>
            <a:ext cx="62484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Demystifying HTTP Headers: How the Internet Talks to You</a:t>
            </a:r>
          </a:p>
        </p:txBody>
      </p:sp>
      <p:sp>
        <p:nvSpPr>
          <p:cNvPr id="11" name="TextBox 10">
            <a:extLst>
              <a:ext uri="{FF2B5EF4-FFF2-40B4-BE49-F238E27FC236}">
                <a16:creationId xmlns:a16="http://schemas.microsoft.com/office/drawing/2014/main" id="{1CA6F653-71B3-2548-6CD8-244C8EE12BCF}"/>
              </a:ext>
            </a:extLst>
          </p:cNvPr>
          <p:cNvSpPr txBox="1"/>
          <p:nvPr/>
        </p:nvSpPr>
        <p:spPr>
          <a:xfrm>
            <a:off x="410635" y="662202"/>
            <a:ext cx="11121757" cy="1938992"/>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gn="l"/>
            <a:r>
              <a:rPr lang="en-US" sz="2000" b="1" i="0" dirty="0">
                <a:solidFill>
                  <a:srgbClr val="C00000"/>
                </a:solidFill>
                <a:effectLst/>
                <a:latin typeface="Söhne"/>
              </a:rPr>
              <a:t>Header Format:</a:t>
            </a:r>
          </a:p>
          <a:p>
            <a:pPr algn="l"/>
            <a:endParaRPr lang="en-US" sz="2000" i="0" dirty="0">
              <a:solidFill>
                <a:srgbClr val="374151"/>
              </a:solidFill>
              <a:effectLst/>
              <a:latin typeface="Söhne"/>
            </a:endParaRPr>
          </a:p>
          <a:p>
            <a:pPr marL="966338" lvl="1" indent="-342900">
              <a:buFont typeface="Wingdings" panose="05000000000000000000" pitchFamily="2" charset="2"/>
              <a:buChar char="ü"/>
            </a:pPr>
            <a:r>
              <a:rPr lang="en-US" sz="2000" i="0" dirty="0">
                <a:solidFill>
                  <a:srgbClr val="C00000"/>
                </a:solidFill>
                <a:effectLst/>
                <a:latin typeface="Söhne"/>
              </a:rPr>
              <a:t>HTTP headers </a:t>
            </a:r>
            <a:r>
              <a:rPr lang="en-US" sz="2000" i="0" dirty="0">
                <a:solidFill>
                  <a:srgbClr val="374151"/>
                </a:solidFill>
                <a:effectLst/>
                <a:latin typeface="Söhne"/>
              </a:rPr>
              <a:t>consist of a </a:t>
            </a:r>
            <a:r>
              <a:rPr lang="en-US" sz="2000" i="0" dirty="0">
                <a:solidFill>
                  <a:srgbClr val="C00000"/>
                </a:solidFill>
                <a:effectLst/>
                <a:latin typeface="Söhne"/>
              </a:rPr>
              <a:t>name and a value, separated by a colon</a:t>
            </a:r>
            <a:r>
              <a:rPr lang="en-US" sz="2000" i="0" dirty="0">
                <a:solidFill>
                  <a:srgbClr val="374151"/>
                </a:solidFill>
                <a:effectLst/>
                <a:latin typeface="Söhne"/>
              </a:rPr>
              <a:t>. For example: </a:t>
            </a:r>
          </a:p>
          <a:p>
            <a:pPr lvl="1"/>
            <a:r>
              <a:rPr lang="en-US" sz="2000" i="0" dirty="0">
                <a:solidFill>
                  <a:srgbClr val="C00000"/>
                </a:solidFill>
                <a:effectLst/>
                <a:latin typeface="Söhne"/>
              </a:rPr>
              <a:t>      Content-Type: text/html</a:t>
            </a:r>
            <a:r>
              <a:rPr lang="en-US" sz="2000" i="0" dirty="0">
                <a:solidFill>
                  <a:srgbClr val="374151"/>
                </a:solidFill>
                <a:effectLst/>
                <a:latin typeface="Söhne"/>
              </a:rPr>
              <a:t>. </a:t>
            </a:r>
          </a:p>
          <a:p>
            <a:pPr marL="966338" lvl="1" indent="-342900">
              <a:buFont typeface="Wingdings" panose="05000000000000000000" pitchFamily="2" charset="2"/>
              <a:buChar char="ü"/>
            </a:pPr>
            <a:endParaRPr lang="en-US" sz="2000" dirty="0">
              <a:solidFill>
                <a:srgbClr val="374151"/>
              </a:solidFill>
              <a:latin typeface="Söhne"/>
            </a:endParaRPr>
          </a:p>
          <a:p>
            <a:pPr marL="966338" lvl="1" indent="-342900">
              <a:buFont typeface="Wingdings" panose="05000000000000000000" pitchFamily="2" charset="2"/>
              <a:buChar char="ü"/>
            </a:pPr>
            <a:r>
              <a:rPr lang="en-US" sz="2000" i="0" dirty="0">
                <a:solidFill>
                  <a:srgbClr val="374151"/>
                </a:solidFill>
                <a:effectLst/>
                <a:latin typeface="Söhne"/>
              </a:rPr>
              <a:t>Multiple headers can be included in an HTTP request or response, each on a new line.</a:t>
            </a:r>
          </a:p>
        </p:txBody>
      </p:sp>
      <p:pic>
        <p:nvPicPr>
          <p:cNvPr id="13" name="Picture 12">
            <a:extLst>
              <a:ext uri="{FF2B5EF4-FFF2-40B4-BE49-F238E27FC236}">
                <a16:creationId xmlns:a16="http://schemas.microsoft.com/office/drawing/2014/main" id="{1BB357E9-1DE8-7605-57A5-7FC9DFA9A7C3}"/>
              </a:ext>
            </a:extLst>
          </p:cNvPr>
          <p:cNvPicPr>
            <a:picLocks noChangeAspect="1"/>
          </p:cNvPicPr>
          <p:nvPr/>
        </p:nvPicPr>
        <p:blipFill>
          <a:blip r:embed="rId3"/>
          <a:stretch>
            <a:fillRect/>
          </a:stretch>
        </p:blipFill>
        <p:spPr>
          <a:xfrm>
            <a:off x="2057400" y="3175884"/>
            <a:ext cx="8077200" cy="3252351"/>
          </a:xfrm>
          <a:prstGeom prst="rect">
            <a:avLst/>
          </a:prstGeom>
        </p:spPr>
      </p:pic>
    </p:spTree>
    <p:extLst>
      <p:ext uri="{BB962C8B-B14F-4D97-AF65-F5344CB8AC3E}">
        <p14:creationId xmlns:p14="http://schemas.microsoft.com/office/powerpoint/2010/main" val="250758123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2706511" y="55690"/>
            <a:ext cx="62484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Demystifying HTTP Headers: How the Internet Talks to You</a:t>
            </a:r>
          </a:p>
        </p:txBody>
      </p:sp>
      <p:sp>
        <p:nvSpPr>
          <p:cNvPr id="11" name="TextBox 10">
            <a:extLst>
              <a:ext uri="{FF2B5EF4-FFF2-40B4-BE49-F238E27FC236}">
                <a16:creationId xmlns:a16="http://schemas.microsoft.com/office/drawing/2014/main" id="{1CA6F653-71B3-2548-6CD8-244C8EE12BCF}"/>
              </a:ext>
            </a:extLst>
          </p:cNvPr>
          <p:cNvSpPr txBox="1"/>
          <p:nvPr/>
        </p:nvSpPr>
        <p:spPr>
          <a:xfrm>
            <a:off x="207436" y="541719"/>
            <a:ext cx="11788771" cy="3170099"/>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gn="l"/>
            <a:r>
              <a:rPr lang="en-US" sz="2000" b="1" i="0" dirty="0">
                <a:solidFill>
                  <a:srgbClr val="C00000"/>
                </a:solidFill>
                <a:effectLst/>
                <a:latin typeface="Söhne"/>
              </a:rPr>
              <a:t>How Headers Work:</a:t>
            </a:r>
            <a:r>
              <a:rPr lang="en-US" sz="2000" b="0" i="0" dirty="0">
                <a:solidFill>
                  <a:srgbClr val="C00000"/>
                </a:solidFill>
                <a:effectLst/>
                <a:latin typeface="Söhne"/>
              </a:rPr>
              <a:t> </a:t>
            </a:r>
          </a:p>
          <a:p>
            <a:pPr algn="l"/>
            <a:r>
              <a:rPr lang="en-US" sz="1800" dirty="0">
                <a:solidFill>
                  <a:srgbClr val="C00000"/>
                </a:solidFill>
                <a:latin typeface="Söhne"/>
              </a:rPr>
              <a:t>	</a:t>
            </a:r>
            <a:br>
              <a:rPr lang="en-US" sz="1800" dirty="0">
                <a:solidFill>
                  <a:srgbClr val="C00000"/>
                </a:solidFill>
                <a:latin typeface="Söhne"/>
              </a:rPr>
            </a:br>
            <a:r>
              <a:rPr lang="en-US" sz="1800" dirty="0">
                <a:solidFill>
                  <a:srgbClr val="C00000"/>
                </a:solidFill>
                <a:latin typeface="Söhne"/>
              </a:rPr>
              <a:t>	</a:t>
            </a:r>
            <a:r>
              <a:rPr lang="en-US" sz="1800" b="0" i="0" dirty="0">
                <a:solidFill>
                  <a:srgbClr val="374151"/>
                </a:solidFill>
                <a:effectLst/>
                <a:latin typeface="Söhne"/>
              </a:rPr>
              <a:t>When a user enters a </a:t>
            </a:r>
            <a:r>
              <a:rPr lang="en-US" sz="1800" b="0" i="0" dirty="0">
                <a:solidFill>
                  <a:srgbClr val="C00000"/>
                </a:solidFill>
                <a:effectLst/>
                <a:latin typeface="Söhne"/>
              </a:rPr>
              <a:t>URL</a:t>
            </a:r>
            <a:r>
              <a:rPr lang="en-US" sz="1800" b="0" i="0" dirty="0">
                <a:solidFill>
                  <a:srgbClr val="374151"/>
                </a:solidFill>
                <a:effectLst/>
                <a:latin typeface="Söhne"/>
              </a:rPr>
              <a:t> in a web browser and presses Enter, the browser sends an </a:t>
            </a:r>
            <a:r>
              <a:rPr lang="en-US" sz="1800" b="0" i="0" dirty="0">
                <a:solidFill>
                  <a:srgbClr val="C00000"/>
                </a:solidFill>
                <a:effectLst/>
                <a:latin typeface="Söhne"/>
              </a:rPr>
              <a:t>HTTP request </a:t>
            </a:r>
            <a:r>
              <a:rPr lang="en-US" sz="1800" b="0" i="0" dirty="0">
                <a:solidFill>
                  <a:srgbClr val="374151"/>
                </a:solidFill>
                <a:effectLst/>
                <a:latin typeface="Söhne"/>
              </a:rPr>
              <a:t>to the server. This request includes various </a:t>
            </a:r>
            <a:r>
              <a:rPr lang="en-US" sz="1800" b="0" i="0" dirty="0">
                <a:solidFill>
                  <a:srgbClr val="C00000"/>
                </a:solidFill>
                <a:effectLst/>
                <a:latin typeface="Söhne"/>
              </a:rPr>
              <a:t>headers</a:t>
            </a:r>
            <a:r>
              <a:rPr lang="en-US" sz="1800" b="0" i="0" dirty="0">
                <a:solidFill>
                  <a:srgbClr val="374151"/>
                </a:solidFill>
                <a:effectLst/>
                <a:latin typeface="Söhne"/>
              </a:rPr>
              <a:t>. The server processes the request, generates a response, and sends back an </a:t>
            </a:r>
            <a:r>
              <a:rPr lang="en-US" sz="1800" b="0" i="0" dirty="0">
                <a:solidFill>
                  <a:srgbClr val="C00000"/>
                </a:solidFill>
                <a:effectLst/>
                <a:latin typeface="Söhne"/>
              </a:rPr>
              <a:t>HTTP response </a:t>
            </a:r>
            <a:r>
              <a:rPr lang="en-US" sz="1800" b="0" i="0" dirty="0">
                <a:solidFill>
                  <a:srgbClr val="374151"/>
                </a:solidFill>
                <a:effectLst/>
                <a:latin typeface="Söhne"/>
              </a:rPr>
              <a:t>with its </a:t>
            </a:r>
            <a:r>
              <a:rPr lang="en-US" sz="1800" b="0" i="0" dirty="0">
                <a:solidFill>
                  <a:srgbClr val="C00000"/>
                </a:solidFill>
                <a:effectLst/>
                <a:latin typeface="Söhne"/>
              </a:rPr>
              <a:t>headers</a:t>
            </a:r>
            <a:r>
              <a:rPr lang="en-US" sz="1800" b="0" i="0" dirty="0">
                <a:solidFill>
                  <a:srgbClr val="374151"/>
                </a:solidFill>
                <a:effectLst/>
                <a:latin typeface="Söhne"/>
              </a:rPr>
              <a:t>. The browser then uses the information in the </a:t>
            </a:r>
            <a:r>
              <a:rPr lang="en-US" sz="1800" b="0" i="0" dirty="0">
                <a:solidFill>
                  <a:srgbClr val="C00000"/>
                </a:solidFill>
                <a:effectLst/>
                <a:latin typeface="Söhne"/>
              </a:rPr>
              <a:t>response headers </a:t>
            </a:r>
            <a:r>
              <a:rPr lang="en-US" sz="1800" b="0" i="0" dirty="0">
                <a:solidFill>
                  <a:srgbClr val="374151"/>
                </a:solidFill>
                <a:effectLst/>
                <a:latin typeface="Söhne"/>
              </a:rPr>
              <a:t>to display the web page or resource.</a:t>
            </a:r>
          </a:p>
          <a:p>
            <a:pPr algn="l"/>
            <a:endParaRPr lang="en-US" sz="1800" dirty="0">
              <a:solidFill>
                <a:srgbClr val="374151"/>
              </a:solidFill>
              <a:latin typeface="Söhne"/>
            </a:endParaRPr>
          </a:p>
          <a:p>
            <a:pPr algn="l"/>
            <a:r>
              <a:rPr lang="en-US" sz="2000" b="1" i="0" dirty="0">
                <a:solidFill>
                  <a:srgbClr val="C00000"/>
                </a:solidFill>
                <a:effectLst/>
                <a:latin typeface="Söhne"/>
              </a:rPr>
              <a:t>HTTP Status Codes:</a:t>
            </a:r>
            <a:endParaRPr lang="en-US" sz="2000" b="0" i="0" dirty="0">
              <a:solidFill>
                <a:srgbClr val="C00000"/>
              </a:solidFill>
              <a:effectLst/>
              <a:latin typeface="Söhne"/>
            </a:endParaRPr>
          </a:p>
          <a:p>
            <a:pPr algn="l"/>
            <a:endParaRPr lang="en-US" sz="1800" b="0" i="0" dirty="0">
              <a:solidFill>
                <a:srgbClr val="374151"/>
              </a:solidFill>
              <a:effectLst/>
              <a:latin typeface="Söhne"/>
            </a:endParaRPr>
          </a:p>
          <a:p>
            <a:pPr algn="l"/>
            <a:r>
              <a:rPr lang="en-US" sz="1800" b="0" i="0" dirty="0">
                <a:solidFill>
                  <a:srgbClr val="374151"/>
                </a:solidFill>
                <a:effectLst/>
                <a:latin typeface="Söhne"/>
              </a:rPr>
              <a:t>	</a:t>
            </a:r>
            <a:r>
              <a:rPr lang="en-US" sz="1800" b="0" i="0" dirty="0">
                <a:solidFill>
                  <a:srgbClr val="C00000"/>
                </a:solidFill>
                <a:effectLst/>
                <a:latin typeface="Söhne"/>
              </a:rPr>
              <a:t>Response headers </a:t>
            </a:r>
            <a:r>
              <a:rPr lang="en-US" sz="1800" b="0" i="0" dirty="0">
                <a:solidFill>
                  <a:srgbClr val="374151"/>
                </a:solidFill>
                <a:effectLst/>
                <a:latin typeface="Söhne"/>
              </a:rPr>
              <a:t>often include an </a:t>
            </a:r>
            <a:r>
              <a:rPr lang="en-US" sz="1800" b="0" i="0" dirty="0">
                <a:solidFill>
                  <a:srgbClr val="C00000"/>
                </a:solidFill>
                <a:effectLst/>
                <a:latin typeface="Söhne"/>
              </a:rPr>
              <a:t>HTTP status code (e.g., 200 for "OK" or 404 for "Not Found"). </a:t>
            </a:r>
            <a:r>
              <a:rPr lang="en-US" sz="1800" b="0" i="0" dirty="0">
                <a:solidFill>
                  <a:srgbClr val="374151"/>
                </a:solidFill>
                <a:effectLst/>
                <a:latin typeface="Söhne"/>
              </a:rPr>
              <a:t>These codes indicate whether the request was successful or if there was an issue.</a:t>
            </a:r>
          </a:p>
        </p:txBody>
      </p:sp>
      <p:pic>
        <p:nvPicPr>
          <p:cNvPr id="13" name="Picture 12">
            <a:extLst>
              <a:ext uri="{FF2B5EF4-FFF2-40B4-BE49-F238E27FC236}">
                <a16:creationId xmlns:a16="http://schemas.microsoft.com/office/drawing/2014/main" id="{1BB357E9-1DE8-7605-57A5-7FC9DFA9A7C3}"/>
              </a:ext>
            </a:extLst>
          </p:cNvPr>
          <p:cNvPicPr>
            <a:picLocks noChangeAspect="1"/>
          </p:cNvPicPr>
          <p:nvPr/>
        </p:nvPicPr>
        <p:blipFill>
          <a:blip r:embed="rId3"/>
          <a:stretch>
            <a:fillRect/>
          </a:stretch>
        </p:blipFill>
        <p:spPr>
          <a:xfrm>
            <a:off x="2421864" y="3843468"/>
            <a:ext cx="7348271" cy="2958842"/>
          </a:xfrm>
          <a:prstGeom prst="rect">
            <a:avLst/>
          </a:prstGeom>
        </p:spPr>
      </p:pic>
    </p:spTree>
    <p:extLst>
      <p:ext uri="{BB962C8B-B14F-4D97-AF65-F5344CB8AC3E}">
        <p14:creationId xmlns:p14="http://schemas.microsoft.com/office/powerpoint/2010/main" val="154381820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2706511" y="55690"/>
            <a:ext cx="62484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Demystifying HTTP Headers: How the Internet Talks to You</a:t>
            </a:r>
          </a:p>
        </p:txBody>
      </p:sp>
      <p:sp>
        <p:nvSpPr>
          <p:cNvPr id="11" name="TextBox 10">
            <a:extLst>
              <a:ext uri="{FF2B5EF4-FFF2-40B4-BE49-F238E27FC236}">
                <a16:creationId xmlns:a16="http://schemas.microsoft.com/office/drawing/2014/main" id="{1CA6F653-71B3-2548-6CD8-244C8EE12BCF}"/>
              </a:ext>
            </a:extLst>
          </p:cNvPr>
          <p:cNvSpPr txBox="1"/>
          <p:nvPr/>
        </p:nvSpPr>
        <p:spPr>
          <a:xfrm>
            <a:off x="201614" y="684452"/>
            <a:ext cx="11788771" cy="1938992"/>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gn="l"/>
            <a:r>
              <a:rPr lang="en-US" sz="2000" b="1" i="0" dirty="0">
                <a:solidFill>
                  <a:srgbClr val="C00000"/>
                </a:solidFill>
                <a:effectLst/>
                <a:latin typeface="Söhne"/>
              </a:rPr>
              <a:t>Custom Headers:</a:t>
            </a:r>
            <a:r>
              <a:rPr lang="en-US" sz="2000" b="0" i="0" dirty="0">
                <a:solidFill>
                  <a:srgbClr val="C00000"/>
                </a:solidFill>
                <a:effectLst/>
                <a:latin typeface="Söhne"/>
              </a:rPr>
              <a:t> </a:t>
            </a:r>
            <a:r>
              <a:rPr lang="en-US" sz="2000" b="0" i="0" dirty="0">
                <a:solidFill>
                  <a:srgbClr val="374151"/>
                </a:solidFill>
                <a:effectLst/>
                <a:latin typeface="Söhne"/>
              </a:rPr>
              <a:t>While there are many </a:t>
            </a:r>
            <a:r>
              <a:rPr lang="en-US" sz="2000" b="0" i="0" dirty="0">
                <a:solidFill>
                  <a:srgbClr val="C00000"/>
                </a:solidFill>
                <a:effectLst/>
                <a:latin typeface="Söhne"/>
              </a:rPr>
              <a:t>standard HTTP headers</a:t>
            </a:r>
            <a:r>
              <a:rPr lang="en-US" sz="2000" b="0" i="0" dirty="0">
                <a:solidFill>
                  <a:srgbClr val="374151"/>
                </a:solidFill>
                <a:effectLst/>
                <a:latin typeface="Söhne"/>
              </a:rPr>
              <a:t>, developers can also create custom headers for their specific needs. These headers are prefixed with </a:t>
            </a:r>
            <a:r>
              <a:rPr lang="en-US" sz="2000" b="0" i="0" dirty="0">
                <a:solidFill>
                  <a:srgbClr val="C00000"/>
                </a:solidFill>
                <a:effectLst/>
                <a:latin typeface="Söhne"/>
              </a:rPr>
              <a:t>"X-" </a:t>
            </a:r>
            <a:r>
              <a:rPr lang="en-US" sz="2000" b="0" i="0" dirty="0">
                <a:solidFill>
                  <a:srgbClr val="374151"/>
                </a:solidFill>
                <a:effectLst/>
                <a:latin typeface="Söhne"/>
              </a:rPr>
              <a:t>to indicate that they are </a:t>
            </a:r>
            <a:r>
              <a:rPr lang="en-US" sz="2000" b="0" i="0" dirty="0">
                <a:solidFill>
                  <a:srgbClr val="C00000"/>
                </a:solidFill>
                <a:effectLst/>
                <a:latin typeface="Söhne"/>
              </a:rPr>
              <a:t>non-standard</a:t>
            </a:r>
            <a:r>
              <a:rPr lang="en-US" sz="2000" b="0" i="0" dirty="0">
                <a:solidFill>
                  <a:srgbClr val="374151"/>
                </a:solidFill>
                <a:effectLst/>
                <a:latin typeface="Söhne"/>
              </a:rPr>
              <a:t>.</a:t>
            </a:r>
            <a:br>
              <a:rPr lang="en-US" sz="2000" b="0" i="0" dirty="0">
                <a:solidFill>
                  <a:srgbClr val="374151"/>
                </a:solidFill>
                <a:effectLst/>
                <a:latin typeface="Söhne"/>
              </a:rPr>
            </a:br>
            <a:endParaRPr lang="en-US" sz="2000" dirty="0">
              <a:solidFill>
                <a:srgbClr val="374151"/>
              </a:solidFill>
              <a:latin typeface="Söhne"/>
            </a:endParaRPr>
          </a:p>
          <a:p>
            <a:pPr algn="l"/>
            <a:r>
              <a:rPr lang="en-US" sz="2000" b="1" i="0" dirty="0">
                <a:solidFill>
                  <a:srgbClr val="C00000"/>
                </a:solidFill>
                <a:effectLst/>
                <a:latin typeface="Söhne"/>
              </a:rPr>
              <a:t>Debugging and Testing:</a:t>
            </a:r>
            <a:r>
              <a:rPr lang="en-US" sz="2000" b="0" i="0" dirty="0">
                <a:solidFill>
                  <a:srgbClr val="C00000"/>
                </a:solidFill>
                <a:effectLst/>
                <a:latin typeface="Söhne"/>
              </a:rPr>
              <a:t> </a:t>
            </a:r>
            <a:r>
              <a:rPr lang="en-US" sz="2000" b="0" i="0" dirty="0">
                <a:solidFill>
                  <a:srgbClr val="374151"/>
                </a:solidFill>
                <a:effectLst/>
                <a:latin typeface="Söhne"/>
              </a:rPr>
              <a:t>For developers, understanding and working with HTTP headers is crucial for debugging and optimizing web applications. There are various tools and browser developer consoles that allow you to inspect and analyze the headers exchanged during web requests.</a:t>
            </a:r>
          </a:p>
        </p:txBody>
      </p:sp>
      <p:pic>
        <p:nvPicPr>
          <p:cNvPr id="13" name="Picture 12">
            <a:extLst>
              <a:ext uri="{FF2B5EF4-FFF2-40B4-BE49-F238E27FC236}">
                <a16:creationId xmlns:a16="http://schemas.microsoft.com/office/drawing/2014/main" id="{1BB357E9-1DE8-7605-57A5-7FC9DFA9A7C3}"/>
              </a:ext>
            </a:extLst>
          </p:cNvPr>
          <p:cNvPicPr>
            <a:picLocks noChangeAspect="1"/>
          </p:cNvPicPr>
          <p:nvPr/>
        </p:nvPicPr>
        <p:blipFill>
          <a:blip r:embed="rId3"/>
          <a:stretch>
            <a:fillRect/>
          </a:stretch>
        </p:blipFill>
        <p:spPr>
          <a:xfrm>
            <a:off x="2057400" y="3429000"/>
            <a:ext cx="7838539" cy="3156252"/>
          </a:xfrm>
          <a:prstGeom prst="rect">
            <a:avLst/>
          </a:prstGeom>
        </p:spPr>
      </p:pic>
    </p:spTree>
    <p:extLst>
      <p:ext uri="{BB962C8B-B14F-4D97-AF65-F5344CB8AC3E}">
        <p14:creationId xmlns:p14="http://schemas.microsoft.com/office/powerpoint/2010/main" val="229056616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2706511" y="55690"/>
            <a:ext cx="62484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Demystifying HTTP Headers: How the Internet Talks to You</a:t>
            </a:r>
          </a:p>
        </p:txBody>
      </p:sp>
      <p:sp>
        <p:nvSpPr>
          <p:cNvPr id="11" name="TextBox 10">
            <a:extLst>
              <a:ext uri="{FF2B5EF4-FFF2-40B4-BE49-F238E27FC236}">
                <a16:creationId xmlns:a16="http://schemas.microsoft.com/office/drawing/2014/main" id="{1CA6F653-71B3-2548-6CD8-244C8EE12BCF}"/>
              </a:ext>
            </a:extLst>
          </p:cNvPr>
          <p:cNvSpPr txBox="1"/>
          <p:nvPr/>
        </p:nvSpPr>
        <p:spPr>
          <a:xfrm>
            <a:off x="201614" y="684452"/>
            <a:ext cx="11788771" cy="1938992"/>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marL="342900" indent="-342900" algn="l">
              <a:buFont typeface="Wingdings" panose="05000000000000000000" pitchFamily="2" charset="2"/>
              <a:buChar char="ü"/>
            </a:pPr>
            <a:r>
              <a:rPr lang="en-US" sz="2000" b="0" i="0" dirty="0">
                <a:solidFill>
                  <a:srgbClr val="374151"/>
                </a:solidFill>
                <a:effectLst/>
                <a:latin typeface="Söhne"/>
              </a:rPr>
              <a:t>In summary, </a:t>
            </a:r>
            <a:r>
              <a:rPr lang="en-US" sz="2000" b="0" i="0" dirty="0">
                <a:solidFill>
                  <a:srgbClr val="C00000"/>
                </a:solidFill>
                <a:effectLst/>
                <a:latin typeface="Söhne"/>
              </a:rPr>
              <a:t>HTTP headers </a:t>
            </a:r>
            <a:r>
              <a:rPr lang="en-US" sz="2000" b="0" i="0" dirty="0">
                <a:solidFill>
                  <a:srgbClr val="374151"/>
                </a:solidFill>
                <a:effectLst/>
                <a:latin typeface="Söhne"/>
              </a:rPr>
              <a:t>are essential for the functioning of the web, enabling communication between clients and servers by providing crucial information about the data being transferred and instructions on how to handle that data. </a:t>
            </a:r>
          </a:p>
          <a:p>
            <a:pPr marL="342900" indent="-342900" algn="l">
              <a:buFont typeface="Wingdings" panose="05000000000000000000" pitchFamily="2" charset="2"/>
              <a:buChar char="ü"/>
            </a:pPr>
            <a:endParaRPr lang="en-US" sz="2000" dirty="0">
              <a:solidFill>
                <a:srgbClr val="374151"/>
              </a:solidFill>
              <a:latin typeface="Söhne"/>
            </a:endParaRPr>
          </a:p>
          <a:p>
            <a:pPr marL="342900" indent="-342900" algn="l">
              <a:buFont typeface="Wingdings" panose="05000000000000000000" pitchFamily="2" charset="2"/>
              <a:buChar char="ü"/>
            </a:pPr>
            <a:r>
              <a:rPr lang="en-US" sz="2000" b="0" i="0" dirty="0">
                <a:solidFill>
                  <a:srgbClr val="374151"/>
                </a:solidFill>
                <a:effectLst/>
                <a:latin typeface="Söhne"/>
              </a:rPr>
              <a:t>For beginners, it's important to grasp the basics of HTTP headers to understand how web requests and responses are processed.</a:t>
            </a:r>
            <a:endParaRPr lang="en-US" sz="4400" b="0" i="0" dirty="0">
              <a:solidFill>
                <a:srgbClr val="374151"/>
              </a:solidFill>
              <a:effectLst/>
              <a:latin typeface="Söhne"/>
            </a:endParaRPr>
          </a:p>
        </p:txBody>
      </p:sp>
      <p:pic>
        <p:nvPicPr>
          <p:cNvPr id="13" name="Picture 12">
            <a:extLst>
              <a:ext uri="{FF2B5EF4-FFF2-40B4-BE49-F238E27FC236}">
                <a16:creationId xmlns:a16="http://schemas.microsoft.com/office/drawing/2014/main" id="{1BB357E9-1DE8-7605-57A5-7FC9DFA9A7C3}"/>
              </a:ext>
            </a:extLst>
          </p:cNvPr>
          <p:cNvPicPr>
            <a:picLocks noChangeAspect="1"/>
          </p:cNvPicPr>
          <p:nvPr/>
        </p:nvPicPr>
        <p:blipFill>
          <a:blip r:embed="rId3"/>
          <a:stretch>
            <a:fillRect/>
          </a:stretch>
        </p:blipFill>
        <p:spPr>
          <a:xfrm>
            <a:off x="2057400" y="3200400"/>
            <a:ext cx="8406266" cy="3384852"/>
          </a:xfrm>
          <a:prstGeom prst="rect">
            <a:avLst/>
          </a:prstGeom>
        </p:spPr>
      </p:pic>
    </p:spTree>
    <p:extLst>
      <p:ext uri="{BB962C8B-B14F-4D97-AF65-F5344CB8AC3E}">
        <p14:creationId xmlns:p14="http://schemas.microsoft.com/office/powerpoint/2010/main" val="317682129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91331</TotalTime>
  <Words>758</Words>
  <Application>Microsoft Office PowerPoint</Application>
  <PresentationFormat>Widescreen</PresentationFormat>
  <Paragraphs>54</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Ramesh N</cp:lastModifiedBy>
  <cp:revision>9864</cp:revision>
  <dcterms:created xsi:type="dcterms:W3CDTF">2006-08-16T00:00:00Z</dcterms:created>
  <dcterms:modified xsi:type="dcterms:W3CDTF">2023-10-19T15:30:02Z</dcterms:modified>
</cp:coreProperties>
</file>