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4" r:id="rId2"/>
    <p:sldId id="475" r:id="rId3"/>
    <p:sldId id="476" r:id="rId4"/>
    <p:sldId id="477" r:id="rId5"/>
    <p:sldId id="478"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40061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30575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756784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03804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03544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9/21/2023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val Sherbrook ComputerWriting Desk With Locking File Drawer Espresso -  Office Depot">
            <a:extLst>
              <a:ext uri="{FF2B5EF4-FFF2-40B4-BE49-F238E27FC236}">
                <a16:creationId xmlns:a16="http://schemas.microsoft.com/office/drawing/2014/main" id="{A741B0E2-8C3C-24B0-B048-25EDE8032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413" y="2416106"/>
            <a:ext cx="2652212" cy="265221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429000" y="60125"/>
            <a:ext cx="4953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Caching Simplified: Your Quick Data Shortcut</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559032"/>
            <a:ext cx="11963399" cy="1508105"/>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1" u="sng" dirty="0">
                <a:solidFill>
                  <a:srgbClr val="FF0000"/>
                </a:solidFill>
                <a:effectLst/>
              </a:rPr>
              <a:t>What Is a Cache?</a:t>
            </a:r>
          </a:p>
          <a:p>
            <a:pPr algn="l"/>
            <a:endParaRPr lang="en-US" sz="1800" b="0" i="0" dirty="0">
              <a:solidFill>
                <a:srgbClr val="374151"/>
              </a:solidFill>
              <a:effectLst/>
            </a:endParaRPr>
          </a:p>
          <a:p>
            <a:pPr algn="l"/>
            <a:r>
              <a:rPr lang="en-US" sz="1800" dirty="0">
                <a:solidFill>
                  <a:srgbClr val="374151"/>
                </a:solidFill>
              </a:rPr>
              <a:t>	</a:t>
            </a:r>
            <a:r>
              <a:rPr lang="en-US" sz="1800" b="0" i="0" dirty="0">
                <a:solidFill>
                  <a:srgbClr val="374151"/>
                </a:solidFill>
                <a:effectLst/>
              </a:rPr>
              <a:t>Think of a </a:t>
            </a:r>
            <a:r>
              <a:rPr lang="en-US" sz="1800" b="0" i="0" dirty="0">
                <a:solidFill>
                  <a:srgbClr val="FF0000"/>
                </a:solidFill>
                <a:effectLst/>
              </a:rPr>
              <a:t>cache</a:t>
            </a:r>
            <a:r>
              <a:rPr lang="en-US" sz="1800" b="0" i="0" dirty="0">
                <a:solidFill>
                  <a:srgbClr val="374151"/>
                </a:solidFill>
                <a:effectLst/>
              </a:rPr>
              <a:t> as a </a:t>
            </a:r>
            <a:r>
              <a:rPr lang="en-US" sz="1800" b="0" i="0" dirty="0">
                <a:solidFill>
                  <a:srgbClr val="FF0000"/>
                </a:solidFill>
                <a:effectLst/>
              </a:rPr>
              <a:t>super-fast storage area </a:t>
            </a:r>
            <a:r>
              <a:rPr lang="en-US" sz="1800" b="0" i="0" dirty="0">
                <a:solidFill>
                  <a:srgbClr val="374151"/>
                </a:solidFill>
                <a:effectLst/>
              </a:rPr>
              <a:t>that keeps things you need frequently right at your fingertips. Cache is like having a </a:t>
            </a:r>
            <a:r>
              <a:rPr lang="en-US" sz="1800" b="0" i="0" dirty="0">
                <a:solidFill>
                  <a:srgbClr val="FF0000"/>
                </a:solidFill>
                <a:effectLst/>
              </a:rPr>
              <a:t>small drawer </a:t>
            </a:r>
            <a:r>
              <a:rPr lang="en-US" sz="1800" b="0" i="0" dirty="0">
                <a:solidFill>
                  <a:srgbClr val="374151"/>
                </a:solidFill>
                <a:effectLst/>
              </a:rPr>
              <a:t>on </a:t>
            </a:r>
            <a:r>
              <a:rPr lang="en-US" sz="1800" b="0" i="0" dirty="0">
                <a:solidFill>
                  <a:srgbClr val="FF0000"/>
                </a:solidFill>
                <a:effectLst/>
              </a:rPr>
              <a:t>your desk </a:t>
            </a:r>
            <a:r>
              <a:rPr lang="en-US" sz="1800" b="0" i="0" dirty="0">
                <a:solidFill>
                  <a:srgbClr val="374151"/>
                </a:solidFill>
                <a:effectLst/>
              </a:rPr>
              <a:t>where you keep </a:t>
            </a:r>
            <a:r>
              <a:rPr lang="en-US" sz="1800" b="0" i="0" dirty="0">
                <a:solidFill>
                  <a:srgbClr val="FF0000"/>
                </a:solidFill>
                <a:effectLst/>
              </a:rPr>
              <a:t>important documents </a:t>
            </a:r>
            <a:r>
              <a:rPr lang="en-US" sz="1800" b="0" i="0" dirty="0">
                <a:solidFill>
                  <a:srgbClr val="374151"/>
                </a:solidFill>
                <a:effectLst/>
              </a:rPr>
              <a:t>you use all the time instead of having to get up and go to a </a:t>
            </a:r>
            <a:r>
              <a:rPr lang="en-US" sz="1800" b="0" i="0" dirty="0">
                <a:solidFill>
                  <a:srgbClr val="FF0000"/>
                </a:solidFill>
                <a:effectLst/>
              </a:rPr>
              <a:t>filing cabinet </a:t>
            </a:r>
            <a:r>
              <a:rPr lang="en-US" sz="1800" b="0" i="0" dirty="0">
                <a:solidFill>
                  <a:srgbClr val="374151"/>
                </a:solidFill>
                <a:effectLst/>
              </a:rPr>
              <a:t>each time you need them.</a:t>
            </a:r>
          </a:p>
        </p:txBody>
      </p:sp>
      <p:pic>
        <p:nvPicPr>
          <p:cNvPr id="7" name="Picture 4" descr="Download Royaltyfree Man Drawing Cartoon Free Photo PNG HQ PNG Image |  FreePNGImg">
            <a:extLst>
              <a:ext uri="{FF2B5EF4-FFF2-40B4-BE49-F238E27FC236}">
                <a16:creationId xmlns:a16="http://schemas.microsoft.com/office/drawing/2014/main" id="{C0E1E038-DE3B-7EE1-2F65-42B9790030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635" y="3484205"/>
            <a:ext cx="1499807" cy="19639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9AAE82A-99B4-2A21-1553-0D076F462ADC}"/>
              </a:ext>
            </a:extLst>
          </p:cNvPr>
          <p:cNvSpPr txBox="1"/>
          <p:nvPr/>
        </p:nvSpPr>
        <p:spPr>
          <a:xfrm>
            <a:off x="8681119" y="2668682"/>
            <a:ext cx="1468686" cy="400110"/>
          </a:xfrm>
          <a:prstGeom prst="rect">
            <a:avLst/>
          </a:prstGeom>
          <a:solidFill>
            <a:srgbClr val="FFC000"/>
          </a:solidFill>
        </p:spPr>
        <p:txBody>
          <a:bodyPr wrap="square">
            <a:spAutoFit/>
          </a:bodyPr>
          <a:lstStyle/>
          <a:p>
            <a:pPr algn="ctr"/>
            <a:r>
              <a:rPr lang="en-US" sz="2000" dirty="0"/>
              <a:t>File Cabinet</a:t>
            </a:r>
          </a:p>
        </p:txBody>
      </p:sp>
      <p:cxnSp>
        <p:nvCxnSpPr>
          <p:cNvPr id="19" name="Straight Arrow Connector 18">
            <a:extLst>
              <a:ext uri="{FF2B5EF4-FFF2-40B4-BE49-F238E27FC236}">
                <a16:creationId xmlns:a16="http://schemas.microsoft.com/office/drawing/2014/main" id="{94C0E2D5-1AC1-54A0-18A0-2AF595EBD528}"/>
              </a:ext>
            </a:extLst>
          </p:cNvPr>
          <p:cNvCxnSpPr>
            <a:cxnSpLocks/>
          </p:cNvCxnSpPr>
          <p:nvPr/>
        </p:nvCxnSpPr>
        <p:spPr>
          <a:xfrm>
            <a:off x="1524000" y="5257800"/>
            <a:ext cx="52578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DA5BBE8-6074-15D8-DDFF-F9C56128F7EF}"/>
              </a:ext>
            </a:extLst>
          </p:cNvPr>
          <p:cNvSpPr txBox="1"/>
          <p:nvPr/>
        </p:nvSpPr>
        <p:spPr>
          <a:xfrm>
            <a:off x="1044633" y="2140833"/>
            <a:ext cx="2684214" cy="369332"/>
          </a:xfrm>
          <a:prstGeom prst="rect">
            <a:avLst/>
          </a:prstGeom>
          <a:solidFill>
            <a:srgbClr val="FFC000"/>
          </a:solidFill>
        </p:spPr>
        <p:txBody>
          <a:bodyPr wrap="square">
            <a:spAutoFit/>
          </a:bodyPr>
          <a:lstStyle/>
          <a:p>
            <a:pPr algn="ctr"/>
            <a:r>
              <a:rPr lang="en-US" sz="1800" dirty="0"/>
              <a:t>Small drawer on your desk </a:t>
            </a:r>
          </a:p>
        </p:txBody>
      </p:sp>
      <p:pic>
        <p:nvPicPr>
          <p:cNvPr id="8" name="Picture 2" descr="Laxmi KAPAT 3 Drawer Metal File Cabinet | Office &amp; Lateral Filing Cabinet |  Office File Drawer Cabinet (Powder Coted - TA Grey) : Amazon.in: Home &amp;  Kitchen">
            <a:extLst>
              <a:ext uri="{FF2B5EF4-FFF2-40B4-BE49-F238E27FC236}">
                <a16:creationId xmlns:a16="http://schemas.microsoft.com/office/drawing/2014/main" id="{087781EC-B254-F58F-E2D8-3764BDC8D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0455" y="3155356"/>
            <a:ext cx="5142440" cy="364687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0CF168B8-239C-C068-6C9B-BCBC59204574}"/>
              </a:ext>
            </a:extLst>
          </p:cNvPr>
          <p:cNvCxnSpPr/>
          <p:nvPr/>
        </p:nvCxnSpPr>
        <p:spPr>
          <a:xfrm flipV="1">
            <a:off x="1910442" y="3742212"/>
            <a:ext cx="680358" cy="4487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382466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429000" y="60125"/>
            <a:ext cx="4953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Caching Simplified: Your Quick Data Shortcut</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2369880"/>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1" u="sng" dirty="0">
                <a:solidFill>
                  <a:srgbClr val="FF0000"/>
                </a:solidFill>
                <a:effectLst/>
              </a:rPr>
              <a:t>How Does </a:t>
            </a:r>
            <a:r>
              <a:rPr lang="en-US" sz="2000" b="1" i="1" u="sng" dirty="0">
                <a:solidFill>
                  <a:srgbClr val="FF0000"/>
                </a:solidFill>
              </a:rPr>
              <a:t>Cache </a:t>
            </a:r>
            <a:r>
              <a:rPr lang="en-US" sz="2000" b="1" i="1" u="sng" dirty="0">
                <a:solidFill>
                  <a:srgbClr val="FF0000"/>
                </a:solidFill>
                <a:effectLst/>
              </a:rPr>
              <a:t>Work?</a:t>
            </a:r>
            <a:br>
              <a:rPr lang="en-US" sz="2000" b="1" i="1" u="sng" dirty="0">
                <a:solidFill>
                  <a:srgbClr val="FF0000"/>
                </a:solidFill>
                <a:effectLst/>
              </a:rPr>
            </a:br>
            <a:endParaRPr lang="en-US" sz="2000" b="1" i="1" u="sng" dirty="0">
              <a:solidFill>
                <a:srgbClr val="FF0000"/>
              </a:solidFill>
              <a:effectLst/>
            </a:endParaRPr>
          </a:p>
          <a:p>
            <a:pPr marL="285750" indent="-285750" algn="l">
              <a:buFont typeface="Wingdings" panose="05000000000000000000" pitchFamily="2" charset="2"/>
              <a:buChar char="ü"/>
            </a:pPr>
            <a:r>
              <a:rPr lang="en-US" sz="1800" b="0" i="0" dirty="0">
                <a:solidFill>
                  <a:srgbClr val="374151"/>
                </a:solidFill>
                <a:effectLst/>
              </a:rPr>
              <a:t>Imagine you're using a </a:t>
            </a:r>
            <a:r>
              <a:rPr lang="en-US" sz="1800" b="0" i="0" dirty="0">
                <a:solidFill>
                  <a:srgbClr val="FF0000"/>
                </a:solidFill>
                <a:effectLst/>
              </a:rPr>
              <a:t>computer</a:t>
            </a:r>
            <a:r>
              <a:rPr lang="en-US" sz="1800" b="0" i="0" dirty="0">
                <a:solidFill>
                  <a:srgbClr val="374151"/>
                </a:solidFill>
                <a:effectLst/>
              </a:rPr>
              <a:t> or a </a:t>
            </a:r>
            <a:r>
              <a:rPr lang="en-US" sz="1800" b="0" i="0" dirty="0">
                <a:solidFill>
                  <a:srgbClr val="FF0000"/>
                </a:solidFill>
                <a:effectLst/>
              </a:rPr>
              <a:t>smartphone</a:t>
            </a:r>
            <a:r>
              <a:rPr lang="en-US" sz="1800" b="0" i="0" dirty="0">
                <a:solidFill>
                  <a:srgbClr val="374151"/>
                </a:solidFill>
                <a:effectLst/>
              </a:rPr>
              <a:t> to visit a </a:t>
            </a:r>
            <a:r>
              <a:rPr lang="en-US" sz="1800" b="0" i="0" dirty="0">
                <a:solidFill>
                  <a:srgbClr val="FF0000"/>
                </a:solidFill>
                <a:effectLst/>
              </a:rPr>
              <a:t>website</a:t>
            </a:r>
            <a:r>
              <a:rPr lang="en-US" sz="1800" b="0" i="0" dirty="0">
                <a:solidFill>
                  <a:srgbClr val="374151"/>
                </a:solidFill>
                <a:effectLst/>
              </a:rPr>
              <a:t> or run an </a:t>
            </a:r>
            <a:r>
              <a:rPr lang="en-US" sz="1800" b="0" i="0" dirty="0">
                <a:solidFill>
                  <a:srgbClr val="FF0000"/>
                </a:solidFill>
                <a:effectLst/>
              </a:rPr>
              <a:t>app</a:t>
            </a:r>
            <a:r>
              <a:rPr lang="en-US" sz="1800" b="0" i="0" dirty="0">
                <a:solidFill>
                  <a:srgbClr val="374151"/>
                </a:solidFill>
                <a:effectLst/>
              </a:rPr>
              <a:t>. Sometimes, the data needed for these </a:t>
            </a:r>
            <a:r>
              <a:rPr lang="en-US" sz="1800" b="0" i="0" dirty="0">
                <a:solidFill>
                  <a:srgbClr val="FF0000"/>
                </a:solidFill>
                <a:effectLst/>
              </a:rPr>
              <a:t>websites</a:t>
            </a:r>
            <a:r>
              <a:rPr lang="en-US" sz="1800" b="0" i="0" dirty="0">
                <a:solidFill>
                  <a:srgbClr val="374151"/>
                </a:solidFill>
                <a:effectLst/>
              </a:rPr>
              <a:t> or </a:t>
            </a:r>
            <a:r>
              <a:rPr lang="en-US" sz="1800" b="0" i="0" dirty="0">
                <a:solidFill>
                  <a:srgbClr val="FF0000"/>
                </a:solidFill>
                <a:effectLst/>
              </a:rPr>
              <a:t>apps</a:t>
            </a:r>
            <a:r>
              <a:rPr lang="en-US" sz="1800" b="0" i="0" dirty="0">
                <a:solidFill>
                  <a:srgbClr val="374151"/>
                </a:solidFill>
                <a:effectLst/>
              </a:rPr>
              <a:t> is stored in a </a:t>
            </a:r>
            <a:r>
              <a:rPr lang="en-US" sz="1800" b="0" i="0" dirty="0">
                <a:solidFill>
                  <a:srgbClr val="FF0000"/>
                </a:solidFill>
                <a:effectLst/>
              </a:rPr>
              <a:t>cache</a:t>
            </a:r>
            <a:r>
              <a:rPr lang="en-US" sz="1800" b="0" i="0" dirty="0">
                <a:solidFill>
                  <a:srgbClr val="374151"/>
                </a:solidFill>
                <a:effectLst/>
              </a:rPr>
              <a:t>. When you visit a </a:t>
            </a:r>
            <a:r>
              <a:rPr lang="en-US" sz="1800" b="0" i="0" dirty="0">
                <a:solidFill>
                  <a:srgbClr val="FF0000"/>
                </a:solidFill>
                <a:effectLst/>
              </a:rPr>
              <a:t>website</a:t>
            </a:r>
            <a:r>
              <a:rPr lang="en-US" sz="1800" b="0" i="0" dirty="0">
                <a:solidFill>
                  <a:srgbClr val="374151"/>
                </a:solidFill>
                <a:effectLst/>
              </a:rPr>
              <a:t> or use an </a:t>
            </a:r>
            <a:r>
              <a:rPr lang="en-US" sz="1800" b="0" i="0" dirty="0">
                <a:solidFill>
                  <a:srgbClr val="FF0000"/>
                </a:solidFill>
                <a:effectLst/>
              </a:rPr>
              <a:t>app</a:t>
            </a:r>
            <a:r>
              <a:rPr lang="en-US" sz="1800" b="0" i="0" dirty="0">
                <a:solidFill>
                  <a:srgbClr val="374151"/>
                </a:solidFill>
                <a:effectLst/>
              </a:rPr>
              <a:t>, your device checks this </a:t>
            </a:r>
            <a:r>
              <a:rPr lang="en-US" sz="1800" b="0" i="0" dirty="0">
                <a:solidFill>
                  <a:srgbClr val="FF0000"/>
                </a:solidFill>
                <a:effectLst/>
              </a:rPr>
              <a:t>cache</a:t>
            </a:r>
            <a:r>
              <a:rPr lang="en-US" sz="1800" b="0" i="0" dirty="0">
                <a:solidFill>
                  <a:srgbClr val="374151"/>
                </a:solidFill>
                <a:effectLst/>
              </a:rPr>
              <a:t> first before going out to the </a:t>
            </a:r>
            <a:r>
              <a:rPr lang="en-US" sz="1800" b="0" i="0" dirty="0">
                <a:solidFill>
                  <a:srgbClr val="FF0000"/>
                </a:solidFill>
                <a:effectLst/>
              </a:rPr>
              <a:t>internet</a:t>
            </a:r>
            <a:r>
              <a:rPr lang="en-US" sz="1800" b="0" i="0" dirty="0">
                <a:solidFill>
                  <a:srgbClr val="374151"/>
                </a:solidFill>
                <a:effectLst/>
              </a:rPr>
              <a:t> to get the information.</a:t>
            </a:r>
            <a:br>
              <a:rPr lang="en-US" sz="1800" b="0" i="0" dirty="0">
                <a:solidFill>
                  <a:srgbClr val="374151"/>
                </a:solidFill>
                <a:effectLst/>
              </a:rPr>
            </a:br>
            <a:endParaRPr lang="en-US" sz="1800" b="0" i="0" dirty="0">
              <a:solidFill>
                <a:srgbClr val="374151"/>
              </a:solidFill>
              <a:effectLst/>
            </a:endParaRPr>
          </a:p>
          <a:p>
            <a:pPr marL="285750" indent="-285750" algn="l">
              <a:buFont typeface="Wingdings" panose="05000000000000000000" pitchFamily="2" charset="2"/>
              <a:buChar char="ü"/>
            </a:pPr>
            <a:r>
              <a:rPr lang="en-US" sz="1800" b="0" i="0" dirty="0">
                <a:solidFill>
                  <a:srgbClr val="374151"/>
                </a:solidFill>
                <a:effectLst/>
              </a:rPr>
              <a:t>If the needed data is in the </a:t>
            </a:r>
            <a:r>
              <a:rPr lang="en-US" sz="1800" b="0" i="0" dirty="0">
                <a:solidFill>
                  <a:srgbClr val="FF0000"/>
                </a:solidFill>
                <a:effectLst/>
              </a:rPr>
              <a:t>cache</a:t>
            </a:r>
            <a:r>
              <a:rPr lang="en-US" sz="1800" b="0" i="0" dirty="0">
                <a:solidFill>
                  <a:srgbClr val="374151"/>
                </a:solidFill>
                <a:effectLst/>
              </a:rPr>
              <a:t> (like a webpage you visited recently), it's super quick because your device can grab it instantly from there instead of waiting for it to load from the </a:t>
            </a:r>
            <a:r>
              <a:rPr lang="en-US" sz="1800" b="0" i="0" dirty="0">
                <a:solidFill>
                  <a:srgbClr val="FF0000"/>
                </a:solidFill>
                <a:effectLst/>
              </a:rPr>
              <a:t>internet</a:t>
            </a:r>
            <a:r>
              <a:rPr lang="en-US" sz="1800" b="0" i="0" dirty="0">
                <a:solidFill>
                  <a:srgbClr val="374151"/>
                </a:solidFill>
                <a:effectLst/>
              </a:rPr>
              <a:t>, which can take longer.</a:t>
            </a:r>
          </a:p>
        </p:txBody>
      </p:sp>
      <p:pic>
        <p:nvPicPr>
          <p:cNvPr id="2050" name="Picture 2" descr="The Best Laptop and Cell Phone Pairings | PCMag">
            <a:extLst>
              <a:ext uri="{FF2B5EF4-FFF2-40B4-BE49-F238E27FC236}">
                <a16:creationId xmlns:a16="http://schemas.microsoft.com/office/drawing/2014/main" id="{3907EC61-26F1-A66A-8762-37824D3A5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605" y="4720162"/>
            <a:ext cx="258699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che Data in Sitecore JSS Javascript Layer - Smart Sitecore Blog">
            <a:extLst>
              <a:ext uri="{FF2B5EF4-FFF2-40B4-BE49-F238E27FC236}">
                <a16:creationId xmlns:a16="http://schemas.microsoft.com/office/drawing/2014/main" id="{CF969163-C02B-C3D7-29F3-F7A9EEC57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315452"/>
            <a:ext cx="1522789" cy="15966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st Practices for Website Design for 2023 | The Design Project">
            <a:extLst>
              <a:ext uri="{FF2B5EF4-FFF2-40B4-BE49-F238E27FC236}">
                <a16:creationId xmlns:a16="http://schemas.microsoft.com/office/drawing/2014/main" id="{8780C556-522C-7559-1DED-63DA304C5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0094" y="4113780"/>
            <a:ext cx="2714625" cy="27146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22A256C-3D20-04B2-FF89-634B98BCF62B}"/>
              </a:ext>
            </a:extLst>
          </p:cNvPr>
          <p:cNvCxnSpPr>
            <a:endCxn id="2052" idx="1"/>
          </p:cNvCxnSpPr>
          <p:nvPr/>
        </p:nvCxnSpPr>
        <p:spPr>
          <a:xfrm flipV="1">
            <a:off x="2895600" y="4113780"/>
            <a:ext cx="1371600" cy="106782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5E4A1267-EF69-FBA6-D073-E364E0FFC6BE}"/>
              </a:ext>
            </a:extLst>
          </p:cNvPr>
          <p:cNvCxnSpPr>
            <a:stCxn id="2050" idx="3"/>
          </p:cNvCxnSpPr>
          <p:nvPr/>
        </p:nvCxnSpPr>
        <p:spPr>
          <a:xfrm>
            <a:off x="3504595" y="5644087"/>
            <a:ext cx="3825499"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964236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429000" y="60125"/>
            <a:ext cx="4953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Caching Simplified: Your Quick Data Shortcut</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224676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1" u="sng" dirty="0">
                <a:solidFill>
                  <a:srgbClr val="FF0000"/>
                </a:solidFill>
                <a:effectLst/>
                <a:latin typeface="Söhne"/>
              </a:rPr>
              <a:t>Why Do We Use Caches?</a:t>
            </a:r>
            <a:br>
              <a:rPr lang="en-US" sz="2000" b="1" i="0" dirty="0">
                <a:solidFill>
                  <a:srgbClr val="374151"/>
                </a:solidFill>
                <a:effectLst/>
                <a:latin typeface="Söhne"/>
              </a:rPr>
            </a:br>
            <a:endParaRPr lang="en-US" sz="2000" b="0" i="0" dirty="0">
              <a:solidFill>
                <a:srgbClr val="374151"/>
              </a:solidFill>
              <a:effectLst/>
              <a:latin typeface="Söhne"/>
            </a:endParaRPr>
          </a:p>
          <a:p>
            <a:pPr marL="342900" indent="-342900" algn="l">
              <a:buFont typeface="Wingdings" panose="05000000000000000000" pitchFamily="2" charset="2"/>
              <a:buChar char="ü"/>
            </a:pPr>
            <a:r>
              <a:rPr lang="en-US" sz="2000" b="0" i="0" dirty="0">
                <a:solidFill>
                  <a:srgbClr val="FF0000"/>
                </a:solidFill>
                <a:effectLst/>
                <a:latin typeface="Söhne"/>
              </a:rPr>
              <a:t>Caches</a:t>
            </a:r>
            <a:r>
              <a:rPr lang="en-US" sz="2000" b="0" i="0" dirty="0">
                <a:solidFill>
                  <a:srgbClr val="374151"/>
                </a:solidFill>
                <a:effectLst/>
                <a:latin typeface="Söhne"/>
              </a:rPr>
              <a:t> are used to make things </a:t>
            </a:r>
            <a:r>
              <a:rPr lang="en-US" sz="2000" b="0" i="0" dirty="0">
                <a:solidFill>
                  <a:srgbClr val="FF0000"/>
                </a:solidFill>
                <a:effectLst/>
                <a:latin typeface="Söhne"/>
              </a:rPr>
              <a:t>faster</a:t>
            </a:r>
            <a:r>
              <a:rPr lang="en-US" sz="2000" b="0" i="0" dirty="0">
                <a:solidFill>
                  <a:srgbClr val="374151"/>
                </a:solidFill>
                <a:effectLst/>
                <a:latin typeface="Söhne"/>
              </a:rPr>
              <a:t> and more </a:t>
            </a:r>
            <a:r>
              <a:rPr lang="en-US" sz="2000" b="0" i="0" dirty="0">
                <a:solidFill>
                  <a:srgbClr val="FF0000"/>
                </a:solidFill>
                <a:effectLst/>
                <a:latin typeface="Söhne"/>
              </a:rPr>
              <a:t>efficient</a:t>
            </a:r>
            <a:r>
              <a:rPr lang="en-US" sz="2000" b="0" i="0" dirty="0">
                <a:solidFill>
                  <a:srgbClr val="374151"/>
                </a:solidFill>
                <a:effectLst/>
                <a:latin typeface="Söhne"/>
              </a:rPr>
              <a:t>. They save time and resources because your device doesn't have to fetch data from faraway servers every time you need it. Instead, it's right there, ready to go.</a:t>
            </a:r>
            <a:br>
              <a:rPr lang="en-US" sz="2000" b="0" i="0" dirty="0">
                <a:solidFill>
                  <a:srgbClr val="374151"/>
                </a:solidFill>
                <a:effectLst/>
                <a:latin typeface="Söhne"/>
              </a:rPr>
            </a:br>
            <a:endParaRPr lang="en-US" sz="2000" b="0" i="0" dirty="0">
              <a:solidFill>
                <a:srgbClr val="374151"/>
              </a:solidFill>
              <a:effectLst/>
              <a:latin typeface="Söhne"/>
            </a:endParaRPr>
          </a:p>
          <a:p>
            <a:pPr marL="342900" indent="-342900" algn="l">
              <a:buFont typeface="Wingdings" panose="05000000000000000000" pitchFamily="2" charset="2"/>
              <a:buChar char="ü"/>
            </a:pPr>
            <a:r>
              <a:rPr lang="en-US" sz="2000" b="0" i="0" dirty="0">
                <a:solidFill>
                  <a:srgbClr val="374151"/>
                </a:solidFill>
                <a:effectLst/>
                <a:latin typeface="Söhne"/>
              </a:rPr>
              <a:t>Think of it like a </a:t>
            </a:r>
            <a:r>
              <a:rPr lang="en-US" sz="2000" b="0" i="0" dirty="0">
                <a:solidFill>
                  <a:srgbClr val="FF0000"/>
                </a:solidFill>
                <a:effectLst/>
                <a:latin typeface="Söhne"/>
              </a:rPr>
              <a:t>chef</a:t>
            </a:r>
            <a:r>
              <a:rPr lang="en-US" sz="2000" b="0" i="0" dirty="0">
                <a:solidFill>
                  <a:srgbClr val="374151"/>
                </a:solidFill>
                <a:effectLst/>
                <a:latin typeface="Söhne"/>
              </a:rPr>
              <a:t> who keeps the most commonly used spices right next to the stove. It's quicker and easier to reach for them than to walk across the kitchen to get them from the pantry each time.</a:t>
            </a:r>
          </a:p>
        </p:txBody>
      </p:sp>
      <p:pic>
        <p:nvPicPr>
          <p:cNvPr id="3074" name="Picture 2" descr="Chef Merito Seasonings, Spices, Seasoning Mixtures and Marinades">
            <a:extLst>
              <a:ext uri="{FF2B5EF4-FFF2-40B4-BE49-F238E27FC236}">
                <a16:creationId xmlns:a16="http://schemas.microsoft.com/office/drawing/2014/main" id="{C8CE2B0B-8925-43FE-47FA-F4CBD6273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581400"/>
            <a:ext cx="4343400" cy="275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753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429000" y="60125"/>
            <a:ext cx="4953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Caching Simplified: Your Quick Data Shortcut</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2862322"/>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1800" b="1" i="1" u="sng" dirty="0">
                <a:solidFill>
                  <a:srgbClr val="FF0000"/>
                </a:solidFill>
                <a:effectLst/>
                <a:latin typeface="Söhne"/>
              </a:rPr>
              <a:t>Examples of Caches:</a:t>
            </a:r>
            <a:br>
              <a:rPr lang="en-US" sz="1800" b="1"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FF0000"/>
                </a:solidFill>
                <a:effectLst/>
                <a:latin typeface="Söhne"/>
              </a:rPr>
              <a:t>Web Browser Cache:</a:t>
            </a:r>
            <a:r>
              <a:rPr lang="en-US" sz="1800" b="0" i="0" dirty="0">
                <a:solidFill>
                  <a:srgbClr val="FF0000"/>
                </a:solidFill>
                <a:effectLst/>
                <a:latin typeface="Söhne"/>
              </a:rPr>
              <a:t> </a:t>
            </a:r>
            <a:r>
              <a:rPr lang="en-US" sz="1800" b="0" i="0" dirty="0">
                <a:solidFill>
                  <a:srgbClr val="374151"/>
                </a:solidFill>
                <a:effectLst/>
                <a:latin typeface="Söhne"/>
              </a:rPr>
              <a:t>When you visit a website, your browser stores images and files from that site in its </a:t>
            </a:r>
            <a:r>
              <a:rPr lang="en-US" sz="1800" b="0" i="0" dirty="0">
                <a:solidFill>
                  <a:srgbClr val="FF0000"/>
                </a:solidFill>
                <a:effectLst/>
                <a:latin typeface="Söhne"/>
              </a:rPr>
              <a:t>cache</a:t>
            </a:r>
            <a:r>
              <a:rPr lang="en-US" sz="1800" b="0" i="0" dirty="0">
                <a:solidFill>
                  <a:srgbClr val="374151"/>
                </a:solidFill>
                <a:effectLst/>
                <a:latin typeface="Söhne"/>
              </a:rPr>
              <a:t>. If you visit the same site again, the browser can load it faster because it doesn't have to download everything from scratch.</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FF0000"/>
                </a:solidFill>
                <a:effectLst/>
                <a:latin typeface="Söhne"/>
              </a:rPr>
              <a:t>App Cache:</a:t>
            </a:r>
            <a:r>
              <a:rPr lang="en-US" sz="1800" b="0" i="0" dirty="0">
                <a:solidFill>
                  <a:srgbClr val="FF0000"/>
                </a:solidFill>
                <a:effectLst/>
                <a:latin typeface="Söhne"/>
              </a:rPr>
              <a:t> </a:t>
            </a:r>
            <a:r>
              <a:rPr lang="en-US" sz="1800" b="0" i="0" dirty="0">
                <a:solidFill>
                  <a:srgbClr val="374151"/>
                </a:solidFill>
                <a:effectLst/>
                <a:latin typeface="Söhne"/>
              </a:rPr>
              <a:t>Many apps on your phone use </a:t>
            </a:r>
            <a:r>
              <a:rPr lang="en-US" sz="1800" b="0" i="0" dirty="0">
                <a:solidFill>
                  <a:srgbClr val="FF0000"/>
                </a:solidFill>
                <a:effectLst/>
                <a:latin typeface="Söhne"/>
              </a:rPr>
              <a:t>caches</a:t>
            </a:r>
            <a:r>
              <a:rPr lang="en-US" sz="1800" b="0" i="0" dirty="0">
                <a:solidFill>
                  <a:srgbClr val="374151"/>
                </a:solidFill>
                <a:effectLst/>
                <a:latin typeface="Söhne"/>
              </a:rPr>
              <a:t> to store data like images, so they can show you content quickly, even if you're offline.</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FF0000"/>
                </a:solidFill>
                <a:effectLst/>
                <a:latin typeface="Söhne"/>
              </a:rPr>
              <a:t>Computer Memory Cache:</a:t>
            </a:r>
            <a:r>
              <a:rPr lang="en-US" sz="1800" b="0" i="0" dirty="0">
                <a:solidFill>
                  <a:srgbClr val="FF0000"/>
                </a:solidFill>
                <a:effectLst/>
                <a:latin typeface="Söhne"/>
              </a:rPr>
              <a:t> </a:t>
            </a:r>
            <a:r>
              <a:rPr lang="en-US" sz="1800" b="0" i="0" dirty="0">
                <a:solidFill>
                  <a:srgbClr val="374151"/>
                </a:solidFill>
                <a:effectLst/>
                <a:latin typeface="Söhne"/>
              </a:rPr>
              <a:t>Inside your computer, there are small, super-fast memory </a:t>
            </a:r>
            <a:r>
              <a:rPr lang="en-US" sz="1800" b="0" i="0" dirty="0">
                <a:solidFill>
                  <a:srgbClr val="FF0000"/>
                </a:solidFill>
                <a:effectLst/>
                <a:latin typeface="Söhne"/>
              </a:rPr>
              <a:t>caches</a:t>
            </a:r>
            <a:r>
              <a:rPr lang="en-US" sz="1800" b="0" i="0" dirty="0">
                <a:solidFill>
                  <a:srgbClr val="374151"/>
                </a:solidFill>
                <a:effectLst/>
                <a:latin typeface="Söhne"/>
              </a:rPr>
              <a:t> that store frequently used data to speed up processing.</a:t>
            </a:r>
          </a:p>
        </p:txBody>
      </p:sp>
      <p:pic>
        <p:nvPicPr>
          <p:cNvPr id="5" name="Picture 4">
            <a:extLst>
              <a:ext uri="{FF2B5EF4-FFF2-40B4-BE49-F238E27FC236}">
                <a16:creationId xmlns:a16="http://schemas.microsoft.com/office/drawing/2014/main" id="{25BF7611-6CE6-1D5C-552B-A3223CDF502A}"/>
              </a:ext>
            </a:extLst>
          </p:cNvPr>
          <p:cNvPicPr>
            <a:picLocks noChangeAspect="1"/>
          </p:cNvPicPr>
          <p:nvPr/>
        </p:nvPicPr>
        <p:blipFill>
          <a:blip r:embed="rId3"/>
          <a:stretch>
            <a:fillRect/>
          </a:stretch>
        </p:blipFill>
        <p:spPr>
          <a:xfrm>
            <a:off x="1876420" y="3526670"/>
            <a:ext cx="8439158" cy="3109163"/>
          </a:xfrm>
          <a:prstGeom prst="rect">
            <a:avLst/>
          </a:prstGeom>
        </p:spPr>
      </p:pic>
    </p:spTree>
    <p:extLst>
      <p:ext uri="{BB962C8B-B14F-4D97-AF65-F5344CB8AC3E}">
        <p14:creationId xmlns:p14="http://schemas.microsoft.com/office/powerpoint/2010/main" val="7428474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429000" y="60125"/>
            <a:ext cx="4953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Caching Simplified: Your Quick Data Shortcut</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853237"/>
            <a:ext cx="11963399" cy="1015663"/>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0" i="0" dirty="0">
                <a:solidFill>
                  <a:srgbClr val="374151"/>
                </a:solidFill>
                <a:effectLst/>
                <a:latin typeface="Söhne"/>
              </a:rPr>
              <a:t>In summary, a </a:t>
            </a:r>
            <a:r>
              <a:rPr lang="en-US" sz="2000" b="0" i="0" dirty="0">
                <a:solidFill>
                  <a:srgbClr val="FF0000"/>
                </a:solidFill>
                <a:effectLst/>
                <a:latin typeface="Söhne"/>
              </a:rPr>
              <a:t>cache</a:t>
            </a:r>
            <a:r>
              <a:rPr lang="en-US" sz="2000" b="0" i="0" dirty="0">
                <a:solidFill>
                  <a:srgbClr val="374151"/>
                </a:solidFill>
                <a:effectLst/>
                <a:latin typeface="Söhne"/>
              </a:rPr>
              <a:t> is like a </a:t>
            </a:r>
            <a:r>
              <a:rPr lang="en-US" sz="2000" b="0" i="0" dirty="0">
                <a:solidFill>
                  <a:srgbClr val="FF0000"/>
                </a:solidFill>
                <a:effectLst/>
                <a:latin typeface="Söhne"/>
              </a:rPr>
              <a:t>fast</a:t>
            </a:r>
            <a:r>
              <a:rPr lang="en-US" sz="2000" b="0" i="0" dirty="0">
                <a:solidFill>
                  <a:srgbClr val="374151"/>
                </a:solidFill>
                <a:effectLst/>
                <a:latin typeface="Söhne"/>
              </a:rPr>
              <a:t>, </a:t>
            </a:r>
            <a:r>
              <a:rPr lang="en-US" sz="2000" b="0" i="0" dirty="0">
                <a:solidFill>
                  <a:srgbClr val="FF0000"/>
                </a:solidFill>
                <a:effectLst/>
                <a:latin typeface="Söhne"/>
              </a:rPr>
              <a:t>easily accessible storage space</a:t>
            </a:r>
            <a:r>
              <a:rPr lang="en-US" sz="2000" b="0" i="0" dirty="0">
                <a:solidFill>
                  <a:srgbClr val="374151"/>
                </a:solidFill>
                <a:effectLst/>
                <a:latin typeface="Söhne"/>
              </a:rPr>
              <a:t> that helps your devices work more efficiently by keeping commonly used data close at hand, so you don't have to wait for it to load from slower sources like the internet or a hard drive. It's all about making things faster and smoother for you as a user.</a:t>
            </a:r>
          </a:p>
        </p:txBody>
      </p:sp>
      <p:pic>
        <p:nvPicPr>
          <p:cNvPr id="7" name="Picture 6">
            <a:extLst>
              <a:ext uri="{FF2B5EF4-FFF2-40B4-BE49-F238E27FC236}">
                <a16:creationId xmlns:a16="http://schemas.microsoft.com/office/drawing/2014/main" id="{C6FDAB0A-2BEB-E951-D86F-82282DAC3C20}"/>
              </a:ext>
            </a:extLst>
          </p:cNvPr>
          <p:cNvPicPr>
            <a:picLocks noChangeAspect="1"/>
          </p:cNvPicPr>
          <p:nvPr/>
        </p:nvPicPr>
        <p:blipFill>
          <a:blip r:embed="rId3"/>
          <a:stretch>
            <a:fillRect/>
          </a:stretch>
        </p:blipFill>
        <p:spPr>
          <a:xfrm>
            <a:off x="1981200" y="2895600"/>
            <a:ext cx="8439158" cy="3109163"/>
          </a:xfrm>
          <a:prstGeom prst="rect">
            <a:avLst/>
          </a:prstGeom>
        </p:spPr>
      </p:pic>
    </p:spTree>
    <p:extLst>
      <p:ext uri="{BB962C8B-B14F-4D97-AF65-F5344CB8AC3E}">
        <p14:creationId xmlns:p14="http://schemas.microsoft.com/office/powerpoint/2010/main" val="11623128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91620</TotalTime>
  <Words>488</Words>
  <Application>Microsoft Office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9852</cp:revision>
  <dcterms:created xsi:type="dcterms:W3CDTF">2006-08-16T00:00:00Z</dcterms:created>
  <dcterms:modified xsi:type="dcterms:W3CDTF">2023-09-21T09:17:11Z</dcterms:modified>
</cp:coreProperties>
</file>