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
  </p:notesMasterIdLst>
  <p:sldIdLst>
    <p:sldId id="462" r:id="rId2"/>
    <p:sldId id="473" r:id="rId3"/>
    <p:sldId id="472" r:id="rId4"/>
    <p:sldId id="463" r:id="rId5"/>
    <p:sldId id="469"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3/11/2021</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2867658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5545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3736605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3316184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217878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3/11/2021</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for post">
            <a:extLst>
              <a:ext uri="{FF2B5EF4-FFF2-40B4-BE49-F238E27FC236}">
                <a16:creationId xmlns:a16="http://schemas.microsoft.com/office/drawing/2014/main" id="{24656BA1-94CE-426F-BBD8-17BFF3671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884490"/>
            <a:ext cx="3933825" cy="1998274"/>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sp>
        <p:nvSpPr>
          <p:cNvPr id="5" name="Speech Bubble: Rectangle 4">
            <a:extLst>
              <a:ext uri="{FF2B5EF4-FFF2-40B4-BE49-F238E27FC236}">
                <a16:creationId xmlns:a16="http://schemas.microsoft.com/office/drawing/2014/main" id="{656D68C6-281C-4E81-893D-F9234181B52D}"/>
              </a:ext>
            </a:extLst>
          </p:cNvPr>
          <p:cNvSpPr/>
          <p:nvPr/>
        </p:nvSpPr>
        <p:spPr>
          <a:xfrm>
            <a:off x="126392" y="617536"/>
            <a:ext cx="8836025" cy="1135063"/>
          </a:xfrm>
          <a:prstGeom prst="wedgeRectCallout">
            <a:avLst>
              <a:gd name="adj1" fmla="val -4809"/>
              <a:gd name="adj2" fmla="val 153623"/>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In order to protect sensitive data and operations from unwanted access by intruders and malicious actors, developers integrated </a:t>
            </a:r>
            <a:r>
              <a:rPr lang="en-US" sz="1200" i="1" dirty="0">
                <a:solidFill>
                  <a:srgbClr val="FF0000"/>
                </a:solidFill>
              </a:rPr>
              <a:t>authentication</a:t>
            </a:r>
            <a:r>
              <a:rPr lang="en-US" sz="1200" dirty="0"/>
              <a:t> and </a:t>
            </a:r>
            <a:r>
              <a:rPr lang="en-US" sz="1200" i="1" dirty="0">
                <a:solidFill>
                  <a:srgbClr val="FF0000"/>
                </a:solidFill>
              </a:rPr>
              <a:t>authorization</a:t>
            </a:r>
            <a:r>
              <a:rPr lang="en-US" sz="1200" dirty="0"/>
              <a:t> features into their applications. </a:t>
            </a:r>
            <a:br>
              <a:rPr lang="en-US" sz="1200" dirty="0"/>
            </a:br>
            <a:endParaRPr lang="en-US" sz="1200" dirty="0"/>
          </a:p>
          <a:p>
            <a:pPr marL="171450" indent="-171450">
              <a:buFont typeface="Wingdings" panose="05000000000000000000" pitchFamily="2" charset="2"/>
              <a:buChar char="ü"/>
            </a:pPr>
            <a:r>
              <a:rPr lang="en-US" sz="1200" dirty="0"/>
              <a:t>Whether you’re running a banking app, a social media website or a blogging platform, these are the two key functionalities that will seal your application against security incidents.</a:t>
            </a:r>
            <a:endParaRPr lang="en-US" sz="1000" dirty="0">
              <a:solidFill>
                <a:schemeClr val="tx1"/>
              </a:solidFill>
            </a:endParaRPr>
          </a:p>
        </p:txBody>
      </p:sp>
    </p:spTree>
    <p:extLst>
      <p:ext uri="{BB962C8B-B14F-4D97-AF65-F5344CB8AC3E}">
        <p14:creationId xmlns:p14="http://schemas.microsoft.com/office/powerpoint/2010/main" val="1122051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graphicFrame>
        <p:nvGraphicFramePr>
          <p:cNvPr id="9" name="Table 9">
            <a:extLst>
              <a:ext uri="{FF2B5EF4-FFF2-40B4-BE49-F238E27FC236}">
                <a16:creationId xmlns:a16="http://schemas.microsoft.com/office/drawing/2014/main" id="{DBC7AB10-3D52-4128-9E06-1B8834BB258D}"/>
              </a:ext>
            </a:extLst>
          </p:cNvPr>
          <p:cNvGraphicFramePr>
            <a:graphicFrameLocks noGrp="1"/>
          </p:cNvGraphicFramePr>
          <p:nvPr>
            <p:extLst>
              <p:ext uri="{D42A27DB-BD31-4B8C-83A1-F6EECF244321}">
                <p14:modId xmlns:p14="http://schemas.microsoft.com/office/powerpoint/2010/main" val="2654903834"/>
              </p:ext>
            </p:extLst>
          </p:nvPr>
        </p:nvGraphicFramePr>
        <p:xfrm>
          <a:off x="155574" y="482600"/>
          <a:ext cx="8759826" cy="4500880"/>
        </p:xfrm>
        <a:graphic>
          <a:graphicData uri="http://schemas.openxmlformats.org/drawingml/2006/table">
            <a:tbl>
              <a:tblPr firstRow="1" bandRow="1">
                <a:tableStyleId>{5C22544A-7EE6-4342-B048-85BDC9FD1C3A}</a:tableStyleId>
              </a:tblPr>
              <a:tblGrid>
                <a:gridCol w="4379913">
                  <a:extLst>
                    <a:ext uri="{9D8B030D-6E8A-4147-A177-3AD203B41FA5}">
                      <a16:colId xmlns:a16="http://schemas.microsoft.com/office/drawing/2014/main" val="2307593779"/>
                    </a:ext>
                  </a:extLst>
                </a:gridCol>
                <a:gridCol w="4379913">
                  <a:extLst>
                    <a:ext uri="{9D8B030D-6E8A-4147-A177-3AD203B41FA5}">
                      <a16:colId xmlns:a16="http://schemas.microsoft.com/office/drawing/2014/main" val="538230316"/>
                    </a:ext>
                  </a:extLst>
                </a:gridCol>
              </a:tblGrid>
              <a:tr h="370840">
                <a:tc>
                  <a:txBody>
                    <a:bodyPr/>
                    <a:lstStyle/>
                    <a:p>
                      <a:r>
                        <a:rPr lang="en-US" sz="1400" b="1" i="0" kern="1200" dirty="0">
                          <a:solidFill>
                            <a:schemeClr val="lt1"/>
                          </a:solidFill>
                          <a:effectLst/>
                          <a:latin typeface="+mn-lt"/>
                          <a:ea typeface="+mn-ea"/>
                          <a:cs typeface="+mn-cs"/>
                        </a:rPr>
                        <a:t>Authentication</a:t>
                      </a:r>
                      <a:endParaRPr lang="en-US" sz="1400" dirty="0"/>
                    </a:p>
                  </a:txBody>
                  <a:tcPr/>
                </a:tc>
                <a:tc>
                  <a:txBody>
                    <a:bodyPr/>
                    <a:lstStyle/>
                    <a:p>
                      <a:r>
                        <a:rPr lang="en-US" sz="1400" b="1" i="0" kern="1200" dirty="0">
                          <a:solidFill>
                            <a:schemeClr val="lt1"/>
                          </a:solidFill>
                          <a:effectLst/>
                          <a:latin typeface="+mn-lt"/>
                          <a:ea typeface="+mn-ea"/>
                          <a:cs typeface="+mn-cs"/>
                        </a:rPr>
                        <a:t>Authorization</a:t>
                      </a:r>
                      <a:endParaRPr lang="en-US" sz="1400" dirty="0"/>
                    </a:p>
                  </a:txBody>
                  <a:tcPr/>
                </a:tc>
                <a:extLst>
                  <a:ext uri="{0D108BD9-81ED-4DB2-BD59-A6C34878D82A}">
                    <a16:rowId xmlns:a16="http://schemas.microsoft.com/office/drawing/2014/main" val="3344406496"/>
                  </a:ext>
                </a:extLst>
              </a:tr>
              <a:tr h="370840">
                <a:tc>
                  <a:txBody>
                    <a:bodyPr/>
                    <a:lstStyle/>
                    <a:p>
                      <a:pPr algn="l" fontAlgn="t"/>
                      <a:r>
                        <a:rPr lang="en-US" sz="1400" b="1" dirty="0">
                          <a:effectLst/>
                        </a:rPr>
                        <a:t>Who are you?</a:t>
                      </a:r>
                      <a:endParaRPr lang="en-US" sz="1400" dirty="0">
                        <a:effectLst/>
                      </a:endParaRPr>
                    </a:p>
                    <a:p>
                      <a:pPr algn="l" fontAlgn="t"/>
                      <a:r>
                        <a:rPr lang="en-US" sz="1400" dirty="0">
                          <a:effectLst/>
                        </a:rPr>
                        <a:t>Verify the right person is accessing a network</a:t>
                      </a:r>
                    </a:p>
                  </a:txBody>
                  <a:tcPr marL="142875" marR="142875" marT="142875" marB="142875"/>
                </a:tc>
                <a:tc>
                  <a:txBody>
                    <a:bodyPr/>
                    <a:lstStyle/>
                    <a:p>
                      <a:pPr algn="l" fontAlgn="t"/>
                      <a:r>
                        <a:rPr lang="en-US" sz="1400" b="1">
                          <a:effectLst/>
                        </a:rPr>
                        <a:t>Are you allowed to do that?</a:t>
                      </a:r>
                      <a:endParaRPr lang="en-US" sz="1400">
                        <a:effectLst/>
                      </a:endParaRPr>
                    </a:p>
                    <a:p>
                      <a:pPr algn="l" fontAlgn="t"/>
                      <a:r>
                        <a:rPr lang="en-US" sz="1400">
                          <a:effectLst/>
                        </a:rPr>
                        <a:t>Checks restrictions</a:t>
                      </a:r>
                    </a:p>
                  </a:txBody>
                  <a:tcPr marL="142875" marR="142875" marT="142875" marB="142875"/>
                </a:tc>
                <a:extLst>
                  <a:ext uri="{0D108BD9-81ED-4DB2-BD59-A6C34878D82A}">
                    <a16:rowId xmlns:a16="http://schemas.microsoft.com/office/drawing/2014/main" val="1590237848"/>
                  </a:ext>
                </a:extLst>
              </a:tr>
              <a:tr h="370840">
                <a:tc>
                  <a:txBody>
                    <a:bodyPr/>
                    <a:lstStyle/>
                    <a:p>
                      <a:pPr algn="l" fontAlgn="t"/>
                      <a:r>
                        <a:rPr lang="en-US" sz="1400" dirty="0">
                          <a:effectLst/>
                        </a:rPr>
                        <a:t>Implemented in the login stage</a:t>
                      </a:r>
                    </a:p>
                  </a:txBody>
                  <a:tcPr marL="142875" marR="142875" marT="142875" marB="142875"/>
                </a:tc>
                <a:tc>
                  <a:txBody>
                    <a:bodyPr/>
                    <a:lstStyle/>
                    <a:p>
                      <a:pPr algn="l" fontAlgn="t"/>
                      <a:r>
                        <a:rPr lang="en-US" sz="1400">
                          <a:effectLst/>
                        </a:rPr>
                        <a:t>A form of access control</a:t>
                      </a:r>
                    </a:p>
                  </a:txBody>
                  <a:tcPr marL="142875" marR="142875" marT="142875" marB="142875"/>
                </a:tc>
                <a:extLst>
                  <a:ext uri="{0D108BD9-81ED-4DB2-BD59-A6C34878D82A}">
                    <a16:rowId xmlns:a16="http://schemas.microsoft.com/office/drawing/2014/main" val="2054309974"/>
                  </a:ext>
                </a:extLst>
              </a:tr>
              <a:tr h="370840">
                <a:tc>
                  <a:txBody>
                    <a:bodyPr/>
                    <a:lstStyle/>
                    <a:p>
                      <a:pPr algn="l" fontAlgn="t"/>
                      <a:r>
                        <a:rPr lang="en-US" sz="1400">
                          <a:effectLst/>
                        </a:rPr>
                        <a:t>Check user credentials</a:t>
                      </a:r>
                    </a:p>
                  </a:txBody>
                  <a:tcPr marL="142875" marR="142875" marT="142875" marB="142875"/>
                </a:tc>
                <a:tc>
                  <a:txBody>
                    <a:bodyPr/>
                    <a:lstStyle/>
                    <a:p>
                      <a:pPr algn="l" fontAlgn="t"/>
                      <a:r>
                        <a:rPr lang="en-US" sz="1400" dirty="0">
                          <a:effectLst/>
                        </a:rPr>
                        <a:t>In an organization authorization is enforced by:</a:t>
                      </a:r>
                    </a:p>
                    <a:p>
                      <a:pPr algn="l" fontAlgn="t">
                        <a:buFont typeface="Arial" panose="020B0604020202020204" pitchFamily="34" charset="0"/>
                        <a:buChar char="•"/>
                      </a:pPr>
                      <a:r>
                        <a:rPr lang="en-US" sz="1400" dirty="0">
                          <a:effectLst/>
                        </a:rPr>
                        <a:t>Access control lists</a:t>
                      </a:r>
                    </a:p>
                    <a:p>
                      <a:pPr algn="l" fontAlgn="t">
                        <a:buFont typeface="Arial" panose="020B0604020202020204" pitchFamily="34" charset="0"/>
                        <a:buChar char="•"/>
                      </a:pPr>
                      <a:r>
                        <a:rPr lang="en-US" sz="1400" dirty="0">
                          <a:effectLst/>
                        </a:rPr>
                        <a:t>Rules and policies</a:t>
                      </a:r>
                    </a:p>
                  </a:txBody>
                  <a:tcPr marL="142875" marR="142875" marT="142875" marB="142875"/>
                </a:tc>
                <a:extLst>
                  <a:ext uri="{0D108BD9-81ED-4DB2-BD59-A6C34878D82A}">
                    <a16:rowId xmlns:a16="http://schemas.microsoft.com/office/drawing/2014/main" val="3593472423"/>
                  </a:ext>
                </a:extLst>
              </a:tr>
              <a:tr h="370840">
                <a:tc>
                  <a:txBody>
                    <a:bodyPr/>
                    <a:lstStyle/>
                    <a:p>
                      <a:pPr algn="l" fontAlgn="t"/>
                      <a:r>
                        <a:rPr lang="en-US" sz="1400" dirty="0">
                          <a:effectLst/>
                        </a:rPr>
                        <a:t>Uses authentication technology such as:</a:t>
                      </a:r>
                    </a:p>
                    <a:p>
                      <a:pPr algn="l" fontAlgn="t">
                        <a:buFont typeface="Arial" panose="020B0604020202020204" pitchFamily="34" charset="0"/>
                        <a:buChar char="•"/>
                      </a:pPr>
                      <a:r>
                        <a:rPr lang="en-US" sz="1400" dirty="0">
                          <a:effectLst/>
                        </a:rPr>
                        <a:t>Biometric</a:t>
                      </a:r>
                    </a:p>
                    <a:p>
                      <a:pPr algn="l" fontAlgn="t">
                        <a:buFont typeface="Arial" panose="020B0604020202020204" pitchFamily="34" charset="0"/>
                        <a:buChar char="•"/>
                      </a:pPr>
                      <a:r>
                        <a:rPr lang="en-US" sz="1400" dirty="0">
                          <a:effectLst/>
                        </a:rPr>
                        <a:t>Iris</a:t>
                      </a:r>
                    </a:p>
                    <a:p>
                      <a:pPr algn="l" fontAlgn="t">
                        <a:buFont typeface="Arial" panose="020B0604020202020204" pitchFamily="34" charset="0"/>
                        <a:buChar char="•"/>
                      </a:pPr>
                      <a:r>
                        <a:rPr lang="en-US" sz="1400" dirty="0">
                          <a:effectLst/>
                        </a:rPr>
                        <a:t>Passwords</a:t>
                      </a:r>
                    </a:p>
                    <a:p>
                      <a:pPr algn="l" fontAlgn="t">
                        <a:buFont typeface="Arial" panose="020B0604020202020204" pitchFamily="34" charset="0"/>
                        <a:buChar char="•"/>
                      </a:pPr>
                      <a:r>
                        <a:rPr lang="en-US" sz="1400" dirty="0">
                          <a:effectLst/>
                        </a:rPr>
                        <a:t>One time passwords (OTP)</a:t>
                      </a:r>
                    </a:p>
                    <a:p>
                      <a:pPr algn="l" fontAlgn="t">
                        <a:buFont typeface="Arial" panose="020B0604020202020204" pitchFamily="34" charset="0"/>
                        <a:buChar char="•"/>
                      </a:pPr>
                      <a:r>
                        <a:rPr lang="en-US" sz="1400" dirty="0">
                          <a:effectLst/>
                        </a:rPr>
                        <a:t>Hardware tokens</a:t>
                      </a:r>
                    </a:p>
                    <a:p>
                      <a:pPr algn="l" fontAlgn="t">
                        <a:buFont typeface="Arial" panose="020B0604020202020204" pitchFamily="34" charset="0"/>
                        <a:buChar char="•"/>
                      </a:pPr>
                      <a:r>
                        <a:rPr lang="en-US" sz="1400" dirty="0">
                          <a:effectLst/>
                        </a:rPr>
                        <a:t>Software tokens</a:t>
                      </a:r>
                    </a:p>
                    <a:p>
                      <a:pPr algn="l" fontAlgn="t">
                        <a:buFont typeface="Arial" panose="020B0604020202020204" pitchFamily="34" charset="0"/>
                        <a:buChar char="•"/>
                      </a:pPr>
                      <a:r>
                        <a:rPr lang="en-US" sz="1400" dirty="0">
                          <a:effectLst/>
                        </a:rPr>
                        <a:t>Facial recognition</a:t>
                      </a:r>
                    </a:p>
                  </a:txBody>
                  <a:tcPr marL="142875" marR="142875" marT="142875" marB="142875"/>
                </a:tc>
                <a:tc>
                  <a:txBody>
                    <a:bodyPr/>
                    <a:lstStyle/>
                    <a:p>
                      <a:pPr algn="l" fontAlgn="t"/>
                      <a:r>
                        <a:rPr lang="en-US" sz="1400" dirty="0">
                          <a:effectLst/>
                        </a:rPr>
                        <a:t>Uses authorization software such as:</a:t>
                      </a:r>
                    </a:p>
                    <a:p>
                      <a:pPr algn="l" fontAlgn="t">
                        <a:buFont typeface="Arial" panose="020B0604020202020204" pitchFamily="34" charset="0"/>
                        <a:buChar char="•"/>
                      </a:pPr>
                      <a:r>
                        <a:rPr lang="en-US" sz="1400" dirty="0">
                          <a:effectLst/>
                        </a:rPr>
                        <a:t>Active directory</a:t>
                      </a:r>
                    </a:p>
                    <a:p>
                      <a:pPr algn="l" fontAlgn="t">
                        <a:buFont typeface="Arial" panose="020B0604020202020204" pitchFamily="34" charset="0"/>
                        <a:buChar char="•"/>
                      </a:pPr>
                      <a:r>
                        <a:rPr lang="en-US" sz="1400" dirty="0" err="1">
                          <a:effectLst/>
                        </a:rPr>
                        <a:t>Okta</a:t>
                      </a:r>
                      <a:r>
                        <a:rPr lang="en-US" sz="1400" dirty="0">
                          <a:effectLst/>
                        </a:rPr>
                        <a:t>, Ping Identity, WebSphere</a:t>
                      </a:r>
                    </a:p>
                    <a:p>
                      <a:pPr algn="l" fontAlgn="t">
                        <a:buFont typeface="Arial" panose="020B0604020202020204" pitchFamily="34" charset="0"/>
                        <a:buChar char="•"/>
                      </a:pPr>
                      <a:r>
                        <a:rPr lang="en-US" sz="1400" dirty="0">
                          <a:effectLst/>
                        </a:rPr>
                        <a:t>Oracle Entitlements server</a:t>
                      </a:r>
                    </a:p>
                    <a:p>
                      <a:pPr algn="l" fontAlgn="t">
                        <a:buFont typeface="Arial" panose="020B0604020202020204" pitchFamily="34" charset="0"/>
                        <a:buChar char="•"/>
                      </a:pPr>
                      <a:r>
                        <a:rPr lang="en-US" sz="1400" dirty="0" err="1">
                          <a:effectLst/>
                        </a:rPr>
                        <a:t>UserLock</a:t>
                      </a:r>
                      <a:endParaRPr lang="en-US" sz="1400" dirty="0">
                        <a:effectLst/>
                      </a:endParaRPr>
                    </a:p>
                    <a:p>
                      <a:pPr algn="l" fontAlgn="t">
                        <a:buFont typeface="Arial" panose="020B0604020202020204" pitchFamily="34" charset="0"/>
                        <a:buChar char="•"/>
                      </a:pPr>
                      <a:r>
                        <a:rPr lang="en-US" sz="1400" dirty="0">
                          <a:effectLst/>
                        </a:rPr>
                        <a:t>Infor Approval</a:t>
                      </a:r>
                    </a:p>
                  </a:txBody>
                  <a:tcPr marL="142875" marR="142875" marT="142875" marB="142875"/>
                </a:tc>
                <a:extLst>
                  <a:ext uri="{0D108BD9-81ED-4DB2-BD59-A6C34878D82A}">
                    <a16:rowId xmlns:a16="http://schemas.microsoft.com/office/drawing/2014/main" val="1781986796"/>
                  </a:ext>
                </a:extLst>
              </a:tr>
            </a:tbl>
          </a:graphicData>
        </a:graphic>
      </p:graphicFrame>
    </p:spTree>
    <p:extLst>
      <p:ext uri="{BB962C8B-B14F-4D97-AF65-F5344CB8AC3E}">
        <p14:creationId xmlns:p14="http://schemas.microsoft.com/office/powerpoint/2010/main" val="392484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graphicFrame>
        <p:nvGraphicFramePr>
          <p:cNvPr id="9" name="Table 9">
            <a:extLst>
              <a:ext uri="{FF2B5EF4-FFF2-40B4-BE49-F238E27FC236}">
                <a16:creationId xmlns:a16="http://schemas.microsoft.com/office/drawing/2014/main" id="{DBC7AB10-3D52-4128-9E06-1B8834BB258D}"/>
              </a:ext>
            </a:extLst>
          </p:cNvPr>
          <p:cNvGraphicFramePr>
            <a:graphicFrameLocks noGrp="1"/>
          </p:cNvGraphicFramePr>
          <p:nvPr>
            <p:extLst>
              <p:ext uri="{D42A27DB-BD31-4B8C-83A1-F6EECF244321}">
                <p14:modId xmlns:p14="http://schemas.microsoft.com/office/powerpoint/2010/main" val="712239967"/>
              </p:ext>
            </p:extLst>
          </p:nvPr>
        </p:nvGraphicFramePr>
        <p:xfrm>
          <a:off x="155574" y="482600"/>
          <a:ext cx="8759826" cy="2222500"/>
        </p:xfrm>
        <a:graphic>
          <a:graphicData uri="http://schemas.openxmlformats.org/drawingml/2006/table">
            <a:tbl>
              <a:tblPr firstRow="1" bandRow="1">
                <a:tableStyleId>{5C22544A-7EE6-4342-B048-85BDC9FD1C3A}</a:tableStyleId>
              </a:tblPr>
              <a:tblGrid>
                <a:gridCol w="4379913">
                  <a:extLst>
                    <a:ext uri="{9D8B030D-6E8A-4147-A177-3AD203B41FA5}">
                      <a16:colId xmlns:a16="http://schemas.microsoft.com/office/drawing/2014/main" val="2307593779"/>
                    </a:ext>
                  </a:extLst>
                </a:gridCol>
                <a:gridCol w="4379913">
                  <a:extLst>
                    <a:ext uri="{9D8B030D-6E8A-4147-A177-3AD203B41FA5}">
                      <a16:colId xmlns:a16="http://schemas.microsoft.com/office/drawing/2014/main" val="538230316"/>
                    </a:ext>
                  </a:extLst>
                </a:gridCol>
              </a:tblGrid>
              <a:tr h="370840">
                <a:tc>
                  <a:txBody>
                    <a:bodyPr/>
                    <a:lstStyle/>
                    <a:p>
                      <a:r>
                        <a:rPr lang="en-US" sz="1400" b="1" i="0" kern="1200" dirty="0">
                          <a:solidFill>
                            <a:schemeClr val="lt1"/>
                          </a:solidFill>
                          <a:effectLst/>
                          <a:latin typeface="+mn-lt"/>
                          <a:ea typeface="+mn-ea"/>
                          <a:cs typeface="+mn-cs"/>
                        </a:rPr>
                        <a:t>Authentication</a:t>
                      </a:r>
                      <a:endParaRPr lang="en-US" sz="1400" dirty="0"/>
                    </a:p>
                  </a:txBody>
                  <a:tcPr/>
                </a:tc>
                <a:tc>
                  <a:txBody>
                    <a:bodyPr/>
                    <a:lstStyle/>
                    <a:p>
                      <a:r>
                        <a:rPr lang="en-US" sz="1400" b="1" i="0" kern="1200" dirty="0">
                          <a:solidFill>
                            <a:schemeClr val="lt1"/>
                          </a:solidFill>
                          <a:effectLst/>
                          <a:latin typeface="+mn-lt"/>
                          <a:ea typeface="+mn-ea"/>
                          <a:cs typeface="+mn-cs"/>
                        </a:rPr>
                        <a:t>Authorization</a:t>
                      </a:r>
                      <a:endParaRPr lang="en-US" sz="1400" dirty="0"/>
                    </a:p>
                  </a:txBody>
                  <a:tcPr/>
                </a:tc>
                <a:extLst>
                  <a:ext uri="{0D108BD9-81ED-4DB2-BD59-A6C34878D82A}">
                    <a16:rowId xmlns:a16="http://schemas.microsoft.com/office/drawing/2014/main" val="3344406496"/>
                  </a:ext>
                </a:extLst>
              </a:tr>
              <a:tr h="370840">
                <a:tc>
                  <a:txBody>
                    <a:bodyPr/>
                    <a:lstStyle/>
                    <a:p>
                      <a:pPr algn="l" fontAlgn="t"/>
                      <a:r>
                        <a:rPr lang="en-US" sz="1400">
                          <a:effectLst/>
                        </a:rPr>
                        <a:t>Authentication determines the right of a user </a:t>
                      </a:r>
                      <a:r>
                        <a:rPr lang="en-US" sz="1400" b="1">
                          <a:effectLst/>
                        </a:rPr>
                        <a:t>to access</a:t>
                      </a:r>
                      <a:r>
                        <a:rPr lang="en-US" sz="1400">
                          <a:effectLst/>
                        </a:rPr>
                        <a:t> resources such as files, services, and data servers.</a:t>
                      </a:r>
                    </a:p>
                  </a:txBody>
                  <a:tcPr marL="142875" marR="142875" marT="142875" marB="142875"/>
                </a:tc>
                <a:tc>
                  <a:txBody>
                    <a:bodyPr/>
                    <a:lstStyle/>
                    <a:p>
                      <a:pPr algn="l" fontAlgn="t"/>
                      <a:r>
                        <a:rPr lang="en-US" sz="1400">
                          <a:effectLst/>
                        </a:rPr>
                        <a:t>Authorization enforces user privileges to system resources such as files, services and data servers.</a:t>
                      </a:r>
                    </a:p>
                  </a:txBody>
                  <a:tcPr marL="142875" marR="142875" marT="142875" marB="142875"/>
                </a:tc>
                <a:extLst>
                  <a:ext uri="{0D108BD9-81ED-4DB2-BD59-A6C34878D82A}">
                    <a16:rowId xmlns:a16="http://schemas.microsoft.com/office/drawing/2014/main" val="1590237848"/>
                  </a:ext>
                </a:extLst>
              </a:tr>
              <a:tr h="370840">
                <a:tc>
                  <a:txBody>
                    <a:bodyPr/>
                    <a:lstStyle/>
                    <a:p>
                      <a:pPr algn="l" fontAlgn="t"/>
                      <a:r>
                        <a:rPr lang="en-US" sz="1400" dirty="0">
                          <a:effectLst/>
                        </a:rPr>
                        <a:t>Authentication technology challenges the user to provide authentication challenges (passwords, answers to security questions, Hardware tokens, approval through an out of band device).</a:t>
                      </a:r>
                    </a:p>
                  </a:txBody>
                  <a:tcPr marL="142875" marR="142875" marT="142875" marB="142875"/>
                </a:tc>
                <a:tc>
                  <a:txBody>
                    <a:bodyPr/>
                    <a:lstStyle/>
                    <a:p>
                      <a:pPr algn="l" fontAlgn="t"/>
                      <a:r>
                        <a:rPr lang="en-US" sz="1400" dirty="0">
                          <a:effectLst/>
                        </a:rPr>
                        <a:t>Authorization software determines the rights an authenticated user has according to rules and policies.</a:t>
                      </a:r>
                    </a:p>
                  </a:txBody>
                  <a:tcPr marL="142875" marR="142875" marT="142875" marB="142875"/>
                </a:tc>
                <a:extLst>
                  <a:ext uri="{0D108BD9-81ED-4DB2-BD59-A6C34878D82A}">
                    <a16:rowId xmlns:a16="http://schemas.microsoft.com/office/drawing/2014/main" val="2054309974"/>
                  </a:ext>
                </a:extLst>
              </a:tr>
            </a:tbl>
          </a:graphicData>
        </a:graphic>
      </p:graphicFrame>
    </p:spTree>
    <p:extLst>
      <p:ext uri="{BB962C8B-B14F-4D97-AF65-F5344CB8AC3E}">
        <p14:creationId xmlns:p14="http://schemas.microsoft.com/office/powerpoint/2010/main" val="200587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sp>
        <p:nvSpPr>
          <p:cNvPr id="4" name="Rectangle 3">
            <a:extLst>
              <a:ext uri="{FF2B5EF4-FFF2-40B4-BE49-F238E27FC236}">
                <a16:creationId xmlns:a16="http://schemas.microsoft.com/office/drawing/2014/main" id="{C2309465-E4E8-4041-A6EC-98F4E77D7995}"/>
              </a:ext>
            </a:extLst>
          </p:cNvPr>
          <p:cNvSpPr/>
          <p:nvPr/>
        </p:nvSpPr>
        <p:spPr>
          <a:xfrm>
            <a:off x="153987" y="1058863"/>
            <a:ext cx="8836025" cy="3741737"/>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solidFill>
                  <a:srgbClr val="FF0000"/>
                </a:solidFill>
              </a:rPr>
              <a:t>Authentication</a:t>
            </a:r>
            <a:r>
              <a:rPr lang="en-US" sz="1200" dirty="0"/>
              <a:t> is the process of validating the identity of a registered user who is accessing a service or application.</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Traditionally, applications feature a login page where users enter their user ID (username/email/phone number) and an associated password. If the user ID and passwords match the records stored in the application’s database, the user is granted access. When users are successfully </a:t>
            </a:r>
            <a:r>
              <a:rPr lang="en-US" sz="1200" dirty="0">
                <a:solidFill>
                  <a:srgbClr val="FF0000"/>
                </a:solidFill>
              </a:rPr>
              <a:t>authenticated</a:t>
            </a:r>
            <a:r>
              <a:rPr lang="en-US" sz="1200" dirty="0"/>
              <a:t>, they are usually assigned a </a:t>
            </a:r>
            <a:r>
              <a:rPr lang="en-US" sz="1200" dirty="0">
                <a:solidFill>
                  <a:srgbClr val="FF0000"/>
                </a:solidFill>
              </a:rPr>
              <a:t>session token</a:t>
            </a:r>
            <a:r>
              <a:rPr lang="en-US" sz="1200" dirty="0"/>
              <a:t>. </a:t>
            </a:r>
            <a:r>
              <a:rPr lang="en-US" sz="1200" dirty="0">
                <a:solidFill>
                  <a:srgbClr val="FF0000"/>
                </a:solidFill>
              </a:rPr>
              <a:t>Session tokens </a:t>
            </a:r>
            <a:r>
              <a:rPr lang="en-US" sz="1200" dirty="0"/>
              <a:t>enable authenticated users to continue accessing an application from the device they used to login until they log out or their session expires.</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Passwords have grown increasingly cumbersome to manage and difficult to protect over time. They have distinct weaknesses which can make the </a:t>
            </a:r>
            <a:r>
              <a:rPr lang="en-US" sz="1200" dirty="0">
                <a:solidFill>
                  <a:srgbClr val="FF0000"/>
                </a:solidFill>
              </a:rPr>
              <a:t>authentication</a:t>
            </a:r>
            <a:r>
              <a:rPr lang="en-US" sz="1200" dirty="0"/>
              <a:t> process of an application vulnerable to cyber attacks, such as password theft, brute-force attacks, man-in-the-middle attacks and data breaches.</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For this reason, application developers often strengthen passwords with two-factor or multifactor </a:t>
            </a:r>
            <a:r>
              <a:rPr lang="en-US" sz="1200" dirty="0">
                <a:solidFill>
                  <a:srgbClr val="FF0000"/>
                </a:solidFill>
              </a:rPr>
              <a:t>authentication</a:t>
            </a:r>
            <a:r>
              <a:rPr lang="en-US" sz="1200" dirty="0"/>
              <a:t> (2FA/MFA), which requires the user to prove ownership of an additional token (mobile device, physical dongle, email address…) when logging into a service.</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An alternative to passwords is </a:t>
            </a:r>
            <a:r>
              <a:rPr lang="en-US" sz="1200" dirty="0" err="1">
                <a:solidFill>
                  <a:srgbClr val="FF0000"/>
                </a:solidFill>
              </a:rPr>
              <a:t>passwordless</a:t>
            </a:r>
            <a:r>
              <a:rPr lang="en-US" sz="1200" dirty="0">
                <a:solidFill>
                  <a:srgbClr val="FF0000"/>
                </a:solidFill>
              </a:rPr>
              <a:t> authentication</a:t>
            </a:r>
            <a:r>
              <a:rPr lang="en-US" sz="1200" dirty="0"/>
              <a:t>, such as biometric scans and authenticator apps. </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err="1"/>
              <a:t>Passwordless</a:t>
            </a:r>
            <a:r>
              <a:rPr lang="en-US" sz="1200" dirty="0"/>
              <a:t> technologies such as Secret Double Octopus provide frictionless authentication that is highly resilient to security breaches and cyberattacks. Users don’t have to remember passwords, applications don’t have to store them, and everyone is safer because it makes many password-based attacks invalid.</a:t>
            </a:r>
          </a:p>
        </p:txBody>
      </p:sp>
      <p:sp>
        <p:nvSpPr>
          <p:cNvPr id="5" name="Rectangle 4">
            <a:extLst>
              <a:ext uri="{FF2B5EF4-FFF2-40B4-BE49-F238E27FC236}">
                <a16:creationId xmlns:a16="http://schemas.microsoft.com/office/drawing/2014/main" id="{AE4569A9-3EFB-433B-A1D4-F0330A729ECD}"/>
              </a:ext>
            </a:extLst>
          </p:cNvPr>
          <p:cNvSpPr/>
          <p:nvPr/>
        </p:nvSpPr>
        <p:spPr>
          <a:xfrm>
            <a:off x="153987" y="622551"/>
            <a:ext cx="2499723"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en-US" b="1" dirty="0"/>
              <a:t>What is Authentication?</a:t>
            </a:r>
          </a:p>
        </p:txBody>
      </p:sp>
    </p:spTree>
    <p:extLst>
      <p:ext uri="{BB962C8B-B14F-4D97-AF65-F5344CB8AC3E}">
        <p14:creationId xmlns:p14="http://schemas.microsoft.com/office/powerpoint/2010/main" val="3187737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sp>
        <p:nvSpPr>
          <p:cNvPr id="4" name="Rectangle 3">
            <a:extLst>
              <a:ext uri="{FF2B5EF4-FFF2-40B4-BE49-F238E27FC236}">
                <a16:creationId xmlns:a16="http://schemas.microsoft.com/office/drawing/2014/main" id="{C2309465-E4E8-4041-A6EC-98F4E77D7995}"/>
              </a:ext>
            </a:extLst>
          </p:cNvPr>
          <p:cNvSpPr/>
          <p:nvPr/>
        </p:nvSpPr>
        <p:spPr>
          <a:xfrm>
            <a:off x="153987" y="617537"/>
            <a:ext cx="8836025" cy="4295258"/>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endParaRPr lang="en-US" sz="1050" dirty="0"/>
          </a:p>
          <a:p>
            <a:pPr marL="171450" indent="-171450">
              <a:buFont typeface="Wingdings" panose="05000000000000000000" pitchFamily="2" charset="2"/>
              <a:buChar char="ü"/>
            </a:pPr>
            <a:endParaRPr lang="en-US" sz="1050" dirty="0"/>
          </a:p>
          <a:p>
            <a:pPr marL="171450" indent="-171450">
              <a:buFont typeface="Wingdings" panose="05000000000000000000" pitchFamily="2" charset="2"/>
              <a:buChar char="ü"/>
            </a:pPr>
            <a:r>
              <a:rPr lang="en-US" sz="1050" dirty="0">
                <a:solidFill>
                  <a:srgbClr val="FF0000"/>
                </a:solidFill>
              </a:rPr>
              <a:t>Authorization</a:t>
            </a:r>
            <a:r>
              <a:rPr lang="en-US" sz="1050" dirty="0"/>
              <a:t> is the process of making sure an authenticated user has the necessary privileges to access a specific resource or operation within an application. For instance, if you’re running a document management platform, you might want to assign files and folders to specific users.</a:t>
            </a:r>
          </a:p>
          <a:p>
            <a:pPr marL="171450" indent="-171450">
              <a:buFont typeface="Wingdings" panose="05000000000000000000" pitchFamily="2" charset="2"/>
              <a:buChar char="ü"/>
            </a:pPr>
            <a:endParaRPr lang="en-US" sz="1050" dirty="0"/>
          </a:p>
          <a:p>
            <a:pPr marL="171450" indent="-171450">
              <a:buFont typeface="Wingdings" panose="05000000000000000000" pitchFamily="2" charset="2"/>
              <a:buChar char="ü"/>
            </a:pPr>
            <a:r>
              <a:rPr lang="en-US" sz="1050" dirty="0">
                <a:solidFill>
                  <a:srgbClr val="FF0000"/>
                </a:solidFill>
              </a:rPr>
              <a:t>Authorization</a:t>
            </a:r>
            <a:r>
              <a:rPr lang="en-US" sz="1050" dirty="0"/>
              <a:t> is usually implemented through the following elements:</a:t>
            </a:r>
            <a:br>
              <a:rPr lang="en-US" sz="1050" dirty="0"/>
            </a:br>
            <a:endParaRPr lang="en-US" sz="1050" dirty="0"/>
          </a:p>
          <a:p>
            <a:pPr marL="628650" lvl="1" indent="-171450">
              <a:buFont typeface="Wingdings" panose="05000000000000000000" pitchFamily="2" charset="2"/>
              <a:buChar char="v"/>
            </a:pPr>
            <a:r>
              <a:rPr lang="en-US" sz="1050" dirty="0">
                <a:solidFill>
                  <a:srgbClr val="FF0000"/>
                </a:solidFill>
              </a:rPr>
              <a:t>Privileges</a:t>
            </a:r>
            <a:r>
              <a:rPr lang="en-US" sz="1050" dirty="0"/>
              <a:t>: Privileges grant access to specific operations. For instance, administrators have the privilege to create or disable other user accounts, while normal users will only be granted the privilege to change their own password and profile information.</a:t>
            </a:r>
            <a:br>
              <a:rPr lang="en-US" sz="1050" dirty="0"/>
            </a:br>
            <a:endParaRPr lang="en-US" sz="1050" dirty="0"/>
          </a:p>
          <a:p>
            <a:pPr marL="628650" lvl="1" indent="-171450">
              <a:buFont typeface="Wingdings" panose="05000000000000000000" pitchFamily="2" charset="2"/>
              <a:buChar char="v"/>
            </a:pPr>
            <a:r>
              <a:rPr lang="en-US" sz="1050" dirty="0">
                <a:solidFill>
                  <a:srgbClr val="FF0000"/>
                </a:solidFill>
              </a:rPr>
              <a:t>Access Control Lists (ACL): </a:t>
            </a:r>
            <a:r>
              <a:rPr lang="en-US" sz="1050" dirty="0"/>
              <a:t>ACLs specify which users have access to certain resources. For instance, a user must be included in the ACL of a specific file or folder in order to be able to access or modify it.</a:t>
            </a:r>
          </a:p>
          <a:p>
            <a:pPr marL="171450" indent="-171450">
              <a:buFont typeface="Wingdings" panose="05000000000000000000" pitchFamily="2" charset="2"/>
              <a:buChar char="ü"/>
            </a:pPr>
            <a:endParaRPr lang="en-US" sz="1050" dirty="0"/>
          </a:p>
          <a:p>
            <a:pPr marL="171450" indent="-171450">
              <a:buFont typeface="Wingdings" panose="05000000000000000000" pitchFamily="2" charset="2"/>
              <a:buChar char="ü"/>
            </a:pPr>
            <a:r>
              <a:rPr lang="en-US" sz="1050" dirty="0"/>
              <a:t>In order to assign </a:t>
            </a:r>
            <a:r>
              <a:rPr lang="en-US" sz="1050" dirty="0">
                <a:solidFill>
                  <a:srgbClr val="FF0000"/>
                </a:solidFill>
              </a:rPr>
              <a:t>privileges</a:t>
            </a:r>
            <a:r>
              <a:rPr lang="en-US" sz="1050" dirty="0"/>
              <a:t> and </a:t>
            </a:r>
            <a:r>
              <a:rPr lang="en-US" sz="1050" dirty="0">
                <a:solidFill>
                  <a:srgbClr val="FF0000"/>
                </a:solidFill>
              </a:rPr>
              <a:t>ACLs</a:t>
            </a:r>
            <a:r>
              <a:rPr lang="en-US" sz="1050" dirty="0"/>
              <a:t> to users in batches, applications might implement “</a:t>
            </a:r>
            <a:r>
              <a:rPr lang="en-US" sz="1050" dirty="0">
                <a:solidFill>
                  <a:srgbClr val="FF0000"/>
                </a:solidFill>
              </a:rPr>
              <a:t>roles</a:t>
            </a:r>
            <a:r>
              <a:rPr lang="en-US" sz="1050" dirty="0"/>
              <a:t>” and “</a:t>
            </a:r>
            <a:r>
              <a:rPr lang="en-US" sz="1050" dirty="0">
                <a:solidFill>
                  <a:srgbClr val="FF0000"/>
                </a:solidFill>
              </a:rPr>
              <a:t>groups</a:t>
            </a:r>
            <a:r>
              <a:rPr lang="en-US" sz="1050" dirty="0"/>
              <a:t>,” two features that enable the categorization of users and assign privileges and access controls to them based on their responsibilities or organizational standing.</a:t>
            </a:r>
          </a:p>
          <a:p>
            <a:pPr marL="171450" indent="-171450">
              <a:buFont typeface="Wingdings" panose="05000000000000000000" pitchFamily="2" charset="2"/>
              <a:buChar char="ü"/>
            </a:pPr>
            <a:endParaRPr lang="en-US" sz="1050" dirty="0"/>
          </a:p>
          <a:p>
            <a:pPr marL="171450" indent="-171450">
              <a:buFont typeface="Wingdings" panose="05000000000000000000" pitchFamily="2" charset="2"/>
              <a:buChar char="ü"/>
            </a:pPr>
            <a:r>
              <a:rPr lang="en-US" sz="1050" dirty="0"/>
              <a:t>Under normal circumstances, an authenticated user is allowed to perform all of the operations they’re authorized to do. For instance, after logging into your email account, you can view your inbox, send emails…</a:t>
            </a:r>
            <a:br>
              <a:rPr lang="en-US" sz="1050" dirty="0"/>
            </a:br>
            <a:endParaRPr lang="en-US" sz="1050" dirty="0"/>
          </a:p>
          <a:p>
            <a:pPr marL="171450" indent="-171450">
              <a:buFont typeface="Wingdings" panose="05000000000000000000" pitchFamily="2" charset="2"/>
              <a:buChar char="ü"/>
            </a:pPr>
            <a:r>
              <a:rPr lang="en-US" sz="1050" dirty="0"/>
              <a:t>However, when a user wishes to access a specifically sensitive resource or operation, additional steps must be taken to authorize the request. For instance, when users want to perform a payment, they will be asked to re-enter their credentials, or basically, repeat the authentication process. Some applications might take precautionary authorization methods when they see the unusual behavior, such as access to an account from a new IP address, or an attempt to make a high-value transaction.</a:t>
            </a:r>
            <a:br>
              <a:rPr lang="en-US" sz="1050" dirty="0"/>
            </a:br>
            <a:endParaRPr lang="en-US" sz="1050" dirty="0"/>
          </a:p>
          <a:p>
            <a:pPr marL="171450" indent="-171450">
              <a:buFont typeface="Wingdings" panose="05000000000000000000" pitchFamily="2" charset="2"/>
              <a:buChar char="ü"/>
            </a:pPr>
            <a:r>
              <a:rPr lang="en-US" sz="1050" dirty="0"/>
              <a:t>This is to make sure that the user’s session (explained above) has not been compromised or hijacked by a malicious actor. If the application in question uses a secure frictionless authentication process, it can make sure that users are protected without annoying them with complicated authorization confirmations and extra password entries.</a:t>
            </a:r>
          </a:p>
          <a:p>
            <a:pPr marL="171450" indent="-171450">
              <a:buFont typeface="Wingdings" panose="05000000000000000000" pitchFamily="2" charset="2"/>
              <a:buChar char="ü"/>
            </a:pPr>
            <a:endParaRPr lang="en-US" sz="1050" dirty="0"/>
          </a:p>
          <a:p>
            <a:pPr marL="171450" indent="-171450">
              <a:buFont typeface="Wingdings" panose="05000000000000000000" pitchFamily="2" charset="2"/>
              <a:buChar char="ü"/>
            </a:pPr>
            <a:endParaRPr lang="en-US" sz="1050" dirty="0"/>
          </a:p>
        </p:txBody>
      </p:sp>
      <p:sp>
        <p:nvSpPr>
          <p:cNvPr id="5" name="Rectangle 4">
            <a:extLst>
              <a:ext uri="{FF2B5EF4-FFF2-40B4-BE49-F238E27FC236}">
                <a16:creationId xmlns:a16="http://schemas.microsoft.com/office/drawing/2014/main" id="{AE4569A9-3EFB-433B-A1D4-F0330A729ECD}"/>
              </a:ext>
            </a:extLst>
          </p:cNvPr>
          <p:cNvSpPr/>
          <p:nvPr/>
        </p:nvSpPr>
        <p:spPr>
          <a:xfrm>
            <a:off x="153987" y="204272"/>
            <a:ext cx="1495666"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en-US" b="1" dirty="0"/>
              <a:t>Authorization</a:t>
            </a:r>
            <a:endParaRPr lang="en-US" dirty="0"/>
          </a:p>
        </p:txBody>
      </p:sp>
    </p:spTree>
    <p:extLst>
      <p:ext uri="{BB962C8B-B14F-4D97-AF65-F5344CB8AC3E}">
        <p14:creationId xmlns:p14="http://schemas.microsoft.com/office/powerpoint/2010/main" val="1787389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84190</TotalTime>
  <Words>893</Words>
  <Application>Microsoft Office PowerPoint</Application>
  <PresentationFormat>Custom</PresentationFormat>
  <Paragraphs>70</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9401</cp:revision>
  <dcterms:created xsi:type="dcterms:W3CDTF">2006-08-16T00:00:00Z</dcterms:created>
  <dcterms:modified xsi:type="dcterms:W3CDTF">2021-03-11T05:03:51Z</dcterms:modified>
</cp:coreProperties>
</file>