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4" r:id="rId2"/>
    <p:sldId id="466" r:id="rId3"/>
    <p:sldId id="465" r:id="rId4"/>
    <p:sldId id="468"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3/12/2021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3367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0176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376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904102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72341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advClick="0"/>
    </mc:Choice>
    <mc:Fallback>
      <p:transition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00399" y="21837"/>
            <a:ext cx="2895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API Authentication - Basic Authentication</a:t>
            </a:r>
            <a:endParaRPr lang="en-US" sz="1000" dirty="0"/>
          </a:p>
        </p:txBody>
      </p:sp>
      <p:sp>
        <p:nvSpPr>
          <p:cNvPr id="4" name="Rectangle 3">
            <a:extLst>
              <a:ext uri="{FF2B5EF4-FFF2-40B4-BE49-F238E27FC236}">
                <a16:creationId xmlns:a16="http://schemas.microsoft.com/office/drawing/2014/main" id="{AAC934B3-8237-4CC9-83C0-AFA17E10B5F9}"/>
              </a:ext>
            </a:extLst>
          </p:cNvPr>
          <p:cNvSpPr/>
          <p:nvPr/>
        </p:nvSpPr>
        <p:spPr>
          <a:xfrm>
            <a:off x="114300" y="1066800"/>
            <a:ext cx="8915400" cy="3505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400" dirty="0">
                <a:solidFill>
                  <a:srgbClr val="C00000"/>
                </a:solidFill>
              </a:rPr>
              <a:t>HTTP</a:t>
            </a:r>
            <a:r>
              <a:rPr lang="en-US" sz="1400" dirty="0"/>
              <a:t> </a:t>
            </a:r>
            <a:r>
              <a:rPr lang="en-US" sz="1400" dirty="0">
                <a:solidFill>
                  <a:srgbClr val="C00000"/>
                </a:solidFill>
              </a:rPr>
              <a:t>Basic Authentication </a:t>
            </a:r>
            <a:r>
              <a:rPr lang="en-US" sz="1400" dirty="0"/>
              <a:t>comes into the picture in the context where the traditional cookie/session based authentication is no longer sufficient. This insufficiency detected when the RESTful web services are becoming popular and when it comes to secure those REST endpoints.</a:t>
            </a:r>
          </a:p>
          <a:p>
            <a:pPr marL="171450" indent="-171450">
              <a:buFont typeface="Wingdings" panose="05000000000000000000" pitchFamily="2" charset="2"/>
              <a:buChar char="ü"/>
            </a:pPr>
            <a:endParaRPr lang="en-US" sz="1400" dirty="0"/>
          </a:p>
          <a:p>
            <a:pPr marL="171450" indent="-171450">
              <a:buFont typeface="Wingdings" panose="05000000000000000000" pitchFamily="2" charset="2"/>
              <a:buChar char="ü"/>
            </a:pPr>
            <a:r>
              <a:rPr lang="en-US" sz="1400" dirty="0"/>
              <a:t>Traditional </a:t>
            </a:r>
            <a:r>
              <a:rPr lang="en-US" sz="1400" dirty="0">
                <a:solidFill>
                  <a:srgbClr val="C00000"/>
                </a:solidFill>
              </a:rPr>
              <a:t>form based authentication </a:t>
            </a:r>
            <a:r>
              <a:rPr lang="en-US" sz="1400" dirty="0"/>
              <a:t>or </a:t>
            </a:r>
            <a:r>
              <a:rPr lang="en-US" sz="1400" dirty="0">
                <a:solidFill>
                  <a:srgbClr val="C00000"/>
                </a:solidFill>
              </a:rPr>
              <a:t>cookie based authentication </a:t>
            </a:r>
            <a:r>
              <a:rPr lang="en-US" sz="1400" dirty="0"/>
              <a:t>is not sufficient when it comes to secure </a:t>
            </a:r>
            <a:r>
              <a:rPr lang="en-US" sz="1400" b="1" dirty="0"/>
              <a:t>REST </a:t>
            </a:r>
            <a:r>
              <a:rPr lang="en-US" sz="1400" b="1" dirty="0" err="1"/>
              <a:t>Api</a:t>
            </a:r>
            <a:r>
              <a:rPr lang="en-US" sz="1400" b="1" dirty="0"/>
              <a:t>(</a:t>
            </a:r>
            <a:r>
              <a:rPr lang="en-US" sz="1400" dirty="0"/>
              <a:t>s). This is because  </a:t>
            </a:r>
            <a:r>
              <a:rPr lang="en-US" sz="1400" dirty="0">
                <a:solidFill>
                  <a:srgbClr val="C00000"/>
                </a:solidFill>
              </a:rPr>
              <a:t>form based authentication / cookie based authentication </a:t>
            </a:r>
            <a:r>
              <a:rPr lang="en-US" sz="1400" dirty="0"/>
              <a:t>is most suitable for human interacted web browser based applications.</a:t>
            </a:r>
          </a:p>
          <a:p>
            <a:pPr marL="171450" indent="-171450">
              <a:buFont typeface="Wingdings" panose="05000000000000000000" pitchFamily="2" charset="2"/>
              <a:buChar char="ü"/>
            </a:pPr>
            <a:endParaRPr lang="en-US" sz="1400" dirty="0"/>
          </a:p>
          <a:p>
            <a:pPr marL="171450" indent="-171450">
              <a:buFont typeface="Wingdings" panose="05000000000000000000" pitchFamily="2" charset="2"/>
              <a:buChar char="ü"/>
            </a:pPr>
            <a:r>
              <a:rPr lang="en-US" sz="1400" dirty="0"/>
              <a:t>In </a:t>
            </a:r>
            <a:r>
              <a:rPr lang="en-US" sz="1400" b="1" dirty="0"/>
              <a:t>REST </a:t>
            </a:r>
            <a:r>
              <a:rPr lang="en-US" sz="1400" b="1" dirty="0" err="1"/>
              <a:t>Api</a:t>
            </a:r>
            <a:r>
              <a:rPr lang="en-US" sz="1400" dirty="0"/>
              <a:t> world, we cannot guarantee that the client application is a human interacted, web  browser based application. It can be standalone application,  mobile application (Android/ IOS) or any other service level application hosted in server etc. In addition</a:t>
            </a:r>
            <a:r>
              <a:rPr lang="en-US" sz="1400" dirty="0">
                <a:solidFill>
                  <a:srgbClr val="C00000"/>
                </a:solidFill>
              </a:rPr>
              <a:t>, session based authentication </a:t>
            </a:r>
            <a:r>
              <a:rPr lang="en-US" sz="1400" dirty="0"/>
              <a:t>is </a:t>
            </a:r>
            <a:r>
              <a:rPr lang="en-US" sz="1400" b="1" dirty="0"/>
              <a:t>stateful</a:t>
            </a:r>
            <a:r>
              <a:rPr lang="en-US" sz="1400" dirty="0"/>
              <a:t> and server has an additional overhead of maintaining user sessions. But in</a:t>
            </a:r>
            <a:r>
              <a:rPr lang="en-US" sz="1400" b="1" dirty="0"/>
              <a:t> REST </a:t>
            </a:r>
            <a:r>
              <a:rPr lang="en-US" sz="1400" b="1" dirty="0" err="1"/>
              <a:t>Api</a:t>
            </a:r>
            <a:r>
              <a:rPr lang="en-US" sz="1400" dirty="0"/>
              <a:t>, it does not care about tracking/maintaining user sessions for user requests. Each request is a just new request for the REST </a:t>
            </a:r>
            <a:r>
              <a:rPr lang="en-US" sz="1400" dirty="0" err="1"/>
              <a:t>Api</a:t>
            </a:r>
            <a:r>
              <a:rPr lang="en-US" sz="1400" dirty="0"/>
              <a:t> endpoint.  </a:t>
            </a:r>
            <a:r>
              <a:rPr lang="en-US" sz="1400" b="1" dirty="0">
                <a:solidFill>
                  <a:srgbClr val="C00000"/>
                </a:solidFill>
              </a:rPr>
              <a:t>HTTP Basic</a:t>
            </a:r>
            <a:r>
              <a:rPr lang="en-US" sz="1400" dirty="0">
                <a:solidFill>
                  <a:srgbClr val="C00000"/>
                </a:solidFill>
              </a:rPr>
              <a:t> authentication </a:t>
            </a:r>
            <a:r>
              <a:rPr lang="en-US" sz="1400" dirty="0"/>
              <a:t>is </a:t>
            </a:r>
            <a:r>
              <a:rPr lang="en-US" sz="1400" b="1" dirty="0"/>
              <a:t>stateless</a:t>
            </a:r>
            <a:r>
              <a:rPr lang="en-US" sz="1400" dirty="0"/>
              <a:t> and it does not keep a track of user sessions.</a:t>
            </a:r>
          </a:p>
        </p:txBody>
      </p:sp>
    </p:spTree>
    <p:extLst>
      <p:ext uri="{BB962C8B-B14F-4D97-AF65-F5344CB8AC3E}">
        <p14:creationId xmlns:p14="http://schemas.microsoft.com/office/powerpoint/2010/main" val="426351270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00399" y="21837"/>
            <a:ext cx="2895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API Authentication - Basic Authentication</a:t>
            </a:r>
            <a:endParaRPr lang="en-US" sz="1000" dirty="0"/>
          </a:p>
        </p:txBody>
      </p:sp>
      <p:sp>
        <p:nvSpPr>
          <p:cNvPr id="4" name="Rectangle 3">
            <a:extLst>
              <a:ext uri="{FF2B5EF4-FFF2-40B4-BE49-F238E27FC236}">
                <a16:creationId xmlns:a16="http://schemas.microsoft.com/office/drawing/2014/main" id="{AAC934B3-8237-4CC9-83C0-AFA17E10B5F9}"/>
              </a:ext>
            </a:extLst>
          </p:cNvPr>
          <p:cNvSpPr/>
          <p:nvPr/>
        </p:nvSpPr>
        <p:spPr>
          <a:xfrm>
            <a:off x="155575" y="769938"/>
            <a:ext cx="8915400" cy="762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Username password is submitted only in first time. After that a session will be created and session id will be stored in a client browser using a cookie. The cookie will be sent to the server along with subsequent HTTP Requests for the authentication/identification purposes. This is a </a:t>
            </a:r>
            <a:r>
              <a:rPr lang="en-US" sz="1200" b="1" dirty="0"/>
              <a:t>stateful</a:t>
            </a:r>
            <a:r>
              <a:rPr lang="en-US" sz="1200" dirty="0"/>
              <a:t> authentication mechanism. (session and cookies will help servers to keep a track of who you are)  </a:t>
            </a:r>
          </a:p>
        </p:txBody>
      </p:sp>
      <p:sp>
        <p:nvSpPr>
          <p:cNvPr id="5" name="Rectangle 4">
            <a:extLst>
              <a:ext uri="{FF2B5EF4-FFF2-40B4-BE49-F238E27FC236}">
                <a16:creationId xmlns:a16="http://schemas.microsoft.com/office/drawing/2014/main" id="{0B12AF89-9084-4B53-9916-0740BF0DADC1}"/>
              </a:ext>
            </a:extLst>
          </p:cNvPr>
          <p:cNvSpPr/>
          <p:nvPr/>
        </p:nvSpPr>
        <p:spPr>
          <a:xfrm>
            <a:off x="155575" y="459052"/>
            <a:ext cx="273299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PT Serif"/>
              </a:rPr>
              <a:t>Cookie/Session Based Authentication</a:t>
            </a:r>
            <a:endParaRPr lang="en-US" sz="1200" i="0" dirty="0">
              <a:solidFill>
                <a:schemeClr val="bg1"/>
              </a:solidFill>
              <a:effectLst/>
              <a:latin typeface="PT Serif"/>
            </a:endParaRPr>
          </a:p>
        </p:txBody>
      </p:sp>
      <p:pic>
        <p:nvPicPr>
          <p:cNvPr id="9" name="Picture 2" descr="Image for post">
            <a:extLst>
              <a:ext uri="{FF2B5EF4-FFF2-40B4-BE49-F238E27FC236}">
                <a16:creationId xmlns:a16="http://schemas.microsoft.com/office/drawing/2014/main" id="{72BBF0AB-289C-491D-AA23-EFC8A440E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45" y="1828800"/>
            <a:ext cx="5853112" cy="284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403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00399" y="21837"/>
            <a:ext cx="2895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API Authentication - Basic Authentication</a:t>
            </a:r>
            <a:endParaRPr lang="en-US" sz="1000" dirty="0"/>
          </a:p>
        </p:txBody>
      </p:sp>
      <p:pic>
        <p:nvPicPr>
          <p:cNvPr id="4" name="Picture 3">
            <a:extLst>
              <a:ext uri="{FF2B5EF4-FFF2-40B4-BE49-F238E27FC236}">
                <a16:creationId xmlns:a16="http://schemas.microsoft.com/office/drawing/2014/main" id="{6CD051CE-ED97-4BA3-98EF-C5DC5207BD09}"/>
              </a:ext>
            </a:extLst>
          </p:cNvPr>
          <p:cNvPicPr>
            <a:picLocks noChangeAspect="1"/>
          </p:cNvPicPr>
          <p:nvPr/>
        </p:nvPicPr>
        <p:blipFill>
          <a:blip r:embed="rId3"/>
          <a:stretch>
            <a:fillRect/>
          </a:stretch>
        </p:blipFill>
        <p:spPr>
          <a:xfrm>
            <a:off x="-76200" y="763079"/>
            <a:ext cx="5210573" cy="4269533"/>
          </a:xfrm>
          <a:prstGeom prst="rect">
            <a:avLst/>
          </a:prstGeom>
        </p:spPr>
      </p:pic>
      <p:sp>
        <p:nvSpPr>
          <p:cNvPr id="5" name="Speech Bubble: Rectangle with Corners Rounded 4">
            <a:extLst>
              <a:ext uri="{FF2B5EF4-FFF2-40B4-BE49-F238E27FC236}">
                <a16:creationId xmlns:a16="http://schemas.microsoft.com/office/drawing/2014/main" id="{C736B535-2A55-4A12-8394-1CD95F642193}"/>
              </a:ext>
            </a:extLst>
          </p:cNvPr>
          <p:cNvSpPr/>
          <p:nvPr/>
        </p:nvSpPr>
        <p:spPr>
          <a:xfrm>
            <a:off x="4800600" y="759836"/>
            <a:ext cx="4038600" cy="2059564"/>
          </a:xfrm>
          <a:prstGeom prst="wedgeRoundRectCallout">
            <a:avLst>
              <a:gd name="adj1" fmla="val -79845"/>
              <a:gd name="adj2" fmla="val 3363"/>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each request, username and password will be base64 encoded and will be sent to the server in </a:t>
            </a:r>
            <a:r>
              <a:rPr lang="en-US" sz="1200" b="1" dirty="0"/>
              <a:t>Authorization</a:t>
            </a:r>
            <a:r>
              <a:rPr lang="en-US" sz="1200" dirty="0"/>
              <a:t> header. Therefore in every </a:t>
            </a:r>
            <a:r>
              <a:rPr lang="en-US" sz="1200" dirty="0" err="1"/>
              <a:t>api</a:t>
            </a:r>
            <a:r>
              <a:rPr lang="en-US" sz="1200" dirty="0"/>
              <a:t> call, the base64 encoded username and password pair will be submitted. This is a </a:t>
            </a:r>
            <a:r>
              <a:rPr lang="en-US" sz="1200" b="1" dirty="0"/>
              <a:t>stateless</a:t>
            </a:r>
            <a:r>
              <a:rPr lang="en-US" sz="1200" dirty="0"/>
              <a:t> authentication mechanism. (server does not know you or remember you. You need to tell you who you are in each request)</a:t>
            </a:r>
            <a:br>
              <a:rPr lang="en-US" sz="1200" dirty="0"/>
            </a:br>
            <a:endParaRPr lang="en-US" sz="1200" dirty="0"/>
          </a:p>
          <a:p>
            <a:pPr marL="171450" indent="-171450">
              <a:buFont typeface="Wingdings" panose="05000000000000000000" pitchFamily="2" charset="2"/>
              <a:buChar char="ü"/>
            </a:pPr>
            <a:r>
              <a:rPr lang="en-US" sz="1200" dirty="0"/>
              <a:t>Traditional Cookie/Session based authentication is not enough for securing REST </a:t>
            </a:r>
            <a:r>
              <a:rPr lang="en-US" sz="1200" dirty="0" err="1"/>
              <a:t>Api</a:t>
            </a:r>
            <a:endParaRPr lang="en-US" sz="1200" dirty="0"/>
          </a:p>
          <a:p>
            <a:pPr marL="171450" indent="-171450" algn="ctr">
              <a:buFont typeface="Wingdings" panose="05000000000000000000" pitchFamily="2" charset="2"/>
              <a:buChar char="ü"/>
            </a:pPr>
            <a:endParaRPr lang="en-US" sz="1200" dirty="0"/>
          </a:p>
        </p:txBody>
      </p:sp>
      <p:sp>
        <p:nvSpPr>
          <p:cNvPr id="10" name="Rectangle 9">
            <a:extLst>
              <a:ext uri="{FF2B5EF4-FFF2-40B4-BE49-F238E27FC236}">
                <a16:creationId xmlns:a16="http://schemas.microsoft.com/office/drawing/2014/main" id="{B3EC0068-B92D-4F8B-BC84-273A61E1AABE}"/>
              </a:ext>
            </a:extLst>
          </p:cNvPr>
          <p:cNvSpPr/>
          <p:nvPr/>
        </p:nvSpPr>
        <p:spPr>
          <a:xfrm>
            <a:off x="6087894" y="457261"/>
            <a:ext cx="15660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PT Serif"/>
              </a:rPr>
              <a:t>Basic Authentication</a:t>
            </a:r>
            <a:endParaRPr lang="en-US" sz="1200" i="0" dirty="0">
              <a:solidFill>
                <a:schemeClr val="bg1"/>
              </a:solidFill>
              <a:effectLst/>
              <a:latin typeface="PT Serif"/>
            </a:endParaRPr>
          </a:p>
        </p:txBody>
      </p:sp>
    </p:spTree>
    <p:extLst>
      <p:ext uri="{BB962C8B-B14F-4D97-AF65-F5344CB8AC3E}">
        <p14:creationId xmlns:p14="http://schemas.microsoft.com/office/powerpoint/2010/main" val="351270882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00399" y="21837"/>
            <a:ext cx="2895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API Authentication - Basic Authentication</a:t>
            </a:r>
            <a:endParaRPr lang="en-US" sz="1000" dirty="0"/>
          </a:p>
        </p:txBody>
      </p:sp>
      <p:pic>
        <p:nvPicPr>
          <p:cNvPr id="4" name="Picture 3">
            <a:extLst>
              <a:ext uri="{FF2B5EF4-FFF2-40B4-BE49-F238E27FC236}">
                <a16:creationId xmlns:a16="http://schemas.microsoft.com/office/drawing/2014/main" id="{6CD051CE-ED97-4BA3-98EF-C5DC5207BD09}"/>
              </a:ext>
            </a:extLst>
          </p:cNvPr>
          <p:cNvPicPr>
            <a:picLocks noChangeAspect="1"/>
          </p:cNvPicPr>
          <p:nvPr/>
        </p:nvPicPr>
        <p:blipFill>
          <a:blip r:embed="rId3"/>
          <a:stretch>
            <a:fillRect/>
          </a:stretch>
        </p:blipFill>
        <p:spPr>
          <a:xfrm>
            <a:off x="29771" y="547302"/>
            <a:ext cx="4858378" cy="3980945"/>
          </a:xfrm>
          <a:prstGeom prst="rect">
            <a:avLst/>
          </a:prstGeom>
        </p:spPr>
      </p:pic>
      <p:sp>
        <p:nvSpPr>
          <p:cNvPr id="10" name="Rectangle 9">
            <a:extLst>
              <a:ext uri="{FF2B5EF4-FFF2-40B4-BE49-F238E27FC236}">
                <a16:creationId xmlns:a16="http://schemas.microsoft.com/office/drawing/2014/main" id="{B3EC0068-B92D-4F8B-BC84-273A61E1AABE}"/>
              </a:ext>
            </a:extLst>
          </p:cNvPr>
          <p:cNvSpPr/>
          <p:nvPr/>
        </p:nvSpPr>
        <p:spPr>
          <a:xfrm>
            <a:off x="6248400" y="35738"/>
            <a:ext cx="188179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PT Serif"/>
              </a:rPr>
              <a:t>Basic Authentication flow</a:t>
            </a:r>
            <a:endParaRPr lang="en-US" sz="1200" i="0" dirty="0">
              <a:solidFill>
                <a:schemeClr val="bg1"/>
              </a:solidFill>
              <a:effectLst/>
              <a:latin typeface="PT Serif"/>
            </a:endParaRPr>
          </a:p>
        </p:txBody>
      </p:sp>
      <p:sp>
        <p:nvSpPr>
          <p:cNvPr id="8" name="Rectangle 7">
            <a:extLst>
              <a:ext uri="{FF2B5EF4-FFF2-40B4-BE49-F238E27FC236}">
                <a16:creationId xmlns:a16="http://schemas.microsoft.com/office/drawing/2014/main" id="{34803EDB-831D-4C19-B31A-9CA37DCB6676}"/>
              </a:ext>
            </a:extLst>
          </p:cNvPr>
          <p:cNvSpPr/>
          <p:nvPr/>
        </p:nvSpPr>
        <p:spPr>
          <a:xfrm>
            <a:off x="4724400" y="304800"/>
            <a:ext cx="4343400" cy="462636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anose="05000000000000000000" pitchFamily="2" charset="2"/>
              <a:buChar char="ü"/>
            </a:pPr>
            <a:endParaRPr lang="en-US" sz="1050" dirty="0"/>
          </a:p>
          <a:p>
            <a:pPr marL="228600" indent="-228600">
              <a:buFont typeface="Wingdings" panose="05000000000000000000" pitchFamily="2" charset="2"/>
              <a:buChar char="ü"/>
            </a:pPr>
            <a:r>
              <a:rPr lang="en-US" sz="1050" dirty="0"/>
              <a:t>User (who is unauthenticated)  tries to access the protected/secured REST resource.</a:t>
            </a:r>
            <a:br>
              <a:rPr lang="en-US" sz="1050" dirty="0"/>
            </a:br>
            <a:endParaRPr lang="en-US" sz="1050" dirty="0"/>
          </a:p>
          <a:p>
            <a:pPr marL="228600" indent="-228600">
              <a:buFont typeface="Wingdings" panose="05000000000000000000" pitchFamily="2" charset="2"/>
              <a:buChar char="ü"/>
            </a:pPr>
            <a:r>
              <a:rPr lang="en-US" sz="1050" dirty="0"/>
              <a:t>Server examines that the request is from an unauthenticated user and it is for accessing secured resource. Server generates unauthorized response and send back to the client application saying that authentication is required.</a:t>
            </a:r>
            <a:br>
              <a:rPr lang="en-US" sz="1050" dirty="0"/>
            </a:br>
            <a:endParaRPr lang="en-US" sz="1050" dirty="0"/>
          </a:p>
          <a:p>
            <a:pPr marL="228600" indent="-228600">
              <a:buFont typeface="Wingdings" panose="05000000000000000000" pitchFamily="2" charset="2"/>
              <a:buChar char="ü"/>
            </a:pPr>
            <a:r>
              <a:rPr lang="en-US" sz="1050" dirty="0"/>
              <a:t>Client application receives the server response and identifies that authentication is required to access the requested resource. In addition, it identifies that supported authentication type is HTTP Basic.</a:t>
            </a:r>
          </a:p>
          <a:p>
            <a:br>
              <a:rPr lang="en-US" sz="1050" dirty="0"/>
            </a:br>
            <a:r>
              <a:rPr lang="en-US" sz="1050" dirty="0" err="1"/>
              <a:t>E.g</a:t>
            </a:r>
            <a:r>
              <a:rPr lang="en-US" sz="1050" dirty="0"/>
              <a:t>:- In server Response WWW-Authenticate: Basic realm=”spring-app”</a:t>
            </a:r>
            <a:br>
              <a:rPr lang="en-US" sz="1050" dirty="0"/>
            </a:br>
            <a:endParaRPr lang="en-US" sz="1050" dirty="0"/>
          </a:p>
          <a:p>
            <a:pPr marL="228600" indent="-228600">
              <a:buFont typeface="Wingdings" panose="05000000000000000000" pitchFamily="2" charset="2"/>
              <a:buChar char="ü"/>
            </a:pPr>
            <a:r>
              <a:rPr lang="en-US" sz="1050" dirty="0"/>
              <a:t>The  client application prepare a base64 encoded string with username and password and include it in Authorization header. Then request the access for the protected resource along with the authorization header.</a:t>
            </a:r>
            <a:br>
              <a:rPr lang="en-US" sz="1050" dirty="0"/>
            </a:br>
            <a:endParaRPr lang="en-US" sz="1050" dirty="0"/>
          </a:p>
          <a:p>
            <a:r>
              <a:rPr lang="en-US" sz="1050" dirty="0"/>
              <a:t>Syntax :- Authorization Basic  base64encode(</a:t>
            </a:r>
            <a:r>
              <a:rPr lang="en-US" sz="1050" dirty="0" err="1"/>
              <a:t>username:password</a:t>
            </a:r>
            <a:r>
              <a:rPr lang="en-US" sz="1050" dirty="0"/>
              <a:t>)</a:t>
            </a:r>
          </a:p>
          <a:p>
            <a:r>
              <a:rPr lang="en-US" sz="1050" dirty="0" err="1"/>
              <a:t>E.g</a:t>
            </a:r>
            <a:r>
              <a:rPr lang="en-US" sz="1050" dirty="0"/>
              <a:t>:-  Authorization Basic YWRtaW46dGVzdDEyMw==</a:t>
            </a:r>
            <a:br>
              <a:rPr lang="en-US" sz="1050" dirty="0"/>
            </a:br>
            <a:endParaRPr lang="en-US" sz="1050" dirty="0"/>
          </a:p>
          <a:p>
            <a:pPr marL="228600" indent="-228600">
              <a:buFont typeface="Wingdings" panose="05000000000000000000" pitchFamily="2" charset="2"/>
              <a:buChar char="ü"/>
            </a:pPr>
            <a:r>
              <a:rPr lang="en-US" sz="1050" dirty="0"/>
              <a:t>In the server end, authorization header will be decoded using base64 and extract the username and password. Then the user will be authenticated with the available authentication provider.</a:t>
            </a:r>
            <a:br>
              <a:rPr lang="en-US" sz="1050" dirty="0"/>
            </a:br>
            <a:endParaRPr lang="en-US" sz="1050" dirty="0"/>
          </a:p>
          <a:p>
            <a:pPr marL="228600" indent="-228600">
              <a:buFont typeface="Wingdings" panose="05000000000000000000" pitchFamily="2" charset="2"/>
              <a:buChar char="ü"/>
            </a:pPr>
            <a:r>
              <a:rPr lang="en-US" sz="1050" dirty="0"/>
              <a:t>If the user request  is authenticated successfully, the requested protected resource will be sent back to the client application.</a:t>
            </a:r>
          </a:p>
          <a:p>
            <a:pPr marL="171450" indent="-171450" algn="ctr">
              <a:buFont typeface="Wingdings" panose="05000000000000000000" pitchFamily="2" charset="2"/>
              <a:buChar char="ü"/>
            </a:pPr>
            <a:endParaRPr lang="en-US" sz="1050" dirty="0"/>
          </a:p>
        </p:txBody>
      </p:sp>
    </p:spTree>
    <p:extLst>
      <p:ext uri="{BB962C8B-B14F-4D97-AF65-F5344CB8AC3E}">
        <p14:creationId xmlns:p14="http://schemas.microsoft.com/office/powerpoint/2010/main" val="284423201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742AF50-7569-4ED9-B9AC-9F7E82B4507E}"/>
              </a:ext>
            </a:extLst>
          </p:cNvPr>
          <p:cNvSpPr/>
          <p:nvPr/>
        </p:nvSpPr>
        <p:spPr>
          <a:xfrm>
            <a:off x="3200399" y="21837"/>
            <a:ext cx="2895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API Authentication - Basic Authentication</a:t>
            </a:r>
            <a:endParaRPr lang="en-US" sz="1000" dirty="0"/>
          </a:p>
        </p:txBody>
      </p:sp>
      <p:sp>
        <p:nvSpPr>
          <p:cNvPr id="7" name="Rectangle 6">
            <a:extLst>
              <a:ext uri="{FF2B5EF4-FFF2-40B4-BE49-F238E27FC236}">
                <a16:creationId xmlns:a16="http://schemas.microsoft.com/office/drawing/2014/main" id="{92FBD3DB-1D75-405C-91E4-1D313EE1FF21}"/>
              </a:ext>
            </a:extLst>
          </p:cNvPr>
          <p:cNvSpPr/>
          <p:nvPr/>
        </p:nvSpPr>
        <p:spPr>
          <a:xfrm>
            <a:off x="114300" y="1371600"/>
            <a:ext cx="8915400" cy="2514601"/>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Wingdings" panose="05000000000000000000" pitchFamily="2" charset="2"/>
              <a:buChar char="ü"/>
            </a:pPr>
            <a:r>
              <a:rPr lang="en-US" sz="1400" dirty="0"/>
              <a:t>The main problem with </a:t>
            </a:r>
            <a:r>
              <a:rPr lang="en-US" sz="1400" dirty="0">
                <a:solidFill>
                  <a:srgbClr val="C00000"/>
                </a:solidFill>
              </a:rPr>
              <a:t>HTTP Basic authentication</a:t>
            </a:r>
            <a:r>
              <a:rPr lang="en-US" sz="1400" dirty="0"/>
              <a:t> is that the password is transmitted in plain text. Even if it is base64 encoded, it can be easily decoded. Therefore basic authentication used if and only if transport layer security is provided. That means simply in </a:t>
            </a:r>
            <a:r>
              <a:rPr lang="en-US" sz="1400" dirty="0">
                <a:solidFill>
                  <a:srgbClr val="C00000"/>
                </a:solidFill>
              </a:rPr>
              <a:t>HTTPS</a:t>
            </a:r>
            <a:r>
              <a:rPr lang="en-US" sz="1400" dirty="0"/>
              <a:t> environment.  </a:t>
            </a:r>
            <a:br>
              <a:rPr lang="en-US" sz="1400" dirty="0"/>
            </a:br>
            <a:endParaRPr lang="en-US" sz="1400" dirty="0"/>
          </a:p>
          <a:p>
            <a:pPr marL="285750" indent="-285750">
              <a:buFont typeface="Wingdings" panose="05000000000000000000" pitchFamily="2" charset="2"/>
              <a:buChar char="ü"/>
            </a:pPr>
            <a:r>
              <a:rPr lang="en-US" sz="1400" dirty="0"/>
              <a:t>On the other hand, it is required to send username and password in each REST </a:t>
            </a:r>
            <a:r>
              <a:rPr lang="en-US" sz="1400" dirty="0" err="1"/>
              <a:t>Api</a:t>
            </a:r>
            <a:r>
              <a:rPr lang="en-US" sz="1400" dirty="0"/>
              <a:t> request (for a protected resource).</a:t>
            </a:r>
            <a:br>
              <a:rPr lang="en-US" sz="1400" dirty="0"/>
            </a:br>
            <a:endParaRPr lang="en-US" sz="1400" dirty="0"/>
          </a:p>
          <a:p>
            <a:pPr marL="285750" indent="-285750">
              <a:buFont typeface="Wingdings" panose="05000000000000000000" pitchFamily="2" charset="2"/>
              <a:buChar char="ü"/>
            </a:pPr>
            <a:r>
              <a:rPr lang="en-US" sz="1400" dirty="0">
                <a:solidFill>
                  <a:srgbClr val="C00000"/>
                </a:solidFill>
              </a:rPr>
              <a:t>HTTP Basic Authentication </a:t>
            </a:r>
            <a:r>
              <a:rPr lang="en-US" sz="1400" dirty="0"/>
              <a:t>is  a very basic and primary level REST </a:t>
            </a:r>
            <a:r>
              <a:rPr lang="en-US" sz="1400" dirty="0" err="1"/>
              <a:t>Api</a:t>
            </a:r>
            <a:r>
              <a:rPr lang="en-US" sz="1400" dirty="0"/>
              <a:t> authentication mechanism, and it should be used only in HTTPS environment.</a:t>
            </a:r>
          </a:p>
        </p:txBody>
      </p:sp>
      <p:sp>
        <p:nvSpPr>
          <p:cNvPr id="4" name="Rectangle 3">
            <a:extLst>
              <a:ext uri="{FF2B5EF4-FFF2-40B4-BE49-F238E27FC236}">
                <a16:creationId xmlns:a16="http://schemas.microsoft.com/office/drawing/2014/main" id="{DAEE6F1E-FEBF-477C-B534-E02EE1428BD3}"/>
              </a:ext>
            </a:extLst>
          </p:cNvPr>
          <p:cNvSpPr/>
          <p:nvPr/>
        </p:nvSpPr>
        <p:spPr>
          <a:xfrm>
            <a:off x="99709" y="989110"/>
            <a:ext cx="3673881" cy="30777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400" b="1" dirty="0">
                <a:solidFill>
                  <a:schemeClr val="bg1"/>
                </a:solidFill>
                <a:latin typeface="PT Serif"/>
              </a:rPr>
              <a:t>Problem with HTTP Basic Authentication</a:t>
            </a:r>
            <a:endParaRPr lang="en-US" sz="1400" b="1" i="0" dirty="0">
              <a:solidFill>
                <a:schemeClr val="bg1"/>
              </a:solidFill>
              <a:effectLst/>
              <a:latin typeface="PT Serif"/>
            </a:endParaRPr>
          </a:p>
        </p:txBody>
      </p:sp>
    </p:spTree>
    <p:extLst>
      <p:ext uri="{BB962C8B-B14F-4D97-AF65-F5344CB8AC3E}">
        <p14:creationId xmlns:p14="http://schemas.microsoft.com/office/powerpoint/2010/main" val="100700124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84316</TotalTime>
  <Words>707</Words>
  <Application>Microsoft Office PowerPoint</Application>
  <PresentationFormat>Custom</PresentationFormat>
  <Paragraphs>36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PT Serif</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9423</cp:revision>
  <dcterms:created xsi:type="dcterms:W3CDTF">2006-08-16T00:00:00Z</dcterms:created>
  <dcterms:modified xsi:type="dcterms:W3CDTF">2021-03-12T04:43:55Z</dcterms:modified>
</cp:coreProperties>
</file>