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84" r:id="rId2"/>
    <p:sldId id="485" r:id="rId3"/>
    <p:sldId id="486"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2/12/2024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94965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69633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55567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2/12/2024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209800" y="44486"/>
            <a:ext cx="7086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Unlocking Digital Doors: A Layman's Guide to Basic Authentication</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dirty="0">
                <a:solidFill>
                  <a:srgbClr val="374151"/>
                </a:solidFill>
                <a:latin typeface="Söhne"/>
              </a:rPr>
              <a:t>Imagine you have a </a:t>
            </a:r>
            <a:r>
              <a:rPr lang="en-US" sz="2000" dirty="0">
                <a:solidFill>
                  <a:srgbClr val="FF0000"/>
                </a:solidFill>
                <a:latin typeface="Söhne"/>
              </a:rPr>
              <a:t>secret code </a:t>
            </a:r>
            <a:r>
              <a:rPr lang="en-US" sz="2000" dirty="0">
                <a:solidFill>
                  <a:srgbClr val="374151"/>
                </a:solidFill>
                <a:latin typeface="Söhne"/>
              </a:rPr>
              <a:t>to enter your </a:t>
            </a:r>
            <a:r>
              <a:rPr lang="en-US" sz="2000" dirty="0">
                <a:solidFill>
                  <a:srgbClr val="FF0000"/>
                </a:solidFill>
                <a:latin typeface="Söhne"/>
              </a:rPr>
              <a:t>clubhouse</a:t>
            </a:r>
            <a:r>
              <a:rPr lang="en-US" sz="2000" dirty="0">
                <a:solidFill>
                  <a:srgbClr val="374151"/>
                </a:solidFill>
                <a:latin typeface="Söhne"/>
              </a:rPr>
              <a:t>. This </a:t>
            </a:r>
            <a:r>
              <a:rPr lang="en-US" sz="2000" dirty="0">
                <a:solidFill>
                  <a:srgbClr val="FF0000"/>
                </a:solidFill>
                <a:latin typeface="Söhne"/>
              </a:rPr>
              <a:t>secret code </a:t>
            </a:r>
            <a:r>
              <a:rPr lang="en-US" sz="2000" dirty="0">
                <a:solidFill>
                  <a:srgbClr val="374151"/>
                </a:solidFill>
                <a:latin typeface="Söhne"/>
              </a:rPr>
              <a:t>is your way of proving to the </a:t>
            </a:r>
            <a:r>
              <a:rPr lang="en-US" sz="2000" dirty="0">
                <a:solidFill>
                  <a:srgbClr val="FF0000"/>
                </a:solidFill>
                <a:latin typeface="Söhne"/>
              </a:rPr>
              <a:t>clubhouse guard </a:t>
            </a:r>
            <a:r>
              <a:rPr lang="en-US" sz="2000" dirty="0">
                <a:solidFill>
                  <a:srgbClr val="374151"/>
                </a:solidFill>
                <a:latin typeface="Söhne"/>
              </a:rPr>
              <a:t>that you belong there. In the digital world, </a:t>
            </a:r>
            <a:r>
              <a:rPr lang="en-US" sz="2000" dirty="0">
                <a:solidFill>
                  <a:srgbClr val="FF0000"/>
                </a:solidFill>
                <a:latin typeface="Söhne"/>
              </a:rPr>
              <a:t>Basic Authentication </a:t>
            </a:r>
            <a:r>
              <a:rPr lang="en-US" sz="2000" dirty="0">
                <a:solidFill>
                  <a:srgbClr val="374151"/>
                </a:solidFill>
                <a:latin typeface="Söhne"/>
              </a:rPr>
              <a:t>is like having a simple </a:t>
            </a:r>
          </a:p>
          <a:p>
            <a:pPr algn="l"/>
            <a:r>
              <a:rPr lang="en-US" sz="2000" dirty="0">
                <a:solidFill>
                  <a:srgbClr val="374151"/>
                </a:solidFill>
                <a:latin typeface="Söhne"/>
              </a:rPr>
              <a:t>     </a:t>
            </a:r>
            <a:r>
              <a:rPr lang="en-US" sz="2000" dirty="0">
                <a:solidFill>
                  <a:srgbClr val="FF0000"/>
                </a:solidFill>
                <a:latin typeface="Söhne"/>
              </a:rPr>
              <a:t>secret</a:t>
            </a:r>
            <a:r>
              <a:rPr lang="en-US" sz="2000" dirty="0">
                <a:solidFill>
                  <a:srgbClr val="374151"/>
                </a:solidFill>
                <a:latin typeface="Söhne"/>
              </a:rPr>
              <a:t> </a:t>
            </a:r>
            <a:r>
              <a:rPr lang="en-US" sz="2000" dirty="0">
                <a:solidFill>
                  <a:srgbClr val="FF0000"/>
                </a:solidFill>
                <a:latin typeface="Söhne"/>
              </a:rPr>
              <a:t>code</a:t>
            </a:r>
            <a:r>
              <a:rPr lang="en-US" sz="2000" dirty="0">
                <a:solidFill>
                  <a:srgbClr val="374151"/>
                </a:solidFill>
                <a:latin typeface="Söhne"/>
              </a:rPr>
              <a:t> to access certain websites, applications, or services.</a:t>
            </a:r>
          </a:p>
          <a:p>
            <a:pPr marL="285750" indent="-285750" algn="l">
              <a:buFont typeface="Wingdings" panose="05000000000000000000" pitchFamily="2" charset="2"/>
              <a:buChar char="ü"/>
            </a:pPr>
            <a:endParaRPr lang="en-US" sz="2000" dirty="0">
              <a:solidFill>
                <a:srgbClr val="374151"/>
              </a:solidFill>
              <a:latin typeface="Söhne"/>
            </a:endParaRPr>
          </a:p>
          <a:p>
            <a:pPr marL="285750" indent="-285750" algn="l">
              <a:buFont typeface="Wingdings" panose="05000000000000000000" pitchFamily="2" charset="2"/>
              <a:buChar char="ü"/>
            </a:pPr>
            <a:r>
              <a:rPr lang="en-US" sz="2000" dirty="0">
                <a:solidFill>
                  <a:srgbClr val="FF0000"/>
                </a:solidFill>
                <a:latin typeface="Söhne"/>
              </a:rPr>
              <a:t>Basic Authentication </a:t>
            </a:r>
            <a:r>
              <a:rPr lang="en-US" sz="2000" dirty="0">
                <a:solidFill>
                  <a:srgbClr val="374151"/>
                </a:solidFill>
                <a:latin typeface="Söhne"/>
              </a:rPr>
              <a:t>is a method used by websites or online services to ensure that only </a:t>
            </a:r>
            <a:r>
              <a:rPr lang="en-US" sz="2000" dirty="0">
                <a:solidFill>
                  <a:srgbClr val="FF0000"/>
                </a:solidFill>
                <a:latin typeface="Söhne"/>
              </a:rPr>
              <a:t>authorized people </a:t>
            </a:r>
            <a:r>
              <a:rPr lang="en-US" sz="2000" dirty="0">
                <a:solidFill>
                  <a:srgbClr val="374151"/>
                </a:solidFill>
                <a:latin typeface="Söhne"/>
              </a:rPr>
              <a:t>can access specific information or features. It works like a </a:t>
            </a:r>
            <a:r>
              <a:rPr lang="en-US" sz="2000" dirty="0">
                <a:solidFill>
                  <a:srgbClr val="FF0000"/>
                </a:solidFill>
                <a:latin typeface="Söhne"/>
              </a:rPr>
              <a:t>username and password combination</a:t>
            </a:r>
            <a:r>
              <a:rPr lang="en-US" sz="2000" dirty="0">
                <a:solidFill>
                  <a:srgbClr val="374151"/>
                </a:solidFill>
                <a:latin typeface="Söhne"/>
              </a:rPr>
              <a:t>.</a:t>
            </a:r>
            <a:endParaRPr lang="en-US" sz="2000" b="0" i="0" dirty="0">
              <a:solidFill>
                <a:srgbClr val="374151"/>
              </a:solidFill>
              <a:effectLst/>
              <a:latin typeface="Söhne"/>
            </a:endParaRPr>
          </a:p>
        </p:txBody>
      </p:sp>
      <p:pic>
        <p:nvPicPr>
          <p:cNvPr id="1026" name="Picture 2" descr="Hill Crest Club House - INI Design Studio">
            <a:extLst>
              <a:ext uri="{FF2B5EF4-FFF2-40B4-BE49-F238E27FC236}">
                <a16:creationId xmlns:a16="http://schemas.microsoft.com/office/drawing/2014/main" id="{B1ACAF71-0C24-1C36-D0F7-2168D404C7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276600"/>
            <a:ext cx="6070600" cy="34147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EDE9C-2B19-3DB6-77AC-3A5D66804B28}"/>
              </a:ext>
            </a:extLst>
          </p:cNvPr>
          <p:cNvSpPr txBox="1"/>
          <p:nvPr/>
        </p:nvSpPr>
        <p:spPr>
          <a:xfrm>
            <a:off x="5753100" y="2809916"/>
            <a:ext cx="1563248" cy="470000"/>
          </a:xfrm>
          <a:prstGeom prst="rect">
            <a:avLst/>
          </a:prstGeom>
          <a:solidFill>
            <a:srgbClr val="C00000"/>
          </a:solidFill>
        </p:spPr>
        <p:txBody>
          <a:bodyPr wrap="none" rtlCol="0">
            <a:spAutoFit/>
          </a:bodyPr>
          <a:lstStyle/>
          <a:p>
            <a:r>
              <a:rPr lang="en-US" dirty="0">
                <a:solidFill>
                  <a:schemeClr val="bg1"/>
                </a:solidFill>
              </a:rPr>
              <a:t>Clubhouse</a:t>
            </a:r>
          </a:p>
        </p:txBody>
      </p:sp>
      <p:pic>
        <p:nvPicPr>
          <p:cNvPr id="1028" name="Picture 4" descr="Security Guard Cartoon Images - Free Download on Freepik">
            <a:extLst>
              <a:ext uri="{FF2B5EF4-FFF2-40B4-BE49-F238E27FC236}">
                <a16:creationId xmlns:a16="http://schemas.microsoft.com/office/drawing/2014/main" id="{DE7337B0-68D6-395D-B5AC-53249E1532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011" y="4287247"/>
            <a:ext cx="2043573" cy="19129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emium Vector | Boy in a cartoon style, isolated on a white background.  smiling man, office worker, businessman, cartoon character. vector  illustration">
            <a:extLst>
              <a:ext uri="{FF2B5EF4-FFF2-40B4-BE49-F238E27FC236}">
                <a16:creationId xmlns:a16="http://schemas.microsoft.com/office/drawing/2014/main" id="{6224C872-8857-7F6B-A084-91068640BB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172" y="3044916"/>
            <a:ext cx="881063"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630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A5D7AA-C069-C15E-D67B-8504648312D4}"/>
              </a:ext>
            </a:extLst>
          </p:cNvPr>
          <p:cNvPicPr>
            <a:picLocks noChangeAspect="1"/>
          </p:cNvPicPr>
          <p:nvPr/>
        </p:nvPicPr>
        <p:blipFill>
          <a:blip r:embed="rId3"/>
          <a:stretch>
            <a:fillRect/>
          </a:stretch>
        </p:blipFill>
        <p:spPr>
          <a:xfrm>
            <a:off x="3444016" y="3990973"/>
            <a:ext cx="5360766" cy="2862545"/>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209800" y="44486"/>
            <a:ext cx="7086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Unlocking Digital Doors: A Layman's Guide to Basic Authentication</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329320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600" b="0" i="0" dirty="0">
                <a:solidFill>
                  <a:srgbClr val="374151"/>
                </a:solidFill>
                <a:effectLst/>
                <a:latin typeface="Söhne"/>
              </a:rPr>
              <a:t>Here's how it generally works:</a:t>
            </a:r>
            <a:br>
              <a:rPr lang="en-US" sz="1600" b="0" i="0" dirty="0">
                <a:solidFill>
                  <a:srgbClr val="374151"/>
                </a:solidFill>
                <a:effectLst/>
                <a:latin typeface="Söhne"/>
              </a:rPr>
            </a:br>
            <a:endParaRPr lang="en-US" sz="1600" b="0" i="0" dirty="0">
              <a:solidFill>
                <a:srgbClr val="374151"/>
              </a:solidFill>
              <a:effectLst/>
              <a:latin typeface="Söhne"/>
            </a:endParaRPr>
          </a:p>
          <a:p>
            <a:pPr algn="l">
              <a:buFont typeface="+mj-lt"/>
              <a:buAutoNum type="arabicPeriod"/>
            </a:pPr>
            <a:r>
              <a:rPr lang="en-US" sz="1600" b="1" i="0" dirty="0">
                <a:solidFill>
                  <a:srgbClr val="FF0000"/>
                </a:solidFill>
                <a:effectLst/>
                <a:latin typeface="Söhne"/>
              </a:rPr>
              <a:t>Username and Password</a:t>
            </a:r>
            <a:r>
              <a:rPr lang="en-US" sz="1600" b="1" i="0" dirty="0">
                <a:solidFill>
                  <a:srgbClr val="374151"/>
                </a:solidFill>
                <a:effectLst/>
                <a:latin typeface="Söhne"/>
              </a:rPr>
              <a:t>:</a:t>
            </a:r>
            <a:r>
              <a:rPr lang="en-US" sz="1600" b="0" i="0" dirty="0">
                <a:solidFill>
                  <a:srgbClr val="374151"/>
                </a:solidFill>
                <a:effectLst/>
                <a:latin typeface="Söhne"/>
              </a:rPr>
              <a:t> When you visit a website or application that requires Basic Authentication, it asks you for a username and password.</a:t>
            </a:r>
            <a:br>
              <a:rPr lang="en-US" sz="1600" b="0" i="0" dirty="0">
                <a:solidFill>
                  <a:srgbClr val="374151"/>
                </a:solidFill>
                <a:effectLst/>
                <a:latin typeface="Söhne"/>
              </a:rPr>
            </a:br>
            <a:endParaRPr lang="en-US" sz="1600" b="0" i="0" dirty="0">
              <a:solidFill>
                <a:srgbClr val="374151"/>
              </a:solidFill>
              <a:effectLst/>
              <a:latin typeface="Söhne"/>
            </a:endParaRPr>
          </a:p>
          <a:p>
            <a:pPr algn="l">
              <a:buFont typeface="+mj-lt"/>
              <a:buAutoNum type="arabicPeriod"/>
            </a:pPr>
            <a:r>
              <a:rPr lang="en-US" sz="1600" b="1" i="0" dirty="0">
                <a:solidFill>
                  <a:srgbClr val="FF0000"/>
                </a:solidFill>
                <a:effectLst/>
                <a:latin typeface="Söhne"/>
              </a:rPr>
              <a:t>Verification Process</a:t>
            </a:r>
            <a:r>
              <a:rPr lang="en-US" sz="1600" b="1" i="0" dirty="0">
                <a:solidFill>
                  <a:srgbClr val="374151"/>
                </a:solidFill>
                <a:effectLst/>
                <a:latin typeface="Söhne"/>
              </a:rPr>
              <a:t>:</a:t>
            </a:r>
            <a:r>
              <a:rPr lang="en-US" sz="1600" b="0" i="0" dirty="0">
                <a:solidFill>
                  <a:srgbClr val="374151"/>
                </a:solidFill>
                <a:effectLst/>
                <a:latin typeface="Söhne"/>
              </a:rPr>
              <a:t> You enter your username and password, similar to unlocking a door with a key. This information is sent to the website's server.</a:t>
            </a:r>
            <a:br>
              <a:rPr lang="en-US" sz="1600" b="0" i="0" dirty="0">
                <a:solidFill>
                  <a:srgbClr val="374151"/>
                </a:solidFill>
                <a:effectLst/>
                <a:latin typeface="Söhne"/>
              </a:rPr>
            </a:br>
            <a:endParaRPr lang="en-US" sz="1600" b="0" i="0" dirty="0">
              <a:solidFill>
                <a:srgbClr val="374151"/>
              </a:solidFill>
              <a:effectLst/>
              <a:latin typeface="Söhne"/>
            </a:endParaRPr>
          </a:p>
          <a:p>
            <a:pPr algn="l">
              <a:buFont typeface="+mj-lt"/>
              <a:buAutoNum type="arabicPeriod"/>
            </a:pPr>
            <a:r>
              <a:rPr lang="en-US" sz="1600" b="1" i="0" dirty="0">
                <a:solidFill>
                  <a:srgbClr val="FF0000"/>
                </a:solidFill>
                <a:effectLst/>
                <a:latin typeface="Söhne"/>
              </a:rPr>
              <a:t>Authorization:</a:t>
            </a:r>
            <a:r>
              <a:rPr lang="en-US" sz="1600" b="0" i="0" dirty="0">
                <a:solidFill>
                  <a:srgbClr val="374151"/>
                </a:solidFill>
                <a:effectLst/>
                <a:latin typeface="Söhne"/>
              </a:rPr>
              <a:t> The server checks if the username and password match those stored in its records. If they match, you're granted access to the website or specific parts of it. If they don’t match, access is denied.</a:t>
            </a:r>
            <a:br>
              <a:rPr lang="en-US" sz="1600" b="0" i="0" dirty="0">
                <a:solidFill>
                  <a:srgbClr val="374151"/>
                </a:solidFill>
                <a:effectLst/>
                <a:latin typeface="Söhne"/>
              </a:rPr>
            </a:br>
            <a:endParaRPr lang="en-US" sz="1600" b="0" i="0" dirty="0">
              <a:solidFill>
                <a:srgbClr val="374151"/>
              </a:solidFill>
              <a:effectLst/>
              <a:latin typeface="Söhne"/>
            </a:endParaRPr>
          </a:p>
          <a:p>
            <a:pPr algn="l"/>
            <a:r>
              <a:rPr lang="en-US" sz="1600" b="0" i="0" dirty="0">
                <a:solidFill>
                  <a:srgbClr val="374151"/>
                </a:solidFill>
                <a:effectLst/>
                <a:latin typeface="Söhne"/>
              </a:rPr>
              <a:t>Think of it as a simple </a:t>
            </a:r>
            <a:r>
              <a:rPr lang="en-US" sz="1600" b="0" i="0" dirty="0">
                <a:solidFill>
                  <a:srgbClr val="FF0000"/>
                </a:solidFill>
                <a:effectLst/>
                <a:latin typeface="Söhne"/>
              </a:rPr>
              <a:t>lock-and-key</a:t>
            </a:r>
            <a:r>
              <a:rPr lang="en-US" sz="1600" b="0" i="0" dirty="0">
                <a:solidFill>
                  <a:srgbClr val="374151"/>
                </a:solidFill>
                <a:effectLst/>
                <a:latin typeface="Söhne"/>
              </a:rPr>
              <a:t> system</a:t>
            </a:r>
            <a:r>
              <a:rPr lang="en-US" sz="1600" b="0" i="0" dirty="0">
                <a:solidFill>
                  <a:srgbClr val="FF0000"/>
                </a:solidFill>
                <a:effectLst/>
                <a:latin typeface="Söhne"/>
              </a:rPr>
              <a:t>. Your username is like your username or ID card, while the password is your unique secret key </a:t>
            </a:r>
            <a:r>
              <a:rPr lang="en-US" sz="1600" b="0" i="0" dirty="0">
                <a:solidFill>
                  <a:srgbClr val="374151"/>
                </a:solidFill>
                <a:effectLst/>
                <a:latin typeface="Söhne"/>
              </a:rPr>
              <a:t>that allows you to unlock and access your account or the website's services.</a:t>
            </a:r>
          </a:p>
        </p:txBody>
      </p:sp>
      <p:sp>
        <p:nvSpPr>
          <p:cNvPr id="4" name="Oval 3">
            <a:extLst>
              <a:ext uri="{FF2B5EF4-FFF2-40B4-BE49-F238E27FC236}">
                <a16:creationId xmlns:a16="http://schemas.microsoft.com/office/drawing/2014/main" id="{B05E8635-A392-5437-31B4-E1011CC636FB}"/>
              </a:ext>
            </a:extLst>
          </p:cNvPr>
          <p:cNvSpPr/>
          <p:nvPr/>
        </p:nvSpPr>
        <p:spPr>
          <a:xfrm>
            <a:off x="5956983" y="4115537"/>
            <a:ext cx="443818" cy="29263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1</a:t>
            </a:r>
          </a:p>
        </p:txBody>
      </p:sp>
      <p:sp>
        <p:nvSpPr>
          <p:cNvPr id="7" name="Oval 6">
            <a:extLst>
              <a:ext uri="{FF2B5EF4-FFF2-40B4-BE49-F238E27FC236}">
                <a16:creationId xmlns:a16="http://schemas.microsoft.com/office/drawing/2014/main" id="{F3D96F07-F9F7-C8F6-A57E-D971D19EF452}"/>
              </a:ext>
            </a:extLst>
          </p:cNvPr>
          <p:cNvSpPr/>
          <p:nvPr/>
        </p:nvSpPr>
        <p:spPr>
          <a:xfrm>
            <a:off x="5956983" y="4881011"/>
            <a:ext cx="443818" cy="29263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1</a:t>
            </a:r>
          </a:p>
        </p:txBody>
      </p:sp>
      <p:sp>
        <p:nvSpPr>
          <p:cNvPr id="8" name="Oval 7">
            <a:extLst>
              <a:ext uri="{FF2B5EF4-FFF2-40B4-BE49-F238E27FC236}">
                <a16:creationId xmlns:a16="http://schemas.microsoft.com/office/drawing/2014/main" id="{3906EFAF-1F38-E70A-7791-0CACDA362AD0}"/>
              </a:ext>
            </a:extLst>
          </p:cNvPr>
          <p:cNvSpPr/>
          <p:nvPr/>
        </p:nvSpPr>
        <p:spPr>
          <a:xfrm>
            <a:off x="5864391" y="5586813"/>
            <a:ext cx="443818" cy="29263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2</a:t>
            </a:r>
          </a:p>
        </p:txBody>
      </p:sp>
      <p:sp>
        <p:nvSpPr>
          <p:cNvPr id="9" name="Oval 8">
            <a:extLst>
              <a:ext uri="{FF2B5EF4-FFF2-40B4-BE49-F238E27FC236}">
                <a16:creationId xmlns:a16="http://schemas.microsoft.com/office/drawing/2014/main" id="{0144EA02-8849-A070-2EED-EDDEC9862ACA}"/>
              </a:ext>
            </a:extLst>
          </p:cNvPr>
          <p:cNvSpPr/>
          <p:nvPr/>
        </p:nvSpPr>
        <p:spPr>
          <a:xfrm>
            <a:off x="5864390" y="6292615"/>
            <a:ext cx="443818" cy="29263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3</a:t>
            </a:r>
          </a:p>
        </p:txBody>
      </p:sp>
    </p:spTree>
    <p:extLst>
      <p:ext uri="{BB962C8B-B14F-4D97-AF65-F5344CB8AC3E}">
        <p14:creationId xmlns:p14="http://schemas.microsoft.com/office/powerpoint/2010/main" val="35599913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209800" y="44486"/>
            <a:ext cx="70866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Unlocking Digital Doors: A Layman's Guide to Basic Authentication</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dirty="0">
                <a:solidFill>
                  <a:srgbClr val="374151"/>
                </a:solidFill>
                <a:latin typeface="Söhne"/>
              </a:rPr>
              <a:t>However, while </a:t>
            </a:r>
            <a:r>
              <a:rPr lang="en-US" sz="2000" dirty="0">
                <a:solidFill>
                  <a:srgbClr val="FF0000"/>
                </a:solidFill>
                <a:latin typeface="Söhne"/>
              </a:rPr>
              <a:t>Basic Authentication </a:t>
            </a:r>
            <a:r>
              <a:rPr lang="en-US" sz="2000" dirty="0">
                <a:solidFill>
                  <a:srgbClr val="374151"/>
                </a:solidFill>
                <a:latin typeface="Söhne"/>
              </a:rPr>
              <a:t>is straightforward and easy to understand, it's considered </a:t>
            </a:r>
            <a:r>
              <a:rPr lang="en-US" sz="2000" dirty="0">
                <a:solidFill>
                  <a:srgbClr val="FF0000"/>
                </a:solidFill>
                <a:latin typeface="Söhne"/>
              </a:rPr>
              <a:t>less secure </a:t>
            </a:r>
            <a:r>
              <a:rPr lang="en-US" sz="2000" dirty="0">
                <a:solidFill>
                  <a:srgbClr val="374151"/>
                </a:solidFill>
                <a:latin typeface="Söhne"/>
              </a:rPr>
              <a:t>than more advanced authentication methods. This is because the </a:t>
            </a:r>
            <a:r>
              <a:rPr lang="en-US" sz="2000" dirty="0">
                <a:solidFill>
                  <a:srgbClr val="FF0000"/>
                </a:solidFill>
                <a:latin typeface="Söhne"/>
              </a:rPr>
              <a:t>username and password are sent over the internet without encryption,</a:t>
            </a:r>
            <a:r>
              <a:rPr lang="en-US" sz="2000" dirty="0">
                <a:solidFill>
                  <a:srgbClr val="374151"/>
                </a:solidFill>
                <a:latin typeface="Söhne"/>
              </a:rPr>
              <a:t> making it possible for someone with malicious intent to intercept and access these credentials.</a:t>
            </a:r>
          </a:p>
          <a:p>
            <a:pPr marL="285750" indent="-285750" algn="l">
              <a:buFont typeface="Wingdings" panose="05000000000000000000" pitchFamily="2" charset="2"/>
              <a:buChar char="ü"/>
            </a:pPr>
            <a:endParaRPr lang="en-US" sz="2000" dirty="0">
              <a:solidFill>
                <a:srgbClr val="374151"/>
              </a:solidFill>
              <a:latin typeface="Söhne"/>
            </a:endParaRPr>
          </a:p>
          <a:p>
            <a:pPr marL="285750" indent="-285750" algn="l">
              <a:buFont typeface="Wingdings" panose="05000000000000000000" pitchFamily="2" charset="2"/>
              <a:buChar char="ü"/>
            </a:pPr>
            <a:r>
              <a:rPr lang="en-US" sz="2000" dirty="0">
                <a:solidFill>
                  <a:srgbClr val="374151"/>
                </a:solidFill>
                <a:latin typeface="Söhne"/>
              </a:rPr>
              <a:t>In modern times, additional security measures like </a:t>
            </a:r>
            <a:r>
              <a:rPr lang="en-US" sz="2000" dirty="0">
                <a:solidFill>
                  <a:srgbClr val="FF0000"/>
                </a:solidFill>
                <a:latin typeface="Söhne"/>
              </a:rPr>
              <a:t>HTTPS</a:t>
            </a:r>
            <a:r>
              <a:rPr lang="en-US" sz="2000" dirty="0">
                <a:solidFill>
                  <a:srgbClr val="374151"/>
                </a:solidFill>
                <a:latin typeface="Söhne"/>
              </a:rPr>
              <a:t> (secure, encrypted communication), </a:t>
            </a:r>
            <a:r>
              <a:rPr lang="en-US" sz="2000" dirty="0">
                <a:solidFill>
                  <a:srgbClr val="FF0000"/>
                </a:solidFill>
                <a:latin typeface="Söhne"/>
              </a:rPr>
              <a:t>two-factor authentication </a:t>
            </a:r>
            <a:r>
              <a:rPr lang="en-US" sz="2000" dirty="0">
                <a:solidFill>
                  <a:srgbClr val="374151"/>
                </a:solidFill>
                <a:latin typeface="Söhne"/>
              </a:rPr>
              <a:t>(adding another layer of verification), and more robust authentication methods are often preferred for </a:t>
            </a:r>
            <a:r>
              <a:rPr lang="en-US" sz="2000" dirty="0">
                <a:solidFill>
                  <a:srgbClr val="FF0000"/>
                </a:solidFill>
                <a:latin typeface="Söhne"/>
              </a:rPr>
              <a:t>securing sensitive information </a:t>
            </a:r>
            <a:r>
              <a:rPr lang="en-US" sz="2000" dirty="0">
                <a:solidFill>
                  <a:srgbClr val="374151"/>
                </a:solidFill>
                <a:latin typeface="Söhne"/>
              </a:rPr>
              <a:t>online.</a:t>
            </a:r>
            <a:endParaRPr lang="en-US" sz="2000" b="0" i="0" dirty="0">
              <a:solidFill>
                <a:srgbClr val="374151"/>
              </a:solidFill>
              <a:effectLst/>
              <a:latin typeface="Söhne"/>
            </a:endParaRPr>
          </a:p>
        </p:txBody>
      </p:sp>
      <p:pic>
        <p:nvPicPr>
          <p:cNvPr id="7" name="Picture 6">
            <a:extLst>
              <a:ext uri="{FF2B5EF4-FFF2-40B4-BE49-F238E27FC236}">
                <a16:creationId xmlns:a16="http://schemas.microsoft.com/office/drawing/2014/main" id="{025E9654-DFC8-039D-A66B-AD884DF6DE8F}"/>
              </a:ext>
            </a:extLst>
          </p:cNvPr>
          <p:cNvPicPr>
            <a:picLocks noChangeAspect="1"/>
          </p:cNvPicPr>
          <p:nvPr/>
        </p:nvPicPr>
        <p:blipFill>
          <a:blip r:embed="rId3"/>
          <a:stretch>
            <a:fillRect/>
          </a:stretch>
        </p:blipFill>
        <p:spPr>
          <a:xfrm>
            <a:off x="3048000" y="3514557"/>
            <a:ext cx="6248400" cy="3167335"/>
          </a:xfrm>
          <a:prstGeom prst="rect">
            <a:avLst/>
          </a:prstGeom>
        </p:spPr>
      </p:pic>
    </p:spTree>
    <p:extLst>
      <p:ext uri="{BB962C8B-B14F-4D97-AF65-F5344CB8AC3E}">
        <p14:creationId xmlns:p14="http://schemas.microsoft.com/office/powerpoint/2010/main" val="11333105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91250</TotalTime>
  <Words>360</Words>
  <Application>Microsoft Office PowerPoint</Application>
  <PresentationFormat>Widescreen</PresentationFormat>
  <Paragraphs>23</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Söhne</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9878</cp:revision>
  <dcterms:created xsi:type="dcterms:W3CDTF">2006-08-16T00:00:00Z</dcterms:created>
  <dcterms:modified xsi:type="dcterms:W3CDTF">2024-02-12T08:22:25Z</dcterms:modified>
</cp:coreProperties>
</file>