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1"/>
  </p:sldMasterIdLst>
  <p:notesMasterIdLst>
    <p:notesMasterId r:id="rId8"/>
  </p:notesMasterIdLst>
  <p:sldIdLst>
    <p:sldId id="484" r:id="rId2"/>
    <p:sldId id="487" r:id="rId3"/>
    <p:sldId id="488" r:id="rId4"/>
    <p:sldId id="489" r:id="rId5"/>
    <p:sldId id="490" r:id="rId6"/>
    <p:sldId id="491" r:id="rId7"/>
  </p:sldIdLst>
  <p:sldSz cx="12192000" cy="6858000"/>
  <p:notesSz cx="6858000" cy="9144000"/>
  <p:defaultTextStyle>
    <a:defPPr>
      <a:defRPr lang="en-US"/>
    </a:defPPr>
    <a:lvl1pPr marL="0" algn="l" defTabSz="1246876" rtl="0" eaLnBrk="1" latinLnBrk="0" hangingPunct="1">
      <a:defRPr sz="2454" kern="1200">
        <a:solidFill>
          <a:schemeClr val="tx1"/>
        </a:solidFill>
        <a:latin typeface="+mn-lt"/>
        <a:ea typeface="+mn-ea"/>
        <a:cs typeface="+mn-cs"/>
      </a:defRPr>
    </a:lvl1pPr>
    <a:lvl2pPr marL="623438" algn="l" defTabSz="1246876" rtl="0" eaLnBrk="1" latinLnBrk="0" hangingPunct="1">
      <a:defRPr sz="2454" kern="1200">
        <a:solidFill>
          <a:schemeClr val="tx1"/>
        </a:solidFill>
        <a:latin typeface="+mn-lt"/>
        <a:ea typeface="+mn-ea"/>
        <a:cs typeface="+mn-cs"/>
      </a:defRPr>
    </a:lvl2pPr>
    <a:lvl3pPr marL="1246876" algn="l" defTabSz="1246876" rtl="0" eaLnBrk="1" latinLnBrk="0" hangingPunct="1">
      <a:defRPr sz="2454" kern="1200">
        <a:solidFill>
          <a:schemeClr val="tx1"/>
        </a:solidFill>
        <a:latin typeface="+mn-lt"/>
        <a:ea typeface="+mn-ea"/>
        <a:cs typeface="+mn-cs"/>
      </a:defRPr>
    </a:lvl3pPr>
    <a:lvl4pPr marL="1870314" algn="l" defTabSz="1246876" rtl="0" eaLnBrk="1" latinLnBrk="0" hangingPunct="1">
      <a:defRPr sz="2454" kern="1200">
        <a:solidFill>
          <a:schemeClr val="tx1"/>
        </a:solidFill>
        <a:latin typeface="+mn-lt"/>
        <a:ea typeface="+mn-ea"/>
        <a:cs typeface="+mn-cs"/>
      </a:defRPr>
    </a:lvl4pPr>
    <a:lvl5pPr marL="2493752" algn="l" defTabSz="1246876" rtl="0" eaLnBrk="1" latinLnBrk="0" hangingPunct="1">
      <a:defRPr sz="2454" kern="1200">
        <a:solidFill>
          <a:schemeClr val="tx1"/>
        </a:solidFill>
        <a:latin typeface="+mn-lt"/>
        <a:ea typeface="+mn-ea"/>
        <a:cs typeface="+mn-cs"/>
      </a:defRPr>
    </a:lvl5pPr>
    <a:lvl6pPr marL="3117190" algn="l" defTabSz="1246876" rtl="0" eaLnBrk="1" latinLnBrk="0" hangingPunct="1">
      <a:defRPr sz="2454" kern="1200">
        <a:solidFill>
          <a:schemeClr val="tx1"/>
        </a:solidFill>
        <a:latin typeface="+mn-lt"/>
        <a:ea typeface="+mn-ea"/>
        <a:cs typeface="+mn-cs"/>
      </a:defRPr>
    </a:lvl6pPr>
    <a:lvl7pPr marL="3740628" algn="l" defTabSz="1246876" rtl="0" eaLnBrk="1" latinLnBrk="0" hangingPunct="1">
      <a:defRPr sz="2454" kern="1200">
        <a:solidFill>
          <a:schemeClr val="tx1"/>
        </a:solidFill>
        <a:latin typeface="+mn-lt"/>
        <a:ea typeface="+mn-ea"/>
        <a:cs typeface="+mn-cs"/>
      </a:defRPr>
    </a:lvl7pPr>
    <a:lvl8pPr marL="4364065" algn="l" defTabSz="1246876" rtl="0" eaLnBrk="1" latinLnBrk="0" hangingPunct="1">
      <a:defRPr sz="2454" kern="1200">
        <a:solidFill>
          <a:schemeClr val="tx1"/>
        </a:solidFill>
        <a:latin typeface="+mn-lt"/>
        <a:ea typeface="+mn-ea"/>
        <a:cs typeface="+mn-cs"/>
      </a:defRPr>
    </a:lvl8pPr>
    <a:lvl9pPr marL="4987503" algn="l" defTabSz="1246876" rtl="0" eaLnBrk="1" latinLnBrk="0" hangingPunct="1">
      <a:defRPr sz="245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37" autoAdjust="0"/>
    <p:restoredTop sz="94291" autoAdjust="0"/>
  </p:normalViewPr>
  <p:slideViewPr>
    <p:cSldViewPr>
      <p:cViewPr varScale="1">
        <p:scale>
          <a:sx n="71" d="100"/>
          <a:sy n="71" d="100"/>
        </p:scale>
        <p:origin x="1248" y="86"/>
      </p:cViewPr>
      <p:guideLst>
        <p:guide orient="horz" pos="2161"/>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1/21/2024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1246876" rtl="0" eaLnBrk="1" latinLnBrk="0" hangingPunct="1">
      <a:defRPr sz="1636" kern="1200">
        <a:solidFill>
          <a:schemeClr val="tx1"/>
        </a:solidFill>
        <a:latin typeface="+mn-lt"/>
        <a:ea typeface="+mn-ea"/>
        <a:cs typeface="+mn-cs"/>
      </a:defRPr>
    </a:lvl1pPr>
    <a:lvl2pPr marL="623438" algn="l" defTabSz="1246876" rtl="0" eaLnBrk="1" latinLnBrk="0" hangingPunct="1">
      <a:defRPr sz="1636" kern="1200">
        <a:solidFill>
          <a:schemeClr val="tx1"/>
        </a:solidFill>
        <a:latin typeface="+mn-lt"/>
        <a:ea typeface="+mn-ea"/>
        <a:cs typeface="+mn-cs"/>
      </a:defRPr>
    </a:lvl2pPr>
    <a:lvl3pPr marL="1246876" algn="l" defTabSz="1246876" rtl="0" eaLnBrk="1" latinLnBrk="0" hangingPunct="1">
      <a:defRPr sz="1636" kern="1200">
        <a:solidFill>
          <a:schemeClr val="tx1"/>
        </a:solidFill>
        <a:latin typeface="+mn-lt"/>
        <a:ea typeface="+mn-ea"/>
        <a:cs typeface="+mn-cs"/>
      </a:defRPr>
    </a:lvl3pPr>
    <a:lvl4pPr marL="1870314" algn="l" defTabSz="1246876" rtl="0" eaLnBrk="1" latinLnBrk="0" hangingPunct="1">
      <a:defRPr sz="1636" kern="1200">
        <a:solidFill>
          <a:schemeClr val="tx1"/>
        </a:solidFill>
        <a:latin typeface="+mn-lt"/>
        <a:ea typeface="+mn-ea"/>
        <a:cs typeface="+mn-cs"/>
      </a:defRPr>
    </a:lvl4pPr>
    <a:lvl5pPr marL="2493752" algn="l" defTabSz="1246876" rtl="0" eaLnBrk="1" latinLnBrk="0" hangingPunct="1">
      <a:defRPr sz="1636" kern="1200">
        <a:solidFill>
          <a:schemeClr val="tx1"/>
        </a:solidFill>
        <a:latin typeface="+mn-lt"/>
        <a:ea typeface="+mn-ea"/>
        <a:cs typeface="+mn-cs"/>
      </a:defRPr>
    </a:lvl5pPr>
    <a:lvl6pPr marL="3117190" algn="l" defTabSz="1246876" rtl="0" eaLnBrk="1" latinLnBrk="0" hangingPunct="1">
      <a:defRPr sz="1636" kern="1200">
        <a:solidFill>
          <a:schemeClr val="tx1"/>
        </a:solidFill>
        <a:latin typeface="+mn-lt"/>
        <a:ea typeface="+mn-ea"/>
        <a:cs typeface="+mn-cs"/>
      </a:defRPr>
    </a:lvl6pPr>
    <a:lvl7pPr marL="3740628" algn="l" defTabSz="1246876" rtl="0" eaLnBrk="1" latinLnBrk="0" hangingPunct="1">
      <a:defRPr sz="1636" kern="1200">
        <a:solidFill>
          <a:schemeClr val="tx1"/>
        </a:solidFill>
        <a:latin typeface="+mn-lt"/>
        <a:ea typeface="+mn-ea"/>
        <a:cs typeface="+mn-cs"/>
      </a:defRPr>
    </a:lvl7pPr>
    <a:lvl8pPr marL="4364065" algn="l" defTabSz="1246876" rtl="0" eaLnBrk="1" latinLnBrk="0" hangingPunct="1">
      <a:defRPr sz="1636" kern="1200">
        <a:solidFill>
          <a:schemeClr val="tx1"/>
        </a:solidFill>
        <a:latin typeface="+mn-lt"/>
        <a:ea typeface="+mn-ea"/>
        <a:cs typeface="+mn-cs"/>
      </a:defRPr>
    </a:lvl8pPr>
    <a:lvl9pPr marL="4987503" algn="l" defTabSz="1246876" rtl="0" eaLnBrk="1" latinLnBrk="0" hangingPunct="1">
      <a:defRPr sz="16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1949651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2826055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3035789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1410562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5</a:t>
            </a:fld>
            <a:endParaRPr lang="en-US" dirty="0"/>
          </a:p>
        </p:txBody>
      </p:sp>
    </p:spTree>
    <p:extLst>
      <p:ext uri="{BB962C8B-B14F-4D97-AF65-F5344CB8AC3E}">
        <p14:creationId xmlns:p14="http://schemas.microsoft.com/office/powerpoint/2010/main" val="5469385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6</a:t>
            </a:fld>
            <a:endParaRPr lang="en-US" dirty="0"/>
          </a:p>
        </p:txBody>
      </p:sp>
    </p:spTree>
    <p:extLst>
      <p:ext uri="{BB962C8B-B14F-4D97-AF65-F5344CB8AC3E}">
        <p14:creationId xmlns:p14="http://schemas.microsoft.com/office/powerpoint/2010/main" val="1081906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2" indent="0" algn="ctr">
              <a:buNone/>
              <a:defRPr>
                <a:solidFill>
                  <a:schemeClr val="tx1">
                    <a:tint val="75000"/>
                  </a:schemeClr>
                </a:solidFill>
              </a:defRPr>
            </a:lvl2pPr>
            <a:lvl3pPr marL="1219165" indent="0" algn="ctr">
              <a:buNone/>
              <a:defRPr>
                <a:solidFill>
                  <a:schemeClr val="tx1">
                    <a:tint val="75000"/>
                  </a:schemeClr>
                </a:solidFill>
              </a:defRPr>
            </a:lvl3pPr>
            <a:lvl4pPr marL="1828747" indent="0" algn="ctr">
              <a:buNone/>
              <a:defRPr>
                <a:solidFill>
                  <a:schemeClr val="tx1">
                    <a:tint val="75000"/>
                  </a:schemeClr>
                </a:solidFill>
              </a:defRPr>
            </a:lvl4pPr>
            <a:lvl5pPr marL="2438331" indent="0" algn="ctr">
              <a:buNone/>
              <a:defRPr>
                <a:solidFill>
                  <a:schemeClr val="tx1">
                    <a:tint val="75000"/>
                  </a:schemeClr>
                </a:solidFill>
              </a:defRPr>
            </a:lvl5pPr>
            <a:lvl6pPr marL="3047912" indent="0" algn="ctr">
              <a:buNone/>
              <a:defRPr>
                <a:solidFill>
                  <a:schemeClr val="tx1">
                    <a:tint val="75000"/>
                  </a:schemeClr>
                </a:solidFill>
              </a:defRPr>
            </a:lvl6pPr>
            <a:lvl7pPr marL="3657494" indent="0" algn="ctr">
              <a:buNone/>
              <a:defRPr>
                <a:solidFill>
                  <a:schemeClr val="tx1">
                    <a:tint val="75000"/>
                  </a:schemeClr>
                </a:solidFill>
              </a:defRPr>
            </a:lvl7pPr>
            <a:lvl8pPr marL="4267075" indent="0" algn="ctr">
              <a:buNone/>
              <a:defRPr>
                <a:solidFill>
                  <a:schemeClr val="tx1">
                    <a:tint val="75000"/>
                  </a:schemeClr>
                </a:solidFill>
              </a:defRPr>
            </a:lvl8pPr>
            <a:lvl9pPr marL="487665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1614"/>
            <a:ext cx="2743200" cy="42910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2" y="201614"/>
            <a:ext cx="8026400" cy="42910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6" y="440691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6" y="2906724"/>
            <a:ext cx="10363200" cy="1500187"/>
          </a:xfrm>
        </p:spPr>
        <p:txBody>
          <a:bodyPr anchor="b"/>
          <a:lstStyle>
            <a:lvl1pPr marL="0" indent="0">
              <a:buNone/>
              <a:defRPr sz="2667">
                <a:solidFill>
                  <a:schemeClr val="tx1">
                    <a:tint val="75000"/>
                  </a:schemeClr>
                </a:solidFill>
              </a:defRPr>
            </a:lvl1pPr>
            <a:lvl2pPr marL="609582" indent="0">
              <a:buNone/>
              <a:defRPr sz="2400">
                <a:solidFill>
                  <a:schemeClr val="tx1">
                    <a:tint val="75000"/>
                  </a:schemeClr>
                </a:solidFill>
              </a:defRPr>
            </a:lvl2pPr>
            <a:lvl3pPr marL="1219165" indent="0">
              <a:buNone/>
              <a:defRPr sz="2133">
                <a:solidFill>
                  <a:schemeClr val="tx1">
                    <a:tint val="75000"/>
                  </a:schemeClr>
                </a:solidFill>
              </a:defRPr>
            </a:lvl3pPr>
            <a:lvl4pPr marL="1828747" indent="0">
              <a:buNone/>
              <a:defRPr sz="1867">
                <a:solidFill>
                  <a:schemeClr val="tx1">
                    <a:tint val="75000"/>
                  </a:schemeClr>
                </a:solidFill>
              </a:defRPr>
            </a:lvl4pPr>
            <a:lvl5pPr marL="2438331" indent="0">
              <a:buNone/>
              <a:defRPr sz="1867">
                <a:solidFill>
                  <a:schemeClr val="tx1">
                    <a:tint val="75000"/>
                  </a:schemeClr>
                </a:solidFill>
              </a:defRPr>
            </a:lvl5pPr>
            <a:lvl6pPr marL="3047912" indent="0">
              <a:buNone/>
              <a:defRPr sz="1867">
                <a:solidFill>
                  <a:schemeClr val="tx1">
                    <a:tint val="75000"/>
                  </a:schemeClr>
                </a:solidFill>
              </a:defRPr>
            </a:lvl6pPr>
            <a:lvl7pPr marL="3657494" indent="0">
              <a:buNone/>
              <a:defRPr sz="1867">
                <a:solidFill>
                  <a:schemeClr val="tx1">
                    <a:tint val="75000"/>
                  </a:schemeClr>
                </a:solidFill>
              </a:defRPr>
            </a:lvl7pPr>
            <a:lvl8pPr marL="4267075" indent="0">
              <a:buNone/>
              <a:defRPr sz="1867">
                <a:solidFill>
                  <a:schemeClr val="tx1">
                    <a:tint val="75000"/>
                  </a:schemeClr>
                </a:solidFill>
              </a:defRPr>
            </a:lvl8pPr>
            <a:lvl9pPr marL="4876659"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2"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3" y="1535120"/>
            <a:ext cx="5386919"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3" y="2174882"/>
            <a:ext cx="5386919"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7" y="1535120"/>
            <a:ext cx="5389035"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7" y="2174882"/>
            <a:ext cx="5389035"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10" y="273050"/>
            <a:ext cx="4011086" cy="1162050"/>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6" y="273061"/>
            <a:ext cx="6815667" cy="5853113"/>
          </a:xfrm>
        </p:spPr>
        <p:txBody>
          <a:bodyPr/>
          <a:lstStyle>
            <a:lvl1pPr>
              <a:defRPr sz="4267"/>
            </a:lvl1pPr>
            <a:lvl2pPr>
              <a:defRPr sz="3735"/>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10" y="1435111"/>
            <a:ext cx="4011086" cy="4691063"/>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2" indent="0">
              <a:buNone/>
              <a:defRPr sz="3735"/>
            </a:lvl2pPr>
            <a:lvl3pPr marL="1219165" indent="0">
              <a:buNone/>
              <a:defRPr sz="3200"/>
            </a:lvl3pPr>
            <a:lvl4pPr marL="1828747" indent="0">
              <a:buNone/>
              <a:defRPr sz="2667"/>
            </a:lvl4pPr>
            <a:lvl5pPr marL="2438331" indent="0">
              <a:buNone/>
              <a:defRPr sz="2667"/>
            </a:lvl5pPr>
            <a:lvl6pPr marL="3047912" indent="0">
              <a:buNone/>
              <a:defRPr sz="2667"/>
            </a:lvl6pPr>
            <a:lvl7pPr marL="3657494" indent="0">
              <a:buNone/>
              <a:defRPr sz="2667"/>
            </a:lvl7pPr>
            <a:lvl8pPr marL="4267075" indent="0">
              <a:buNone/>
              <a:defRPr sz="2667"/>
            </a:lvl8pPr>
            <a:lvl9pPr marL="4876659" indent="0">
              <a:buNone/>
              <a:defRPr sz="2667"/>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2" y="6356352"/>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1D8BD707-D9CF-40AE-B4C6-C98DA3205C09}" type="datetimeFigureOut">
              <a:rPr lang="en-US" smtClean="0"/>
              <a:pPr/>
              <a:t>1/21/2024</a:t>
            </a:fld>
            <a:endParaRPr lang="en-US" dirty="0"/>
          </a:p>
        </p:txBody>
      </p:sp>
      <p:sp>
        <p:nvSpPr>
          <p:cNvPr id="5" name="Footer Placeholder 4"/>
          <p:cNvSpPr>
            <a:spLocks noGrp="1"/>
          </p:cNvSpPr>
          <p:nvPr>
            <p:ph type="ftr" sz="quarter" idx="3"/>
          </p:nvPr>
        </p:nvSpPr>
        <p:spPr>
          <a:xfrm>
            <a:off x="4165604" y="635635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txStyles>
    <p:titleStyle>
      <a:lvl1pPr algn="ctr" defTabSz="1219165" rtl="0" eaLnBrk="1" latinLnBrk="0" hangingPunct="1">
        <a:spcBef>
          <a:spcPct val="0"/>
        </a:spcBef>
        <a:buNone/>
        <a:defRPr sz="5868" kern="1200">
          <a:solidFill>
            <a:schemeClr val="tx1"/>
          </a:solidFill>
          <a:latin typeface="+mj-lt"/>
          <a:ea typeface="+mj-ea"/>
          <a:cs typeface="+mj-cs"/>
        </a:defRPr>
      </a:lvl1pPr>
    </p:titleStyle>
    <p:bodyStyle>
      <a:lvl1pPr marL="457188" indent="-457188" algn="l" defTabSz="1219165"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2" indent="-380990" algn="l" defTabSz="1219165" rtl="0" eaLnBrk="1" latinLnBrk="0" hangingPunct="1">
        <a:spcBef>
          <a:spcPct val="20000"/>
        </a:spcBef>
        <a:buFont typeface="Arial" pitchFamily="34" charset="0"/>
        <a:buChar char="–"/>
        <a:defRPr sz="3735" kern="1200">
          <a:solidFill>
            <a:schemeClr val="tx1"/>
          </a:solidFill>
          <a:latin typeface="+mn-lt"/>
          <a:ea typeface="+mn-ea"/>
          <a:cs typeface="+mn-cs"/>
        </a:defRPr>
      </a:lvl2pPr>
      <a:lvl3pPr marL="1523955" indent="-304792" algn="l" defTabSz="12191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39"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2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04"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86"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67"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5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65" rtl="0" eaLnBrk="1" latinLnBrk="0" hangingPunct="1">
        <a:defRPr sz="2400" kern="1200">
          <a:solidFill>
            <a:schemeClr val="tx1"/>
          </a:solidFill>
          <a:latin typeface="+mn-lt"/>
          <a:ea typeface="+mn-ea"/>
          <a:cs typeface="+mn-cs"/>
        </a:defRPr>
      </a:lvl1pPr>
      <a:lvl2pPr marL="609582" algn="l" defTabSz="1219165" rtl="0" eaLnBrk="1" latinLnBrk="0" hangingPunct="1">
        <a:defRPr sz="2400" kern="1200">
          <a:solidFill>
            <a:schemeClr val="tx1"/>
          </a:solidFill>
          <a:latin typeface="+mn-lt"/>
          <a:ea typeface="+mn-ea"/>
          <a:cs typeface="+mn-cs"/>
        </a:defRPr>
      </a:lvl2pPr>
      <a:lvl3pPr marL="1219165" algn="l" defTabSz="1219165" rtl="0" eaLnBrk="1" latinLnBrk="0" hangingPunct="1">
        <a:defRPr sz="2400" kern="1200">
          <a:solidFill>
            <a:schemeClr val="tx1"/>
          </a:solidFill>
          <a:latin typeface="+mn-lt"/>
          <a:ea typeface="+mn-ea"/>
          <a:cs typeface="+mn-cs"/>
        </a:defRPr>
      </a:lvl3pPr>
      <a:lvl4pPr marL="1828747" algn="l" defTabSz="1219165" rtl="0" eaLnBrk="1" latinLnBrk="0" hangingPunct="1">
        <a:defRPr sz="2400" kern="1200">
          <a:solidFill>
            <a:schemeClr val="tx1"/>
          </a:solidFill>
          <a:latin typeface="+mn-lt"/>
          <a:ea typeface="+mn-ea"/>
          <a:cs typeface="+mn-cs"/>
        </a:defRPr>
      </a:lvl4pPr>
      <a:lvl5pPr marL="2438331" algn="l" defTabSz="1219165" rtl="0" eaLnBrk="1" latinLnBrk="0" hangingPunct="1">
        <a:defRPr sz="2400" kern="1200">
          <a:solidFill>
            <a:schemeClr val="tx1"/>
          </a:solidFill>
          <a:latin typeface="+mn-lt"/>
          <a:ea typeface="+mn-ea"/>
          <a:cs typeface="+mn-cs"/>
        </a:defRPr>
      </a:lvl5pPr>
      <a:lvl6pPr marL="3047912" algn="l" defTabSz="1219165" rtl="0" eaLnBrk="1" latinLnBrk="0" hangingPunct="1">
        <a:defRPr sz="2400" kern="1200">
          <a:solidFill>
            <a:schemeClr val="tx1"/>
          </a:solidFill>
          <a:latin typeface="+mn-lt"/>
          <a:ea typeface="+mn-ea"/>
          <a:cs typeface="+mn-cs"/>
        </a:defRPr>
      </a:lvl6pPr>
      <a:lvl7pPr marL="3657494" algn="l" defTabSz="1219165" rtl="0" eaLnBrk="1" latinLnBrk="0" hangingPunct="1">
        <a:defRPr sz="2400" kern="1200">
          <a:solidFill>
            <a:schemeClr val="tx1"/>
          </a:solidFill>
          <a:latin typeface="+mn-lt"/>
          <a:ea typeface="+mn-ea"/>
          <a:cs typeface="+mn-cs"/>
        </a:defRPr>
      </a:lvl7pPr>
      <a:lvl8pPr marL="4267075" algn="l" defTabSz="1219165" rtl="0" eaLnBrk="1" latinLnBrk="0" hangingPunct="1">
        <a:defRPr sz="2400" kern="1200">
          <a:solidFill>
            <a:schemeClr val="tx1"/>
          </a:solidFill>
          <a:latin typeface="+mn-lt"/>
          <a:ea typeface="+mn-ea"/>
          <a:cs typeface="+mn-cs"/>
        </a:defRPr>
      </a:lvl8pPr>
      <a:lvl9pPr marL="4876659" algn="l" defTabSz="12191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1981200" y="57090"/>
            <a:ext cx="83058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Understanding Encryption in Transit: Keeping Your Data Safe During its Journey</a:t>
            </a:r>
          </a:p>
        </p:txBody>
      </p:sp>
      <p:sp>
        <p:nvSpPr>
          <p:cNvPr id="11" name="TextBox 10">
            <a:extLst>
              <a:ext uri="{FF2B5EF4-FFF2-40B4-BE49-F238E27FC236}">
                <a16:creationId xmlns:a16="http://schemas.microsoft.com/office/drawing/2014/main" id="{1CA6F653-71B3-2548-6CD8-244C8EE12BCF}"/>
              </a:ext>
            </a:extLst>
          </p:cNvPr>
          <p:cNvSpPr txBox="1"/>
          <p:nvPr/>
        </p:nvSpPr>
        <p:spPr>
          <a:xfrm>
            <a:off x="230014" y="657760"/>
            <a:ext cx="11788771" cy="1938992"/>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marL="285750" indent="-285750" algn="l">
              <a:buFont typeface="Wingdings" panose="05000000000000000000" pitchFamily="2" charset="2"/>
              <a:buChar char="ü"/>
            </a:pPr>
            <a:r>
              <a:rPr lang="en-US" sz="2000" b="0" i="0" dirty="0">
                <a:solidFill>
                  <a:srgbClr val="374151"/>
                </a:solidFill>
                <a:effectLst/>
                <a:latin typeface="Söhne"/>
              </a:rPr>
              <a:t>"</a:t>
            </a:r>
            <a:r>
              <a:rPr lang="en-US" sz="2000" b="0" i="0" dirty="0">
                <a:solidFill>
                  <a:srgbClr val="FF0000"/>
                </a:solidFill>
                <a:effectLst/>
                <a:latin typeface="Söhne"/>
              </a:rPr>
              <a:t>Encryption in transit</a:t>
            </a:r>
            <a:r>
              <a:rPr lang="en-US" sz="2000" b="0" i="0" dirty="0">
                <a:solidFill>
                  <a:srgbClr val="374151"/>
                </a:solidFill>
                <a:effectLst/>
                <a:latin typeface="Söhne"/>
              </a:rPr>
              <a:t>" refers to the process of </a:t>
            </a:r>
            <a:r>
              <a:rPr lang="en-US" sz="2000" b="0" i="0" dirty="0">
                <a:solidFill>
                  <a:srgbClr val="FF0000"/>
                </a:solidFill>
                <a:effectLst/>
                <a:latin typeface="Söhne"/>
              </a:rPr>
              <a:t>securing information </a:t>
            </a:r>
            <a:r>
              <a:rPr lang="en-US" sz="2000" b="0" i="0" dirty="0">
                <a:solidFill>
                  <a:srgbClr val="374151"/>
                </a:solidFill>
                <a:effectLst/>
                <a:latin typeface="Söhne"/>
              </a:rPr>
              <a:t>as it travels from one place to another over the internet or any network.</a:t>
            </a:r>
          </a:p>
          <a:p>
            <a:pPr marL="285750" indent="-285750" algn="l">
              <a:buFont typeface="Wingdings" panose="05000000000000000000" pitchFamily="2" charset="2"/>
              <a:buChar char="ü"/>
            </a:pPr>
            <a:endParaRPr lang="en-US" sz="2000" b="0" i="0" dirty="0">
              <a:solidFill>
                <a:srgbClr val="374151"/>
              </a:solidFill>
              <a:effectLst/>
              <a:latin typeface="Söhne"/>
            </a:endParaRPr>
          </a:p>
          <a:p>
            <a:pPr marL="285750" indent="-285750" algn="l">
              <a:buFont typeface="Wingdings" panose="05000000000000000000" pitchFamily="2" charset="2"/>
              <a:buChar char="ü"/>
            </a:pPr>
            <a:r>
              <a:rPr lang="en-US" sz="2000" b="0" i="0" dirty="0">
                <a:solidFill>
                  <a:srgbClr val="374151"/>
                </a:solidFill>
                <a:effectLst/>
                <a:latin typeface="Söhne"/>
              </a:rPr>
              <a:t>Imagine you're sending a </a:t>
            </a:r>
            <a:r>
              <a:rPr lang="en-US" sz="2000" b="0" i="0" dirty="0">
                <a:solidFill>
                  <a:srgbClr val="FF0000"/>
                </a:solidFill>
                <a:effectLst/>
                <a:latin typeface="Söhne"/>
              </a:rPr>
              <a:t>secret message </a:t>
            </a:r>
            <a:r>
              <a:rPr lang="en-US" sz="2000" b="0" i="0" dirty="0">
                <a:solidFill>
                  <a:srgbClr val="374151"/>
                </a:solidFill>
                <a:effectLst/>
                <a:latin typeface="Söhne"/>
              </a:rPr>
              <a:t>to your friend. You put that message inside a </a:t>
            </a:r>
            <a:r>
              <a:rPr lang="en-US" sz="2000" b="0" i="0" dirty="0">
                <a:solidFill>
                  <a:srgbClr val="FF0000"/>
                </a:solidFill>
                <a:effectLst/>
                <a:latin typeface="Söhne"/>
              </a:rPr>
              <a:t>locked box </a:t>
            </a:r>
            <a:r>
              <a:rPr lang="en-US" sz="2000" b="0" i="0" dirty="0">
                <a:solidFill>
                  <a:srgbClr val="374151"/>
                </a:solidFill>
                <a:effectLst/>
                <a:latin typeface="Söhne"/>
              </a:rPr>
              <a:t>before sending it. Only your friend has the </a:t>
            </a:r>
            <a:r>
              <a:rPr lang="en-US" sz="2000" b="0" i="0" dirty="0">
                <a:solidFill>
                  <a:srgbClr val="FF0000"/>
                </a:solidFill>
                <a:effectLst/>
                <a:latin typeface="Söhne"/>
              </a:rPr>
              <a:t>key</a:t>
            </a:r>
            <a:r>
              <a:rPr lang="en-US" sz="2000" b="0" i="0" dirty="0">
                <a:solidFill>
                  <a:srgbClr val="374151"/>
                </a:solidFill>
                <a:effectLst/>
                <a:latin typeface="Söhne"/>
              </a:rPr>
              <a:t> to open this </a:t>
            </a:r>
            <a:r>
              <a:rPr lang="en-US" sz="2000" b="0" i="0" dirty="0">
                <a:solidFill>
                  <a:srgbClr val="FF0000"/>
                </a:solidFill>
                <a:effectLst/>
                <a:latin typeface="Söhne"/>
              </a:rPr>
              <a:t>box</a:t>
            </a:r>
            <a:r>
              <a:rPr lang="en-US" sz="2000" b="0" i="0" dirty="0">
                <a:solidFill>
                  <a:srgbClr val="374151"/>
                </a:solidFill>
                <a:effectLst/>
                <a:latin typeface="Söhne"/>
              </a:rPr>
              <a:t> and read the message. During the journey, even if someone tries to peek inside the </a:t>
            </a:r>
            <a:r>
              <a:rPr lang="en-US" sz="2000" b="0" i="0" dirty="0">
                <a:solidFill>
                  <a:srgbClr val="FF0000"/>
                </a:solidFill>
                <a:effectLst/>
                <a:latin typeface="Söhne"/>
              </a:rPr>
              <a:t>box</a:t>
            </a:r>
            <a:r>
              <a:rPr lang="en-US" sz="2000" b="0" i="0" dirty="0">
                <a:solidFill>
                  <a:srgbClr val="374151"/>
                </a:solidFill>
                <a:effectLst/>
                <a:latin typeface="Söhne"/>
              </a:rPr>
              <a:t>, they can't understand the message because it's securely locked.</a:t>
            </a:r>
          </a:p>
        </p:txBody>
      </p:sp>
      <p:pic>
        <p:nvPicPr>
          <p:cNvPr id="10" name="Picture 9">
            <a:extLst>
              <a:ext uri="{FF2B5EF4-FFF2-40B4-BE49-F238E27FC236}">
                <a16:creationId xmlns:a16="http://schemas.microsoft.com/office/drawing/2014/main" id="{8B765644-A186-288A-2067-F8EA7DED62E2}"/>
              </a:ext>
            </a:extLst>
          </p:cNvPr>
          <p:cNvPicPr>
            <a:picLocks noChangeAspect="1"/>
          </p:cNvPicPr>
          <p:nvPr/>
        </p:nvPicPr>
        <p:blipFill>
          <a:blip r:embed="rId3"/>
          <a:stretch>
            <a:fillRect/>
          </a:stretch>
        </p:blipFill>
        <p:spPr>
          <a:xfrm>
            <a:off x="70438" y="3759348"/>
            <a:ext cx="6063662" cy="1987250"/>
          </a:xfrm>
          <a:prstGeom prst="rect">
            <a:avLst/>
          </a:prstGeom>
        </p:spPr>
        <p:style>
          <a:lnRef idx="1">
            <a:schemeClr val="accent4"/>
          </a:lnRef>
          <a:fillRef idx="3">
            <a:schemeClr val="accent4"/>
          </a:fillRef>
          <a:effectRef idx="2">
            <a:schemeClr val="accent4"/>
          </a:effectRef>
          <a:fontRef idx="minor">
            <a:schemeClr val="lt1"/>
          </a:fontRef>
        </p:style>
      </p:pic>
      <p:pic>
        <p:nvPicPr>
          <p:cNvPr id="12" name="Picture 11">
            <a:extLst>
              <a:ext uri="{FF2B5EF4-FFF2-40B4-BE49-F238E27FC236}">
                <a16:creationId xmlns:a16="http://schemas.microsoft.com/office/drawing/2014/main" id="{4372FAED-2237-8012-D1F5-3DF2837BE2E8}"/>
              </a:ext>
            </a:extLst>
          </p:cNvPr>
          <p:cNvPicPr>
            <a:picLocks noChangeAspect="1"/>
          </p:cNvPicPr>
          <p:nvPr/>
        </p:nvPicPr>
        <p:blipFill>
          <a:blip r:embed="rId4"/>
          <a:stretch>
            <a:fillRect/>
          </a:stretch>
        </p:blipFill>
        <p:spPr>
          <a:xfrm>
            <a:off x="6477000" y="3546309"/>
            <a:ext cx="5372100" cy="2413329"/>
          </a:xfrm>
          <a:prstGeom prst="rect">
            <a:avLst/>
          </a:prstGeom>
        </p:spPr>
        <p:style>
          <a:lnRef idx="1">
            <a:schemeClr val="accent4"/>
          </a:lnRef>
          <a:fillRef idx="3">
            <a:schemeClr val="accent4"/>
          </a:fillRef>
          <a:effectRef idx="2">
            <a:schemeClr val="accent4"/>
          </a:effectRef>
          <a:fontRef idx="minor">
            <a:schemeClr val="lt1"/>
          </a:fontRef>
        </p:style>
      </p:pic>
    </p:spTree>
    <p:extLst>
      <p:ext uri="{BB962C8B-B14F-4D97-AF65-F5344CB8AC3E}">
        <p14:creationId xmlns:p14="http://schemas.microsoft.com/office/powerpoint/2010/main" val="417563042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1" name="TextBox 10">
            <a:extLst>
              <a:ext uri="{FF2B5EF4-FFF2-40B4-BE49-F238E27FC236}">
                <a16:creationId xmlns:a16="http://schemas.microsoft.com/office/drawing/2014/main" id="{1CA6F653-71B3-2548-6CD8-244C8EE12BCF}"/>
              </a:ext>
            </a:extLst>
          </p:cNvPr>
          <p:cNvSpPr txBox="1"/>
          <p:nvPr/>
        </p:nvSpPr>
        <p:spPr>
          <a:xfrm>
            <a:off x="230014" y="657760"/>
            <a:ext cx="11788771" cy="2585323"/>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marL="171450" indent="-171450" algn="l">
              <a:buFont typeface="Wingdings" panose="05000000000000000000" pitchFamily="2" charset="2"/>
              <a:buChar char="ü"/>
            </a:pPr>
            <a:r>
              <a:rPr lang="en-US" sz="1800" b="0" i="0" dirty="0">
                <a:solidFill>
                  <a:srgbClr val="374151"/>
                </a:solidFill>
                <a:effectLst/>
                <a:latin typeface="Söhne"/>
              </a:rPr>
              <a:t>Similarly, in the </a:t>
            </a:r>
            <a:r>
              <a:rPr lang="en-US" sz="1800" b="0" i="0" dirty="0">
                <a:solidFill>
                  <a:srgbClr val="FF0000"/>
                </a:solidFill>
                <a:effectLst/>
                <a:latin typeface="Söhne"/>
              </a:rPr>
              <a:t>digital world</a:t>
            </a:r>
            <a:r>
              <a:rPr lang="en-US" sz="1800" b="0" i="0" dirty="0">
                <a:solidFill>
                  <a:srgbClr val="374151"/>
                </a:solidFill>
                <a:effectLst/>
                <a:latin typeface="Söhne"/>
              </a:rPr>
              <a:t>, when you send a message, browse a website, or share data online, it moves through different paths, like wires or wireless connections. </a:t>
            </a:r>
            <a:r>
              <a:rPr lang="en-US" sz="1800" b="0" i="0" dirty="0">
                <a:solidFill>
                  <a:srgbClr val="FF0000"/>
                </a:solidFill>
                <a:effectLst/>
                <a:latin typeface="Söhne"/>
              </a:rPr>
              <a:t>Encryption in transit </a:t>
            </a:r>
            <a:r>
              <a:rPr lang="en-US" sz="1800" b="0" i="0" dirty="0">
                <a:solidFill>
                  <a:srgbClr val="374151"/>
                </a:solidFill>
                <a:effectLst/>
                <a:latin typeface="Söhne"/>
              </a:rPr>
              <a:t>is like putting that </a:t>
            </a:r>
            <a:r>
              <a:rPr lang="en-US" sz="1800" b="0" i="0" dirty="0">
                <a:solidFill>
                  <a:srgbClr val="FF0000"/>
                </a:solidFill>
                <a:effectLst/>
                <a:latin typeface="Söhne"/>
              </a:rPr>
              <a:t>information</a:t>
            </a:r>
            <a:r>
              <a:rPr lang="en-US" sz="1800" b="0" i="0" dirty="0">
                <a:solidFill>
                  <a:srgbClr val="374151"/>
                </a:solidFill>
                <a:effectLst/>
                <a:latin typeface="Söhne"/>
              </a:rPr>
              <a:t> into a </a:t>
            </a:r>
            <a:r>
              <a:rPr lang="en-US" sz="1800" b="0" i="0" dirty="0">
                <a:solidFill>
                  <a:srgbClr val="FF0000"/>
                </a:solidFill>
                <a:effectLst/>
                <a:latin typeface="Söhne"/>
              </a:rPr>
              <a:t>virtual locked box</a:t>
            </a:r>
            <a:r>
              <a:rPr lang="en-US" sz="1800" b="0" i="0" dirty="0">
                <a:solidFill>
                  <a:srgbClr val="374151"/>
                </a:solidFill>
                <a:effectLst/>
                <a:latin typeface="Söhne"/>
              </a:rPr>
              <a:t>.</a:t>
            </a:r>
          </a:p>
          <a:p>
            <a:pPr marL="171450" indent="-171450" algn="l">
              <a:buFont typeface="Wingdings" panose="05000000000000000000" pitchFamily="2" charset="2"/>
              <a:buChar char="ü"/>
            </a:pPr>
            <a:endParaRPr lang="en-US" sz="1800" b="0" i="0" dirty="0">
              <a:solidFill>
                <a:srgbClr val="374151"/>
              </a:solidFill>
              <a:effectLst/>
              <a:latin typeface="Söhne"/>
            </a:endParaRPr>
          </a:p>
          <a:p>
            <a:pPr marL="171450" indent="-171450" algn="l">
              <a:buFont typeface="Wingdings" panose="05000000000000000000" pitchFamily="2" charset="2"/>
              <a:buChar char="ü"/>
            </a:pPr>
            <a:r>
              <a:rPr lang="en-US" sz="1800" b="0" i="0" dirty="0">
                <a:solidFill>
                  <a:srgbClr val="374151"/>
                </a:solidFill>
                <a:effectLst/>
                <a:latin typeface="Söhne"/>
              </a:rPr>
              <a:t>Before sending the </a:t>
            </a:r>
            <a:r>
              <a:rPr lang="en-US" sz="1800" b="0" i="0" dirty="0">
                <a:solidFill>
                  <a:srgbClr val="FF0000"/>
                </a:solidFill>
                <a:effectLst/>
                <a:latin typeface="Söhne"/>
              </a:rPr>
              <a:t>information</a:t>
            </a:r>
            <a:r>
              <a:rPr lang="en-US" sz="1800" b="0" i="0" dirty="0">
                <a:solidFill>
                  <a:srgbClr val="374151"/>
                </a:solidFill>
                <a:effectLst/>
                <a:latin typeface="Söhne"/>
              </a:rPr>
              <a:t>, it gets transformed into a </a:t>
            </a:r>
            <a:r>
              <a:rPr lang="en-US" sz="1800" b="0" i="0" dirty="0">
                <a:solidFill>
                  <a:srgbClr val="FF0000"/>
                </a:solidFill>
                <a:effectLst/>
                <a:latin typeface="Söhne"/>
              </a:rPr>
              <a:t>secret code </a:t>
            </a:r>
            <a:r>
              <a:rPr lang="en-US" sz="1800" b="0" i="0" dirty="0">
                <a:solidFill>
                  <a:srgbClr val="374151"/>
                </a:solidFill>
                <a:effectLst/>
                <a:latin typeface="Söhne"/>
              </a:rPr>
              <a:t>that only the intended receiver can </a:t>
            </a:r>
            <a:r>
              <a:rPr lang="en-US" sz="1800" b="0" i="0" dirty="0">
                <a:solidFill>
                  <a:srgbClr val="FF0000"/>
                </a:solidFill>
                <a:effectLst/>
                <a:latin typeface="Söhne"/>
              </a:rPr>
              <a:t>decode</a:t>
            </a:r>
            <a:r>
              <a:rPr lang="en-US" sz="1800" b="0" i="0" dirty="0">
                <a:solidFill>
                  <a:srgbClr val="374151"/>
                </a:solidFill>
                <a:effectLst/>
                <a:latin typeface="Söhne"/>
              </a:rPr>
              <a:t>. This </a:t>
            </a:r>
            <a:r>
              <a:rPr lang="en-US" sz="1800" b="0" i="0" dirty="0">
                <a:solidFill>
                  <a:srgbClr val="FF0000"/>
                </a:solidFill>
                <a:effectLst/>
                <a:latin typeface="Söhne"/>
              </a:rPr>
              <a:t>coded information </a:t>
            </a:r>
            <a:r>
              <a:rPr lang="en-US" sz="1800" b="0" i="0" dirty="0">
                <a:solidFill>
                  <a:srgbClr val="374151"/>
                </a:solidFill>
                <a:effectLst/>
                <a:latin typeface="Söhne"/>
              </a:rPr>
              <a:t>travels through the internet, staying safe and </a:t>
            </a:r>
            <a:r>
              <a:rPr lang="en-US" sz="1800" b="0" i="0" dirty="0">
                <a:solidFill>
                  <a:srgbClr val="FF0000"/>
                </a:solidFill>
                <a:effectLst/>
                <a:latin typeface="Söhne"/>
              </a:rPr>
              <a:t>unreadable</a:t>
            </a:r>
            <a:r>
              <a:rPr lang="en-US" sz="1800" b="0" i="0" dirty="0">
                <a:solidFill>
                  <a:srgbClr val="374151"/>
                </a:solidFill>
                <a:effectLst/>
                <a:latin typeface="Söhne"/>
              </a:rPr>
              <a:t> to anyone who might try to intercept it without the </a:t>
            </a:r>
            <a:r>
              <a:rPr lang="en-US" sz="1800" b="0" i="0" dirty="0">
                <a:solidFill>
                  <a:srgbClr val="FF0000"/>
                </a:solidFill>
                <a:effectLst/>
                <a:latin typeface="Söhne"/>
              </a:rPr>
              <a:t>right key</a:t>
            </a:r>
            <a:r>
              <a:rPr lang="en-US" sz="1800" b="0" i="0" dirty="0">
                <a:solidFill>
                  <a:srgbClr val="374151"/>
                </a:solidFill>
                <a:effectLst/>
                <a:latin typeface="Söhne"/>
              </a:rPr>
              <a:t>.</a:t>
            </a:r>
          </a:p>
          <a:p>
            <a:pPr marL="171450" indent="-171450" algn="l">
              <a:buFont typeface="Wingdings" panose="05000000000000000000" pitchFamily="2" charset="2"/>
              <a:buChar char="ü"/>
            </a:pPr>
            <a:endParaRPr lang="en-US" sz="1800" b="0" i="0" dirty="0">
              <a:solidFill>
                <a:srgbClr val="374151"/>
              </a:solidFill>
              <a:effectLst/>
              <a:latin typeface="Söhne"/>
            </a:endParaRPr>
          </a:p>
          <a:p>
            <a:pPr marL="171450" indent="-171450" algn="l">
              <a:buFont typeface="Wingdings" panose="05000000000000000000" pitchFamily="2" charset="2"/>
              <a:buChar char="ü"/>
            </a:pPr>
            <a:r>
              <a:rPr lang="en-US" sz="1800" b="0" i="0" dirty="0">
                <a:solidFill>
                  <a:srgbClr val="374151"/>
                </a:solidFill>
                <a:effectLst/>
                <a:latin typeface="Söhne"/>
              </a:rPr>
              <a:t>In simple terms, </a:t>
            </a:r>
            <a:r>
              <a:rPr lang="en-US" sz="1800" b="0" i="0" dirty="0">
                <a:solidFill>
                  <a:srgbClr val="FF0000"/>
                </a:solidFill>
                <a:effectLst/>
                <a:latin typeface="Söhne"/>
              </a:rPr>
              <a:t>encryption in transit </a:t>
            </a:r>
            <a:r>
              <a:rPr lang="en-US" sz="1800" b="0" i="0" dirty="0">
                <a:solidFill>
                  <a:srgbClr val="374151"/>
                </a:solidFill>
                <a:effectLst/>
                <a:latin typeface="Söhne"/>
              </a:rPr>
              <a:t>ensures that your data is protected and remains private while it's moving from one place to another across the internet, just like a </a:t>
            </a:r>
            <a:r>
              <a:rPr lang="en-US" sz="1800" b="0" i="0" dirty="0">
                <a:solidFill>
                  <a:srgbClr val="FF0000"/>
                </a:solidFill>
                <a:effectLst/>
                <a:latin typeface="Söhne"/>
              </a:rPr>
              <a:t>secret message </a:t>
            </a:r>
            <a:r>
              <a:rPr lang="en-US" sz="1800" b="0" i="0" dirty="0">
                <a:solidFill>
                  <a:srgbClr val="374151"/>
                </a:solidFill>
                <a:effectLst/>
                <a:latin typeface="Söhne"/>
              </a:rPr>
              <a:t>inside a </a:t>
            </a:r>
            <a:r>
              <a:rPr lang="en-US" sz="1800" b="0" i="0" dirty="0">
                <a:solidFill>
                  <a:srgbClr val="FF0000"/>
                </a:solidFill>
                <a:effectLst/>
                <a:latin typeface="Söhne"/>
              </a:rPr>
              <a:t>locked box </a:t>
            </a:r>
            <a:r>
              <a:rPr lang="en-US" sz="1800" b="0" i="0" dirty="0">
                <a:solidFill>
                  <a:srgbClr val="374151"/>
                </a:solidFill>
                <a:effectLst/>
                <a:latin typeface="Söhne"/>
              </a:rPr>
              <a:t>during its journey.</a:t>
            </a:r>
          </a:p>
        </p:txBody>
      </p:sp>
      <p:pic>
        <p:nvPicPr>
          <p:cNvPr id="7" name="Picture 6">
            <a:extLst>
              <a:ext uri="{FF2B5EF4-FFF2-40B4-BE49-F238E27FC236}">
                <a16:creationId xmlns:a16="http://schemas.microsoft.com/office/drawing/2014/main" id="{4D851658-55C3-2A80-DBD6-4464C32909C5}"/>
              </a:ext>
            </a:extLst>
          </p:cNvPr>
          <p:cNvPicPr>
            <a:picLocks noChangeAspect="1"/>
          </p:cNvPicPr>
          <p:nvPr/>
        </p:nvPicPr>
        <p:blipFill>
          <a:blip r:embed="rId3"/>
          <a:stretch>
            <a:fillRect/>
          </a:stretch>
        </p:blipFill>
        <p:spPr>
          <a:xfrm>
            <a:off x="108538" y="4206505"/>
            <a:ext cx="6063662" cy="1987250"/>
          </a:xfrm>
          <a:prstGeom prst="rect">
            <a:avLst/>
          </a:prstGeom>
        </p:spPr>
        <p:style>
          <a:lnRef idx="1">
            <a:schemeClr val="accent3"/>
          </a:lnRef>
          <a:fillRef idx="3">
            <a:schemeClr val="accent3"/>
          </a:fillRef>
          <a:effectRef idx="2">
            <a:schemeClr val="accent3"/>
          </a:effectRef>
          <a:fontRef idx="minor">
            <a:schemeClr val="lt1"/>
          </a:fontRef>
        </p:style>
      </p:pic>
      <p:pic>
        <p:nvPicPr>
          <p:cNvPr id="15" name="Picture 14">
            <a:extLst>
              <a:ext uri="{FF2B5EF4-FFF2-40B4-BE49-F238E27FC236}">
                <a16:creationId xmlns:a16="http://schemas.microsoft.com/office/drawing/2014/main" id="{09815A4B-EC4F-14A1-CC65-8C04B6F408A0}"/>
              </a:ext>
            </a:extLst>
          </p:cNvPr>
          <p:cNvPicPr>
            <a:picLocks noChangeAspect="1"/>
          </p:cNvPicPr>
          <p:nvPr/>
        </p:nvPicPr>
        <p:blipFill>
          <a:blip r:embed="rId4"/>
          <a:stretch>
            <a:fillRect/>
          </a:stretch>
        </p:blipFill>
        <p:spPr>
          <a:xfrm>
            <a:off x="6477000" y="3752864"/>
            <a:ext cx="5372100" cy="2413329"/>
          </a:xfrm>
          <a:prstGeom prst="rect">
            <a:avLst/>
          </a:prstGeom>
        </p:spPr>
        <p:style>
          <a:lnRef idx="1">
            <a:schemeClr val="accent3"/>
          </a:lnRef>
          <a:fillRef idx="3">
            <a:schemeClr val="accent3"/>
          </a:fillRef>
          <a:effectRef idx="2">
            <a:schemeClr val="accent3"/>
          </a:effectRef>
          <a:fontRef idx="minor">
            <a:schemeClr val="lt1"/>
          </a:fontRef>
        </p:style>
      </p:pic>
      <p:sp>
        <p:nvSpPr>
          <p:cNvPr id="4" name="Rectangle 3">
            <a:extLst>
              <a:ext uri="{FF2B5EF4-FFF2-40B4-BE49-F238E27FC236}">
                <a16:creationId xmlns:a16="http://schemas.microsoft.com/office/drawing/2014/main" id="{A90FEBAA-9146-5A9A-3D42-2CC163CF16E4}"/>
              </a:ext>
            </a:extLst>
          </p:cNvPr>
          <p:cNvSpPr/>
          <p:nvPr/>
        </p:nvSpPr>
        <p:spPr>
          <a:xfrm>
            <a:off x="1981200" y="57090"/>
            <a:ext cx="83058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Understanding Encryption in Transit: Keeping Your Data Safe During its Journey</a:t>
            </a:r>
          </a:p>
        </p:txBody>
      </p:sp>
    </p:spTree>
    <p:extLst>
      <p:ext uri="{BB962C8B-B14F-4D97-AF65-F5344CB8AC3E}">
        <p14:creationId xmlns:p14="http://schemas.microsoft.com/office/powerpoint/2010/main" val="72703828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1" name="TextBox 10">
            <a:extLst>
              <a:ext uri="{FF2B5EF4-FFF2-40B4-BE49-F238E27FC236}">
                <a16:creationId xmlns:a16="http://schemas.microsoft.com/office/drawing/2014/main" id="{1CA6F653-71B3-2548-6CD8-244C8EE12BCF}"/>
              </a:ext>
            </a:extLst>
          </p:cNvPr>
          <p:cNvSpPr txBox="1"/>
          <p:nvPr/>
        </p:nvSpPr>
        <p:spPr>
          <a:xfrm>
            <a:off x="230014" y="657760"/>
            <a:ext cx="11788771" cy="3170099"/>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gn="l"/>
            <a:r>
              <a:rPr lang="en-US" sz="2000" b="0" i="0" dirty="0">
                <a:solidFill>
                  <a:srgbClr val="FF0000"/>
                </a:solidFill>
                <a:effectLst/>
                <a:latin typeface="Söhne"/>
              </a:rPr>
              <a:t>Encrypting data in transit </a:t>
            </a:r>
            <a:r>
              <a:rPr lang="en-US" sz="2000" b="0" i="0" dirty="0">
                <a:solidFill>
                  <a:srgbClr val="374151"/>
                </a:solidFill>
                <a:effectLst/>
                <a:latin typeface="Söhne"/>
              </a:rPr>
              <a:t>means </a:t>
            </a:r>
            <a:r>
              <a:rPr lang="en-US" sz="2000" b="0" i="0" dirty="0">
                <a:solidFill>
                  <a:srgbClr val="FF0000"/>
                </a:solidFill>
                <a:effectLst/>
                <a:latin typeface="Söhne"/>
              </a:rPr>
              <a:t>securing information </a:t>
            </a:r>
            <a:r>
              <a:rPr lang="en-US" sz="2000" b="0" i="0" dirty="0">
                <a:solidFill>
                  <a:srgbClr val="374151"/>
                </a:solidFill>
                <a:effectLst/>
                <a:latin typeface="Söhne"/>
              </a:rPr>
              <a:t>as it moves from one place to another, such as sending data over the internet or within a network. </a:t>
            </a:r>
          </a:p>
          <a:p>
            <a:pPr marL="342900" indent="-342900" algn="l">
              <a:buFont typeface="+mj-lt"/>
              <a:buAutoNum type="arabicPeriod"/>
            </a:pPr>
            <a:endParaRPr lang="en-US" sz="2000" b="0" i="0" dirty="0">
              <a:solidFill>
                <a:srgbClr val="374151"/>
              </a:solidFill>
              <a:effectLst/>
              <a:latin typeface="Söhne"/>
            </a:endParaRPr>
          </a:p>
          <a:p>
            <a:pPr marL="342900" indent="-342900" algn="l">
              <a:buFont typeface="+mj-lt"/>
              <a:buAutoNum type="arabicPeriod"/>
            </a:pPr>
            <a:r>
              <a:rPr lang="en-US" sz="2000" b="1" i="0" dirty="0">
                <a:solidFill>
                  <a:srgbClr val="FF0000"/>
                </a:solidFill>
                <a:effectLst/>
                <a:latin typeface="Söhne"/>
              </a:rPr>
              <a:t>Understand Encryption Basics</a:t>
            </a:r>
            <a:r>
              <a:rPr lang="en-US" sz="2000" b="1" i="0" dirty="0">
                <a:solidFill>
                  <a:srgbClr val="374151"/>
                </a:solidFill>
                <a:effectLst/>
                <a:latin typeface="Söhne"/>
              </a:rPr>
              <a:t>:</a:t>
            </a:r>
            <a:r>
              <a:rPr lang="en-US" sz="2000" b="0" i="0" dirty="0">
                <a:solidFill>
                  <a:srgbClr val="374151"/>
                </a:solidFill>
                <a:effectLst/>
                <a:latin typeface="Söhne"/>
              </a:rPr>
              <a:t> </a:t>
            </a:r>
            <a:r>
              <a:rPr lang="en-US" sz="2000" b="0" i="0" dirty="0">
                <a:solidFill>
                  <a:srgbClr val="FF0000"/>
                </a:solidFill>
                <a:effectLst/>
                <a:latin typeface="Söhne"/>
              </a:rPr>
              <a:t>Encryption</a:t>
            </a:r>
            <a:r>
              <a:rPr lang="en-US" sz="2000" b="0" i="0" dirty="0">
                <a:solidFill>
                  <a:srgbClr val="374151"/>
                </a:solidFill>
                <a:effectLst/>
                <a:latin typeface="Söhne"/>
              </a:rPr>
              <a:t> is a way of </a:t>
            </a:r>
            <a:r>
              <a:rPr lang="en-US" sz="2000" b="0" i="0" dirty="0">
                <a:solidFill>
                  <a:srgbClr val="FF0000"/>
                </a:solidFill>
                <a:effectLst/>
                <a:latin typeface="Söhne"/>
              </a:rPr>
              <a:t>encoding information </a:t>
            </a:r>
            <a:r>
              <a:rPr lang="en-US" sz="2000" b="0" i="0" dirty="0">
                <a:solidFill>
                  <a:srgbClr val="374151"/>
                </a:solidFill>
                <a:effectLst/>
                <a:latin typeface="Söhne"/>
              </a:rPr>
              <a:t>in a manner that can only be </a:t>
            </a:r>
            <a:r>
              <a:rPr lang="en-US" sz="2000" b="0" i="0" dirty="0">
                <a:solidFill>
                  <a:srgbClr val="FF0000"/>
                </a:solidFill>
                <a:effectLst/>
                <a:latin typeface="Söhne"/>
              </a:rPr>
              <a:t>decoded</a:t>
            </a:r>
            <a:r>
              <a:rPr lang="en-US" sz="2000" b="0" i="0" dirty="0">
                <a:solidFill>
                  <a:srgbClr val="374151"/>
                </a:solidFill>
                <a:effectLst/>
                <a:latin typeface="Söhne"/>
              </a:rPr>
              <a:t> or </a:t>
            </a:r>
            <a:r>
              <a:rPr lang="en-US" sz="2000" b="0" i="0" dirty="0">
                <a:solidFill>
                  <a:srgbClr val="FF0000"/>
                </a:solidFill>
                <a:effectLst/>
                <a:latin typeface="Söhne"/>
              </a:rPr>
              <a:t>understood</a:t>
            </a:r>
            <a:r>
              <a:rPr lang="en-US" sz="2000" b="0" i="0" dirty="0">
                <a:solidFill>
                  <a:srgbClr val="374151"/>
                </a:solidFill>
                <a:effectLst/>
                <a:latin typeface="Söhne"/>
              </a:rPr>
              <a:t> by authorized recipients. It involves converting plain text or data into an </a:t>
            </a:r>
            <a:r>
              <a:rPr lang="en-US" sz="2000" b="0" i="0" dirty="0">
                <a:solidFill>
                  <a:srgbClr val="FF0000"/>
                </a:solidFill>
                <a:effectLst/>
                <a:latin typeface="Söhne"/>
              </a:rPr>
              <a:t>encoded</a:t>
            </a:r>
            <a:r>
              <a:rPr lang="en-US" sz="2000" b="0" i="0" dirty="0">
                <a:solidFill>
                  <a:srgbClr val="374151"/>
                </a:solidFill>
                <a:effectLst/>
                <a:latin typeface="Söhne"/>
              </a:rPr>
              <a:t> form using </a:t>
            </a:r>
            <a:r>
              <a:rPr lang="en-US" sz="2000" b="0" i="0" dirty="0">
                <a:solidFill>
                  <a:srgbClr val="FF0000"/>
                </a:solidFill>
                <a:effectLst/>
                <a:latin typeface="Söhne"/>
              </a:rPr>
              <a:t>algorithms</a:t>
            </a:r>
            <a:r>
              <a:rPr lang="en-US" sz="2000" b="0" i="0" dirty="0">
                <a:solidFill>
                  <a:srgbClr val="374151"/>
                </a:solidFill>
                <a:effectLst/>
                <a:latin typeface="Söhne"/>
              </a:rPr>
              <a:t> and </a:t>
            </a:r>
            <a:r>
              <a:rPr lang="en-US" sz="2000" b="0" i="0" dirty="0">
                <a:solidFill>
                  <a:srgbClr val="FF0000"/>
                </a:solidFill>
                <a:effectLst/>
                <a:latin typeface="Söhne"/>
              </a:rPr>
              <a:t>cryptographic keys</a:t>
            </a:r>
            <a:r>
              <a:rPr lang="en-US" sz="2000" b="0" i="0" dirty="0">
                <a:solidFill>
                  <a:srgbClr val="374151"/>
                </a:solidFill>
                <a:effectLst/>
                <a:latin typeface="Söhne"/>
              </a:rPr>
              <a:t>.</a:t>
            </a:r>
          </a:p>
          <a:p>
            <a:pPr marL="342900" indent="-342900" algn="l">
              <a:buFont typeface="+mj-lt"/>
              <a:buAutoNum type="arabicPeriod"/>
            </a:pPr>
            <a:endParaRPr lang="en-US" sz="2000" b="0" i="0" dirty="0">
              <a:solidFill>
                <a:srgbClr val="374151"/>
              </a:solidFill>
              <a:effectLst/>
              <a:latin typeface="Söhne"/>
            </a:endParaRPr>
          </a:p>
          <a:p>
            <a:pPr marL="342900" indent="-342900" algn="l">
              <a:buFont typeface="+mj-lt"/>
              <a:buAutoNum type="arabicPeriod"/>
            </a:pPr>
            <a:r>
              <a:rPr lang="en-US" sz="2000" b="1" i="0" dirty="0">
                <a:solidFill>
                  <a:srgbClr val="FF0000"/>
                </a:solidFill>
                <a:effectLst/>
                <a:latin typeface="Söhne"/>
              </a:rPr>
              <a:t>Use Secure Communication Protocols</a:t>
            </a:r>
            <a:r>
              <a:rPr lang="en-US" sz="2000" b="1" i="0" dirty="0">
                <a:solidFill>
                  <a:srgbClr val="374151"/>
                </a:solidFill>
                <a:effectLst/>
                <a:latin typeface="Söhne"/>
              </a:rPr>
              <a:t>:</a:t>
            </a:r>
            <a:r>
              <a:rPr lang="en-US" sz="2000" b="0" i="0" dirty="0">
                <a:solidFill>
                  <a:srgbClr val="374151"/>
                </a:solidFill>
                <a:effectLst/>
                <a:latin typeface="Söhne"/>
              </a:rPr>
              <a:t> Ensure you're using secure communication protocols like </a:t>
            </a:r>
            <a:r>
              <a:rPr lang="en-US" sz="2000" b="0" i="0" dirty="0">
                <a:solidFill>
                  <a:srgbClr val="FF0000"/>
                </a:solidFill>
                <a:effectLst/>
                <a:latin typeface="Söhne"/>
              </a:rPr>
              <a:t>HTTPS</a:t>
            </a:r>
            <a:r>
              <a:rPr lang="en-US" sz="2000" b="0" i="0" dirty="0">
                <a:solidFill>
                  <a:srgbClr val="374151"/>
                </a:solidFill>
                <a:effectLst/>
                <a:latin typeface="Söhne"/>
              </a:rPr>
              <a:t> (Hypertext Transfer Protocol Secure) for web browsing or </a:t>
            </a:r>
            <a:r>
              <a:rPr lang="en-US" sz="2000" b="0" i="0" dirty="0">
                <a:solidFill>
                  <a:srgbClr val="FF0000"/>
                </a:solidFill>
                <a:effectLst/>
                <a:latin typeface="Söhne"/>
              </a:rPr>
              <a:t>SFTP</a:t>
            </a:r>
            <a:r>
              <a:rPr lang="en-US" sz="2000" b="0" i="0" dirty="0">
                <a:solidFill>
                  <a:srgbClr val="374151"/>
                </a:solidFill>
                <a:effectLst/>
                <a:latin typeface="Söhne"/>
              </a:rPr>
              <a:t> (Secure File Transfer Protocol) for transferring files. These protocols </a:t>
            </a:r>
            <a:r>
              <a:rPr lang="en-US" sz="2000" b="0" i="0" dirty="0">
                <a:solidFill>
                  <a:srgbClr val="FF0000"/>
                </a:solidFill>
                <a:effectLst/>
                <a:latin typeface="Söhne"/>
              </a:rPr>
              <a:t>encrypt data </a:t>
            </a:r>
            <a:r>
              <a:rPr lang="en-US" sz="2000" b="0" i="0" dirty="0">
                <a:solidFill>
                  <a:srgbClr val="374151"/>
                </a:solidFill>
                <a:effectLst/>
                <a:latin typeface="Söhne"/>
              </a:rPr>
              <a:t>during transmission, providing a secure channel for communication.</a:t>
            </a:r>
          </a:p>
        </p:txBody>
      </p:sp>
      <p:pic>
        <p:nvPicPr>
          <p:cNvPr id="7" name="Picture 6">
            <a:extLst>
              <a:ext uri="{FF2B5EF4-FFF2-40B4-BE49-F238E27FC236}">
                <a16:creationId xmlns:a16="http://schemas.microsoft.com/office/drawing/2014/main" id="{4D851658-55C3-2A80-DBD6-4464C32909C5}"/>
              </a:ext>
            </a:extLst>
          </p:cNvPr>
          <p:cNvPicPr>
            <a:picLocks noChangeAspect="1"/>
          </p:cNvPicPr>
          <p:nvPr/>
        </p:nvPicPr>
        <p:blipFill>
          <a:blip r:embed="rId3"/>
          <a:stretch>
            <a:fillRect/>
          </a:stretch>
        </p:blipFill>
        <p:spPr>
          <a:xfrm>
            <a:off x="204591" y="4580762"/>
            <a:ext cx="6063662" cy="1987250"/>
          </a:xfrm>
          <a:prstGeom prst="rect">
            <a:avLst/>
          </a:prstGeom>
        </p:spPr>
        <p:style>
          <a:lnRef idx="1">
            <a:schemeClr val="accent3"/>
          </a:lnRef>
          <a:fillRef idx="3">
            <a:schemeClr val="accent3"/>
          </a:fillRef>
          <a:effectRef idx="2">
            <a:schemeClr val="accent3"/>
          </a:effectRef>
          <a:fontRef idx="minor">
            <a:schemeClr val="lt1"/>
          </a:fontRef>
        </p:style>
      </p:pic>
      <p:pic>
        <p:nvPicPr>
          <p:cNvPr id="15" name="Picture 14">
            <a:extLst>
              <a:ext uri="{FF2B5EF4-FFF2-40B4-BE49-F238E27FC236}">
                <a16:creationId xmlns:a16="http://schemas.microsoft.com/office/drawing/2014/main" id="{09815A4B-EC4F-14A1-CC65-8C04B6F408A0}"/>
              </a:ext>
            </a:extLst>
          </p:cNvPr>
          <p:cNvPicPr>
            <a:picLocks noChangeAspect="1"/>
          </p:cNvPicPr>
          <p:nvPr/>
        </p:nvPicPr>
        <p:blipFill>
          <a:blip r:embed="rId4"/>
          <a:stretch>
            <a:fillRect/>
          </a:stretch>
        </p:blipFill>
        <p:spPr>
          <a:xfrm>
            <a:off x="6615309" y="4191000"/>
            <a:ext cx="5372100" cy="2413329"/>
          </a:xfrm>
          <a:prstGeom prst="rect">
            <a:avLst/>
          </a:prstGeom>
        </p:spPr>
        <p:style>
          <a:lnRef idx="1">
            <a:schemeClr val="accent3"/>
          </a:lnRef>
          <a:fillRef idx="3">
            <a:schemeClr val="accent3"/>
          </a:fillRef>
          <a:effectRef idx="2">
            <a:schemeClr val="accent3"/>
          </a:effectRef>
          <a:fontRef idx="minor">
            <a:schemeClr val="lt1"/>
          </a:fontRef>
        </p:style>
      </p:pic>
      <p:sp>
        <p:nvSpPr>
          <p:cNvPr id="4" name="Rectangle 3">
            <a:extLst>
              <a:ext uri="{FF2B5EF4-FFF2-40B4-BE49-F238E27FC236}">
                <a16:creationId xmlns:a16="http://schemas.microsoft.com/office/drawing/2014/main" id="{A90FEBAA-9146-5A9A-3D42-2CC163CF16E4}"/>
              </a:ext>
            </a:extLst>
          </p:cNvPr>
          <p:cNvSpPr/>
          <p:nvPr/>
        </p:nvSpPr>
        <p:spPr>
          <a:xfrm>
            <a:off x="1981200" y="57090"/>
            <a:ext cx="83058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Understanding Encryption in Transit: Keeping Your Data Safe During its Journey</a:t>
            </a:r>
          </a:p>
        </p:txBody>
      </p:sp>
    </p:spTree>
    <p:extLst>
      <p:ext uri="{BB962C8B-B14F-4D97-AF65-F5344CB8AC3E}">
        <p14:creationId xmlns:p14="http://schemas.microsoft.com/office/powerpoint/2010/main" val="411907217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1" name="TextBox 10">
            <a:extLst>
              <a:ext uri="{FF2B5EF4-FFF2-40B4-BE49-F238E27FC236}">
                <a16:creationId xmlns:a16="http://schemas.microsoft.com/office/drawing/2014/main" id="{1CA6F653-71B3-2548-6CD8-244C8EE12BCF}"/>
              </a:ext>
            </a:extLst>
          </p:cNvPr>
          <p:cNvSpPr txBox="1"/>
          <p:nvPr/>
        </p:nvSpPr>
        <p:spPr>
          <a:xfrm>
            <a:off x="230014" y="657760"/>
            <a:ext cx="11788771" cy="3477875"/>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marL="342900" indent="-342900" algn="l">
              <a:buFont typeface="+mj-lt"/>
              <a:buAutoNum type="arabicPeriod" startAt="3"/>
            </a:pPr>
            <a:r>
              <a:rPr lang="en-US" sz="2000" b="1" i="0" dirty="0">
                <a:solidFill>
                  <a:srgbClr val="FF0000"/>
                </a:solidFill>
                <a:effectLst/>
                <a:latin typeface="Söhne"/>
              </a:rPr>
              <a:t>Implement SSL/TLS Certificates</a:t>
            </a:r>
            <a:r>
              <a:rPr lang="en-US" sz="2000" b="1" i="0" dirty="0">
                <a:solidFill>
                  <a:srgbClr val="374151"/>
                </a:solidFill>
                <a:effectLst/>
                <a:latin typeface="Söhne"/>
              </a:rPr>
              <a:t>:</a:t>
            </a:r>
            <a:r>
              <a:rPr lang="en-US" sz="2000" b="0" i="0" dirty="0">
                <a:solidFill>
                  <a:srgbClr val="374151"/>
                </a:solidFill>
                <a:effectLst/>
                <a:latin typeface="Söhne"/>
              </a:rPr>
              <a:t> For websites and online services, use </a:t>
            </a:r>
            <a:r>
              <a:rPr lang="en-US" sz="2000" b="0" i="0" dirty="0">
                <a:solidFill>
                  <a:srgbClr val="FF0000"/>
                </a:solidFill>
                <a:effectLst/>
                <a:latin typeface="Söhne"/>
              </a:rPr>
              <a:t>SSL/TLS certificates </a:t>
            </a:r>
            <a:r>
              <a:rPr lang="en-US" sz="2000" b="0" i="0" dirty="0">
                <a:solidFill>
                  <a:srgbClr val="374151"/>
                </a:solidFill>
                <a:effectLst/>
                <a:latin typeface="Söhne"/>
              </a:rPr>
              <a:t>to </a:t>
            </a:r>
            <a:r>
              <a:rPr lang="en-US" sz="2000" b="0" i="0" dirty="0">
                <a:solidFill>
                  <a:srgbClr val="FF0000"/>
                </a:solidFill>
                <a:effectLst/>
                <a:latin typeface="Söhne"/>
              </a:rPr>
              <a:t>encrypt</a:t>
            </a:r>
            <a:r>
              <a:rPr lang="en-US" sz="2000" b="0" i="0" dirty="0">
                <a:solidFill>
                  <a:srgbClr val="374151"/>
                </a:solidFill>
                <a:effectLst/>
                <a:latin typeface="Söhne"/>
              </a:rPr>
              <a:t> </a:t>
            </a:r>
            <a:r>
              <a:rPr lang="en-US" sz="2000" b="0" i="0" dirty="0">
                <a:solidFill>
                  <a:srgbClr val="FF0000"/>
                </a:solidFill>
                <a:effectLst/>
                <a:latin typeface="Söhne"/>
              </a:rPr>
              <a:t>data</a:t>
            </a:r>
            <a:r>
              <a:rPr lang="en-US" sz="2000" b="0" i="0" dirty="0">
                <a:solidFill>
                  <a:srgbClr val="374151"/>
                </a:solidFill>
                <a:effectLst/>
                <a:latin typeface="Söhne"/>
              </a:rPr>
              <a:t> exchanged between a user's browser and the website's server. These certificates help establish </a:t>
            </a:r>
            <a:r>
              <a:rPr lang="en-US" sz="2000" b="0" i="0" dirty="0">
                <a:solidFill>
                  <a:srgbClr val="FF0000"/>
                </a:solidFill>
                <a:effectLst/>
                <a:latin typeface="Söhne"/>
              </a:rPr>
              <a:t>secure connections</a:t>
            </a:r>
            <a:r>
              <a:rPr lang="en-US" sz="2000" b="0" i="0" dirty="0">
                <a:solidFill>
                  <a:srgbClr val="374151"/>
                </a:solidFill>
                <a:effectLst/>
                <a:latin typeface="Söhne"/>
              </a:rPr>
              <a:t>, preventing </a:t>
            </a:r>
            <a:r>
              <a:rPr lang="en-US" sz="2000" b="0" i="0" dirty="0">
                <a:solidFill>
                  <a:srgbClr val="FF0000"/>
                </a:solidFill>
                <a:effectLst/>
                <a:latin typeface="Söhne"/>
              </a:rPr>
              <a:t>unauthorized</a:t>
            </a:r>
            <a:r>
              <a:rPr lang="en-US" sz="2000" b="0" i="0" dirty="0">
                <a:solidFill>
                  <a:srgbClr val="374151"/>
                </a:solidFill>
                <a:effectLst/>
                <a:latin typeface="Söhne"/>
              </a:rPr>
              <a:t> </a:t>
            </a:r>
            <a:r>
              <a:rPr lang="en-US" sz="2000" b="0" i="0" dirty="0">
                <a:solidFill>
                  <a:srgbClr val="FF0000"/>
                </a:solidFill>
                <a:effectLst/>
                <a:latin typeface="Söhne"/>
              </a:rPr>
              <a:t>access</a:t>
            </a:r>
            <a:r>
              <a:rPr lang="en-US" sz="2000" b="0" i="0" dirty="0">
                <a:solidFill>
                  <a:srgbClr val="374151"/>
                </a:solidFill>
                <a:effectLst/>
                <a:latin typeface="Söhne"/>
              </a:rPr>
              <a:t> to sensitive information.</a:t>
            </a:r>
          </a:p>
          <a:p>
            <a:pPr marL="342900" indent="-342900" algn="l">
              <a:buFont typeface="+mj-lt"/>
              <a:buAutoNum type="arabicPeriod" startAt="3"/>
            </a:pPr>
            <a:endParaRPr lang="en-US" sz="2000" b="0" i="0" dirty="0">
              <a:solidFill>
                <a:srgbClr val="374151"/>
              </a:solidFill>
              <a:effectLst/>
              <a:latin typeface="Söhne"/>
            </a:endParaRPr>
          </a:p>
          <a:p>
            <a:pPr marL="342900" indent="-342900" algn="l">
              <a:buFont typeface="+mj-lt"/>
              <a:buAutoNum type="arabicPeriod" startAt="3"/>
            </a:pPr>
            <a:r>
              <a:rPr lang="en-US" sz="2000" b="1" i="0" dirty="0">
                <a:solidFill>
                  <a:srgbClr val="FF0000"/>
                </a:solidFill>
                <a:effectLst/>
                <a:latin typeface="Söhne"/>
              </a:rPr>
              <a:t>Enable End-to-End Encryption</a:t>
            </a:r>
            <a:r>
              <a:rPr lang="en-US" sz="2000" b="1" i="0" dirty="0">
                <a:solidFill>
                  <a:srgbClr val="374151"/>
                </a:solidFill>
                <a:effectLst/>
                <a:latin typeface="Söhne"/>
              </a:rPr>
              <a:t>:</a:t>
            </a:r>
            <a:r>
              <a:rPr lang="en-US" sz="2000" b="0" i="0" dirty="0">
                <a:solidFill>
                  <a:srgbClr val="374151"/>
                </a:solidFill>
                <a:effectLst/>
                <a:latin typeface="Söhne"/>
              </a:rPr>
              <a:t> When communicating through </a:t>
            </a:r>
            <a:r>
              <a:rPr lang="en-US" sz="2000" b="0" i="0" dirty="0">
                <a:solidFill>
                  <a:srgbClr val="FF0000"/>
                </a:solidFill>
                <a:effectLst/>
                <a:latin typeface="Söhne"/>
              </a:rPr>
              <a:t>messaging apps or email services</a:t>
            </a:r>
            <a:r>
              <a:rPr lang="en-US" sz="2000" b="0" i="0" dirty="0">
                <a:solidFill>
                  <a:srgbClr val="374151"/>
                </a:solidFill>
                <a:effectLst/>
                <a:latin typeface="Söhne"/>
              </a:rPr>
              <a:t>, opt for platforms that offer </a:t>
            </a:r>
            <a:r>
              <a:rPr lang="en-US" sz="2000" b="0" i="0" dirty="0">
                <a:solidFill>
                  <a:srgbClr val="FF0000"/>
                </a:solidFill>
                <a:effectLst/>
                <a:latin typeface="Söhne"/>
              </a:rPr>
              <a:t>end-to-end encryption</a:t>
            </a:r>
            <a:r>
              <a:rPr lang="en-US" sz="2000" b="0" i="0" dirty="0">
                <a:solidFill>
                  <a:srgbClr val="374151"/>
                </a:solidFill>
                <a:effectLst/>
                <a:latin typeface="Söhne"/>
              </a:rPr>
              <a:t>. This ensures that messages are </a:t>
            </a:r>
            <a:r>
              <a:rPr lang="en-US" sz="2000" b="0" i="0" dirty="0">
                <a:solidFill>
                  <a:srgbClr val="FF0000"/>
                </a:solidFill>
                <a:effectLst/>
                <a:latin typeface="Söhne"/>
              </a:rPr>
              <a:t>encrypted</a:t>
            </a:r>
            <a:r>
              <a:rPr lang="en-US" sz="2000" b="0" i="0" dirty="0">
                <a:solidFill>
                  <a:srgbClr val="374151"/>
                </a:solidFill>
                <a:effectLst/>
                <a:latin typeface="Söhne"/>
              </a:rPr>
              <a:t> on the sender's device and can only be </a:t>
            </a:r>
            <a:r>
              <a:rPr lang="en-US" sz="2000" b="0" i="0" dirty="0">
                <a:solidFill>
                  <a:srgbClr val="FF0000"/>
                </a:solidFill>
                <a:effectLst/>
                <a:latin typeface="Söhne"/>
              </a:rPr>
              <a:t>decrypted</a:t>
            </a:r>
            <a:r>
              <a:rPr lang="en-US" sz="2000" b="0" i="0" dirty="0">
                <a:solidFill>
                  <a:srgbClr val="374151"/>
                </a:solidFill>
                <a:effectLst/>
                <a:latin typeface="Söhne"/>
              </a:rPr>
              <a:t> by the intended recipient.</a:t>
            </a:r>
          </a:p>
          <a:p>
            <a:pPr marL="342900" indent="-342900" algn="l">
              <a:buFont typeface="+mj-lt"/>
              <a:buAutoNum type="arabicPeriod" startAt="3"/>
            </a:pPr>
            <a:endParaRPr lang="en-US" sz="2000" b="0" i="0" dirty="0">
              <a:solidFill>
                <a:srgbClr val="374151"/>
              </a:solidFill>
              <a:effectLst/>
              <a:latin typeface="Söhne"/>
            </a:endParaRPr>
          </a:p>
          <a:p>
            <a:pPr marL="342900" indent="-342900" algn="l">
              <a:buFont typeface="+mj-lt"/>
              <a:buAutoNum type="arabicPeriod" startAt="3"/>
            </a:pPr>
            <a:r>
              <a:rPr lang="en-US" sz="2000" b="1" i="0" dirty="0">
                <a:solidFill>
                  <a:srgbClr val="FF0000"/>
                </a:solidFill>
                <a:effectLst/>
                <a:latin typeface="Söhne"/>
              </a:rPr>
              <a:t>Use Encrypted Networks:</a:t>
            </a:r>
            <a:r>
              <a:rPr lang="en-US" sz="2000" b="0" i="0" dirty="0">
                <a:solidFill>
                  <a:srgbClr val="374151"/>
                </a:solidFill>
                <a:effectLst/>
                <a:latin typeface="Söhne"/>
              </a:rPr>
              <a:t> When connecting to public Wi-Fi or networks, choose networks that offer </a:t>
            </a:r>
            <a:r>
              <a:rPr lang="en-US" sz="2000" b="0" i="0" dirty="0">
                <a:solidFill>
                  <a:srgbClr val="FF0000"/>
                </a:solidFill>
                <a:effectLst/>
                <a:latin typeface="Söhne"/>
              </a:rPr>
              <a:t>encryption</a:t>
            </a:r>
            <a:r>
              <a:rPr lang="en-US" sz="2000" b="0" i="0" dirty="0">
                <a:solidFill>
                  <a:srgbClr val="374151"/>
                </a:solidFill>
                <a:effectLst/>
                <a:latin typeface="Söhne"/>
              </a:rPr>
              <a:t> (like WPA2 or WPA3 for Wi-Fi) to </a:t>
            </a:r>
            <a:r>
              <a:rPr lang="en-US" sz="2000" b="0" i="0" dirty="0">
                <a:solidFill>
                  <a:srgbClr val="FF0000"/>
                </a:solidFill>
                <a:effectLst/>
                <a:latin typeface="Söhne"/>
              </a:rPr>
              <a:t>safeguard</a:t>
            </a:r>
            <a:r>
              <a:rPr lang="en-US" sz="2000" b="0" i="0" dirty="0">
                <a:solidFill>
                  <a:srgbClr val="374151"/>
                </a:solidFill>
                <a:effectLst/>
                <a:latin typeface="Söhne"/>
              </a:rPr>
              <a:t> your data from unauthorized interception by others on the same network.</a:t>
            </a:r>
          </a:p>
        </p:txBody>
      </p:sp>
      <p:pic>
        <p:nvPicPr>
          <p:cNvPr id="7" name="Picture 6">
            <a:extLst>
              <a:ext uri="{FF2B5EF4-FFF2-40B4-BE49-F238E27FC236}">
                <a16:creationId xmlns:a16="http://schemas.microsoft.com/office/drawing/2014/main" id="{4D851658-55C3-2A80-DBD6-4464C32909C5}"/>
              </a:ext>
            </a:extLst>
          </p:cNvPr>
          <p:cNvPicPr>
            <a:picLocks noChangeAspect="1"/>
          </p:cNvPicPr>
          <p:nvPr/>
        </p:nvPicPr>
        <p:blipFill>
          <a:blip r:embed="rId3"/>
          <a:stretch>
            <a:fillRect/>
          </a:stretch>
        </p:blipFill>
        <p:spPr>
          <a:xfrm>
            <a:off x="173215" y="4626309"/>
            <a:ext cx="6063662" cy="1987250"/>
          </a:xfrm>
          <a:prstGeom prst="rect">
            <a:avLst/>
          </a:prstGeom>
        </p:spPr>
        <p:style>
          <a:lnRef idx="1">
            <a:schemeClr val="accent3"/>
          </a:lnRef>
          <a:fillRef idx="3">
            <a:schemeClr val="accent3"/>
          </a:fillRef>
          <a:effectRef idx="2">
            <a:schemeClr val="accent3"/>
          </a:effectRef>
          <a:fontRef idx="minor">
            <a:schemeClr val="lt1"/>
          </a:fontRef>
        </p:style>
      </p:pic>
      <p:pic>
        <p:nvPicPr>
          <p:cNvPr id="15" name="Picture 14">
            <a:extLst>
              <a:ext uri="{FF2B5EF4-FFF2-40B4-BE49-F238E27FC236}">
                <a16:creationId xmlns:a16="http://schemas.microsoft.com/office/drawing/2014/main" id="{09815A4B-EC4F-14A1-CC65-8C04B6F408A0}"/>
              </a:ext>
            </a:extLst>
          </p:cNvPr>
          <p:cNvPicPr>
            <a:picLocks noChangeAspect="1"/>
          </p:cNvPicPr>
          <p:nvPr/>
        </p:nvPicPr>
        <p:blipFill>
          <a:blip r:embed="rId4"/>
          <a:stretch>
            <a:fillRect/>
          </a:stretch>
        </p:blipFill>
        <p:spPr>
          <a:xfrm>
            <a:off x="6664614" y="4336195"/>
            <a:ext cx="5372100" cy="2413329"/>
          </a:xfrm>
          <a:prstGeom prst="rect">
            <a:avLst/>
          </a:prstGeom>
        </p:spPr>
        <p:style>
          <a:lnRef idx="1">
            <a:schemeClr val="accent3"/>
          </a:lnRef>
          <a:fillRef idx="3">
            <a:schemeClr val="accent3"/>
          </a:fillRef>
          <a:effectRef idx="2">
            <a:schemeClr val="accent3"/>
          </a:effectRef>
          <a:fontRef idx="minor">
            <a:schemeClr val="lt1"/>
          </a:fontRef>
        </p:style>
      </p:pic>
      <p:sp>
        <p:nvSpPr>
          <p:cNvPr id="4" name="Rectangle 3">
            <a:extLst>
              <a:ext uri="{FF2B5EF4-FFF2-40B4-BE49-F238E27FC236}">
                <a16:creationId xmlns:a16="http://schemas.microsoft.com/office/drawing/2014/main" id="{A90FEBAA-9146-5A9A-3D42-2CC163CF16E4}"/>
              </a:ext>
            </a:extLst>
          </p:cNvPr>
          <p:cNvSpPr/>
          <p:nvPr/>
        </p:nvSpPr>
        <p:spPr>
          <a:xfrm>
            <a:off x="1981200" y="57090"/>
            <a:ext cx="83058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Understanding Encryption in Transit: Keeping Your Data Safe During its Journey</a:t>
            </a:r>
          </a:p>
        </p:txBody>
      </p:sp>
    </p:spTree>
    <p:extLst>
      <p:ext uri="{BB962C8B-B14F-4D97-AF65-F5344CB8AC3E}">
        <p14:creationId xmlns:p14="http://schemas.microsoft.com/office/powerpoint/2010/main" val="155217958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1" name="TextBox 10">
            <a:extLst>
              <a:ext uri="{FF2B5EF4-FFF2-40B4-BE49-F238E27FC236}">
                <a16:creationId xmlns:a16="http://schemas.microsoft.com/office/drawing/2014/main" id="{1CA6F653-71B3-2548-6CD8-244C8EE12BCF}"/>
              </a:ext>
            </a:extLst>
          </p:cNvPr>
          <p:cNvSpPr txBox="1"/>
          <p:nvPr/>
        </p:nvSpPr>
        <p:spPr>
          <a:xfrm>
            <a:off x="230014" y="657760"/>
            <a:ext cx="11788771" cy="3170099"/>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marL="342900" indent="-342900" algn="l">
              <a:buFont typeface="+mj-lt"/>
              <a:buAutoNum type="arabicPeriod" startAt="6"/>
            </a:pPr>
            <a:r>
              <a:rPr lang="en-US" sz="2000" b="1" i="0" dirty="0">
                <a:solidFill>
                  <a:srgbClr val="FF0000"/>
                </a:solidFill>
                <a:effectLst/>
                <a:latin typeface="Söhne"/>
              </a:rPr>
              <a:t>Utilize VPNs (Virtual Private Networks):</a:t>
            </a:r>
            <a:r>
              <a:rPr lang="en-US" sz="2000" b="0" i="0" dirty="0">
                <a:solidFill>
                  <a:srgbClr val="FF0000"/>
                </a:solidFill>
                <a:effectLst/>
                <a:latin typeface="Söhne"/>
              </a:rPr>
              <a:t> VPNs</a:t>
            </a:r>
            <a:r>
              <a:rPr lang="en-US" sz="2000" b="0" i="0" dirty="0">
                <a:solidFill>
                  <a:srgbClr val="374151"/>
                </a:solidFill>
                <a:effectLst/>
                <a:latin typeface="Söhne"/>
              </a:rPr>
              <a:t> create </a:t>
            </a:r>
            <a:r>
              <a:rPr lang="en-US" sz="2000" b="0" i="0" dirty="0">
                <a:solidFill>
                  <a:srgbClr val="FF0000"/>
                </a:solidFill>
                <a:effectLst/>
                <a:latin typeface="Söhne"/>
              </a:rPr>
              <a:t>encrypted</a:t>
            </a:r>
            <a:r>
              <a:rPr lang="en-US" sz="2000" b="0" i="0" dirty="0">
                <a:solidFill>
                  <a:srgbClr val="374151"/>
                </a:solidFill>
                <a:effectLst/>
                <a:latin typeface="Söhne"/>
              </a:rPr>
              <a:t> </a:t>
            </a:r>
            <a:r>
              <a:rPr lang="en-US" sz="2000" b="0" i="0" dirty="0">
                <a:solidFill>
                  <a:srgbClr val="FF0000"/>
                </a:solidFill>
                <a:effectLst/>
                <a:latin typeface="Söhne"/>
              </a:rPr>
              <a:t>tunnels</a:t>
            </a:r>
            <a:r>
              <a:rPr lang="en-US" sz="2000" b="0" i="0" dirty="0">
                <a:solidFill>
                  <a:srgbClr val="374151"/>
                </a:solidFill>
                <a:effectLst/>
                <a:latin typeface="Söhne"/>
              </a:rPr>
              <a:t> between your device and the internet, providing </a:t>
            </a:r>
            <a:r>
              <a:rPr lang="en-US" sz="2000" b="0" i="0" dirty="0">
                <a:solidFill>
                  <a:srgbClr val="FF0000"/>
                </a:solidFill>
                <a:effectLst/>
                <a:latin typeface="Söhne"/>
              </a:rPr>
              <a:t>privacy</a:t>
            </a:r>
            <a:r>
              <a:rPr lang="en-US" sz="2000" b="0" i="0" dirty="0">
                <a:solidFill>
                  <a:srgbClr val="374151"/>
                </a:solidFill>
                <a:effectLst/>
                <a:latin typeface="Söhne"/>
              </a:rPr>
              <a:t> and </a:t>
            </a:r>
            <a:r>
              <a:rPr lang="en-US" sz="2000" b="0" i="0" dirty="0">
                <a:solidFill>
                  <a:srgbClr val="FF0000"/>
                </a:solidFill>
                <a:effectLst/>
                <a:latin typeface="Söhne"/>
              </a:rPr>
              <a:t>security</a:t>
            </a:r>
            <a:r>
              <a:rPr lang="en-US" sz="2000" b="0" i="0" dirty="0">
                <a:solidFill>
                  <a:srgbClr val="374151"/>
                </a:solidFill>
                <a:effectLst/>
                <a:latin typeface="Söhne"/>
              </a:rPr>
              <a:t> by </a:t>
            </a:r>
            <a:r>
              <a:rPr lang="en-US" sz="2000" b="0" i="0" dirty="0">
                <a:solidFill>
                  <a:srgbClr val="FF0000"/>
                </a:solidFill>
                <a:effectLst/>
                <a:latin typeface="Söhne"/>
              </a:rPr>
              <a:t>masking</a:t>
            </a:r>
            <a:r>
              <a:rPr lang="en-US" sz="2000" b="0" i="0" dirty="0">
                <a:solidFill>
                  <a:srgbClr val="374151"/>
                </a:solidFill>
                <a:effectLst/>
                <a:latin typeface="Söhne"/>
              </a:rPr>
              <a:t> your IP address and </a:t>
            </a:r>
            <a:r>
              <a:rPr lang="en-US" sz="2000" b="0" i="0" dirty="0">
                <a:solidFill>
                  <a:srgbClr val="FF0000"/>
                </a:solidFill>
                <a:effectLst/>
                <a:latin typeface="Söhne"/>
              </a:rPr>
              <a:t>encrypting</a:t>
            </a:r>
            <a:r>
              <a:rPr lang="en-US" sz="2000" b="0" i="0" dirty="0">
                <a:solidFill>
                  <a:srgbClr val="374151"/>
                </a:solidFill>
                <a:effectLst/>
                <a:latin typeface="Söhne"/>
              </a:rPr>
              <a:t> all data transmitted through the </a:t>
            </a:r>
            <a:r>
              <a:rPr lang="en-US" sz="2000" b="0" i="0" dirty="0">
                <a:solidFill>
                  <a:srgbClr val="FF0000"/>
                </a:solidFill>
                <a:effectLst/>
                <a:latin typeface="Söhne"/>
              </a:rPr>
              <a:t>VPN</a:t>
            </a:r>
            <a:r>
              <a:rPr lang="en-US" sz="2000" b="0" i="0" dirty="0">
                <a:solidFill>
                  <a:srgbClr val="374151"/>
                </a:solidFill>
                <a:effectLst/>
                <a:latin typeface="Söhne"/>
              </a:rPr>
              <a:t> server.</a:t>
            </a:r>
          </a:p>
          <a:p>
            <a:pPr marL="342900" indent="-342900" algn="l">
              <a:buFont typeface="+mj-lt"/>
              <a:buAutoNum type="arabicPeriod" startAt="6"/>
            </a:pPr>
            <a:endParaRPr lang="en-US" sz="2000" b="0" i="0" dirty="0">
              <a:solidFill>
                <a:srgbClr val="374151"/>
              </a:solidFill>
              <a:effectLst/>
              <a:latin typeface="Söhne"/>
            </a:endParaRPr>
          </a:p>
          <a:p>
            <a:pPr marL="342900" indent="-342900" algn="l">
              <a:buFont typeface="+mj-lt"/>
              <a:buAutoNum type="arabicPeriod" startAt="6"/>
            </a:pPr>
            <a:r>
              <a:rPr lang="en-US" sz="2000" b="1" i="0" dirty="0">
                <a:solidFill>
                  <a:srgbClr val="FF0000"/>
                </a:solidFill>
                <a:effectLst/>
                <a:latin typeface="Söhne"/>
              </a:rPr>
              <a:t>Secure File Transfer</a:t>
            </a:r>
            <a:r>
              <a:rPr lang="en-US" sz="2000" b="1" i="0" dirty="0">
                <a:solidFill>
                  <a:srgbClr val="374151"/>
                </a:solidFill>
                <a:effectLst/>
                <a:latin typeface="Söhne"/>
              </a:rPr>
              <a:t>:</a:t>
            </a:r>
            <a:r>
              <a:rPr lang="en-US" sz="2000" b="0" i="0" dirty="0">
                <a:solidFill>
                  <a:srgbClr val="374151"/>
                </a:solidFill>
                <a:effectLst/>
                <a:latin typeface="Söhne"/>
              </a:rPr>
              <a:t> When transferring files or sensitive data, use </a:t>
            </a:r>
            <a:r>
              <a:rPr lang="en-US" sz="2000" b="0" i="0" dirty="0">
                <a:solidFill>
                  <a:srgbClr val="FF0000"/>
                </a:solidFill>
                <a:effectLst/>
                <a:latin typeface="Söhne"/>
              </a:rPr>
              <a:t>encryption tools or services </a:t>
            </a:r>
            <a:r>
              <a:rPr lang="en-US" sz="2000" b="0" i="0" dirty="0">
                <a:solidFill>
                  <a:srgbClr val="374151"/>
                </a:solidFill>
                <a:effectLst/>
                <a:latin typeface="Söhne"/>
              </a:rPr>
              <a:t>that offer </a:t>
            </a:r>
            <a:r>
              <a:rPr lang="en-US" sz="2000" b="0" i="0" dirty="0">
                <a:solidFill>
                  <a:srgbClr val="FF0000"/>
                </a:solidFill>
                <a:effectLst/>
                <a:latin typeface="Söhne"/>
              </a:rPr>
              <a:t>secure file transfer </a:t>
            </a:r>
            <a:r>
              <a:rPr lang="en-US" sz="2000" b="0" i="0" dirty="0">
                <a:solidFill>
                  <a:srgbClr val="374151"/>
                </a:solidFill>
                <a:effectLst/>
                <a:latin typeface="Söhne"/>
              </a:rPr>
              <a:t>capabilities (such as </a:t>
            </a:r>
            <a:r>
              <a:rPr lang="en-US" sz="2000" b="0" i="0" dirty="0">
                <a:solidFill>
                  <a:srgbClr val="FF0000"/>
                </a:solidFill>
                <a:effectLst/>
                <a:latin typeface="Söhne"/>
              </a:rPr>
              <a:t>encrypted</a:t>
            </a:r>
            <a:r>
              <a:rPr lang="en-US" sz="2000" b="0" i="0" dirty="0">
                <a:solidFill>
                  <a:srgbClr val="374151"/>
                </a:solidFill>
                <a:effectLst/>
                <a:latin typeface="Söhne"/>
              </a:rPr>
              <a:t> email attachments or secure cloud storage with </a:t>
            </a:r>
            <a:r>
              <a:rPr lang="en-US" sz="2000" b="0" i="0" dirty="0">
                <a:solidFill>
                  <a:srgbClr val="FF0000"/>
                </a:solidFill>
                <a:effectLst/>
                <a:latin typeface="Söhne"/>
              </a:rPr>
              <a:t>encryption</a:t>
            </a:r>
            <a:r>
              <a:rPr lang="en-US" sz="2000" b="0" i="0" dirty="0">
                <a:solidFill>
                  <a:srgbClr val="374151"/>
                </a:solidFill>
                <a:effectLst/>
                <a:latin typeface="Söhne"/>
              </a:rPr>
              <a:t>).</a:t>
            </a:r>
          </a:p>
          <a:p>
            <a:pPr marL="342900" indent="-342900" algn="l">
              <a:buFont typeface="+mj-lt"/>
              <a:buAutoNum type="arabicPeriod" startAt="6"/>
            </a:pPr>
            <a:endParaRPr lang="en-US" sz="2000" b="0" i="0" dirty="0">
              <a:solidFill>
                <a:srgbClr val="374151"/>
              </a:solidFill>
              <a:effectLst/>
              <a:latin typeface="Söhne"/>
            </a:endParaRPr>
          </a:p>
          <a:p>
            <a:pPr marL="342900" indent="-342900" algn="l">
              <a:buFont typeface="+mj-lt"/>
              <a:buAutoNum type="arabicPeriod" startAt="6"/>
            </a:pPr>
            <a:r>
              <a:rPr lang="en-US" sz="2000" b="1" i="0" dirty="0">
                <a:solidFill>
                  <a:srgbClr val="FF0000"/>
                </a:solidFill>
                <a:effectLst/>
                <a:latin typeface="Söhne"/>
              </a:rPr>
              <a:t>Keep Software Updated</a:t>
            </a:r>
            <a:r>
              <a:rPr lang="en-US" sz="2000" b="1" i="0" dirty="0">
                <a:solidFill>
                  <a:srgbClr val="374151"/>
                </a:solidFill>
                <a:effectLst/>
                <a:latin typeface="Söhne"/>
              </a:rPr>
              <a:t>:</a:t>
            </a:r>
            <a:r>
              <a:rPr lang="en-US" sz="2000" b="0" i="0" dirty="0">
                <a:solidFill>
                  <a:srgbClr val="374151"/>
                </a:solidFill>
                <a:effectLst/>
                <a:latin typeface="Söhne"/>
              </a:rPr>
              <a:t> Regularly update software, including operating systems, browsers, and security applications, to ensure you have the latest </a:t>
            </a:r>
            <a:r>
              <a:rPr lang="en-US" sz="2000" b="0" i="0" dirty="0">
                <a:solidFill>
                  <a:srgbClr val="FF0000"/>
                </a:solidFill>
                <a:effectLst/>
                <a:latin typeface="Söhne"/>
              </a:rPr>
              <a:t>security patches</a:t>
            </a:r>
            <a:r>
              <a:rPr lang="en-US" sz="2000" b="0" i="0" dirty="0">
                <a:solidFill>
                  <a:srgbClr val="374151"/>
                </a:solidFill>
                <a:effectLst/>
                <a:latin typeface="Söhne"/>
              </a:rPr>
              <a:t> and </a:t>
            </a:r>
            <a:r>
              <a:rPr lang="en-US" sz="2000" b="0" i="0" dirty="0">
                <a:solidFill>
                  <a:srgbClr val="FF0000"/>
                </a:solidFill>
                <a:effectLst/>
                <a:latin typeface="Söhne"/>
              </a:rPr>
              <a:t>encryption</a:t>
            </a:r>
            <a:r>
              <a:rPr lang="en-US" sz="2000" b="0" i="0" dirty="0">
                <a:solidFill>
                  <a:srgbClr val="374151"/>
                </a:solidFill>
                <a:effectLst/>
                <a:latin typeface="Söhne"/>
              </a:rPr>
              <a:t> </a:t>
            </a:r>
            <a:r>
              <a:rPr lang="en-US" sz="2000" b="0" i="0" dirty="0">
                <a:solidFill>
                  <a:srgbClr val="FF0000"/>
                </a:solidFill>
                <a:effectLst/>
                <a:latin typeface="Söhne"/>
              </a:rPr>
              <a:t>protocols</a:t>
            </a:r>
            <a:r>
              <a:rPr lang="en-US" sz="2000" b="0" i="0" dirty="0">
                <a:solidFill>
                  <a:srgbClr val="374151"/>
                </a:solidFill>
                <a:effectLst/>
                <a:latin typeface="Söhne"/>
              </a:rPr>
              <a:t>.</a:t>
            </a:r>
          </a:p>
        </p:txBody>
      </p:sp>
      <p:pic>
        <p:nvPicPr>
          <p:cNvPr id="7" name="Picture 6">
            <a:extLst>
              <a:ext uri="{FF2B5EF4-FFF2-40B4-BE49-F238E27FC236}">
                <a16:creationId xmlns:a16="http://schemas.microsoft.com/office/drawing/2014/main" id="{4D851658-55C3-2A80-DBD6-4464C32909C5}"/>
              </a:ext>
            </a:extLst>
          </p:cNvPr>
          <p:cNvPicPr>
            <a:picLocks noChangeAspect="1"/>
          </p:cNvPicPr>
          <p:nvPr/>
        </p:nvPicPr>
        <p:blipFill>
          <a:blip r:embed="rId3"/>
          <a:stretch>
            <a:fillRect/>
          </a:stretch>
        </p:blipFill>
        <p:spPr>
          <a:xfrm>
            <a:off x="60737" y="4552676"/>
            <a:ext cx="6063662" cy="1987250"/>
          </a:xfrm>
          <a:prstGeom prst="rect">
            <a:avLst/>
          </a:prstGeom>
        </p:spPr>
        <p:style>
          <a:lnRef idx="1">
            <a:schemeClr val="accent3"/>
          </a:lnRef>
          <a:fillRef idx="3">
            <a:schemeClr val="accent3"/>
          </a:fillRef>
          <a:effectRef idx="2">
            <a:schemeClr val="accent3"/>
          </a:effectRef>
          <a:fontRef idx="minor">
            <a:schemeClr val="lt1"/>
          </a:fontRef>
        </p:style>
      </p:pic>
      <p:pic>
        <p:nvPicPr>
          <p:cNvPr id="15" name="Picture 14">
            <a:extLst>
              <a:ext uri="{FF2B5EF4-FFF2-40B4-BE49-F238E27FC236}">
                <a16:creationId xmlns:a16="http://schemas.microsoft.com/office/drawing/2014/main" id="{09815A4B-EC4F-14A1-CC65-8C04B6F408A0}"/>
              </a:ext>
            </a:extLst>
          </p:cNvPr>
          <p:cNvPicPr>
            <a:picLocks noChangeAspect="1"/>
          </p:cNvPicPr>
          <p:nvPr/>
        </p:nvPicPr>
        <p:blipFill>
          <a:blip r:embed="rId4"/>
          <a:stretch>
            <a:fillRect/>
          </a:stretch>
        </p:blipFill>
        <p:spPr>
          <a:xfrm>
            <a:off x="6477000" y="4206505"/>
            <a:ext cx="5372100" cy="2413329"/>
          </a:xfrm>
          <a:prstGeom prst="rect">
            <a:avLst/>
          </a:prstGeom>
        </p:spPr>
        <p:style>
          <a:lnRef idx="1">
            <a:schemeClr val="accent3"/>
          </a:lnRef>
          <a:fillRef idx="3">
            <a:schemeClr val="accent3"/>
          </a:fillRef>
          <a:effectRef idx="2">
            <a:schemeClr val="accent3"/>
          </a:effectRef>
          <a:fontRef idx="minor">
            <a:schemeClr val="lt1"/>
          </a:fontRef>
        </p:style>
      </p:pic>
      <p:sp>
        <p:nvSpPr>
          <p:cNvPr id="4" name="Rectangle 3">
            <a:extLst>
              <a:ext uri="{FF2B5EF4-FFF2-40B4-BE49-F238E27FC236}">
                <a16:creationId xmlns:a16="http://schemas.microsoft.com/office/drawing/2014/main" id="{A90FEBAA-9146-5A9A-3D42-2CC163CF16E4}"/>
              </a:ext>
            </a:extLst>
          </p:cNvPr>
          <p:cNvSpPr/>
          <p:nvPr/>
        </p:nvSpPr>
        <p:spPr>
          <a:xfrm>
            <a:off x="1981200" y="57090"/>
            <a:ext cx="83058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Understanding Encryption in Transit: Keeping Your Data Safe During its Journey</a:t>
            </a:r>
          </a:p>
        </p:txBody>
      </p:sp>
    </p:spTree>
    <p:extLst>
      <p:ext uri="{BB962C8B-B14F-4D97-AF65-F5344CB8AC3E}">
        <p14:creationId xmlns:p14="http://schemas.microsoft.com/office/powerpoint/2010/main" val="246004654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1" name="TextBox 10">
            <a:extLst>
              <a:ext uri="{FF2B5EF4-FFF2-40B4-BE49-F238E27FC236}">
                <a16:creationId xmlns:a16="http://schemas.microsoft.com/office/drawing/2014/main" id="{1CA6F653-71B3-2548-6CD8-244C8EE12BCF}"/>
              </a:ext>
            </a:extLst>
          </p:cNvPr>
          <p:cNvSpPr txBox="1"/>
          <p:nvPr/>
        </p:nvSpPr>
        <p:spPr>
          <a:xfrm>
            <a:off x="230014" y="657760"/>
            <a:ext cx="11788771" cy="1938992"/>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marL="457200" indent="-457200" algn="l">
              <a:buFont typeface="+mj-lt"/>
              <a:buAutoNum type="arabicPeriod" startAt="9"/>
            </a:pPr>
            <a:r>
              <a:rPr lang="en-US" sz="2000" b="1" i="0" dirty="0">
                <a:solidFill>
                  <a:srgbClr val="FF0000"/>
                </a:solidFill>
                <a:effectLst/>
                <a:latin typeface="Söhne"/>
              </a:rPr>
              <a:t>Practice Good Password Hygiene</a:t>
            </a:r>
            <a:r>
              <a:rPr lang="en-US" sz="2000" b="1" i="0" dirty="0">
                <a:solidFill>
                  <a:srgbClr val="374151"/>
                </a:solidFill>
                <a:effectLst/>
                <a:latin typeface="Söhne"/>
              </a:rPr>
              <a:t>:</a:t>
            </a:r>
            <a:r>
              <a:rPr lang="en-US" sz="2000" b="0" i="0" dirty="0">
                <a:solidFill>
                  <a:srgbClr val="374151"/>
                </a:solidFill>
                <a:effectLst/>
                <a:latin typeface="Söhne"/>
              </a:rPr>
              <a:t> Always use strong, unique passwords for different accounts and enable </a:t>
            </a:r>
            <a:r>
              <a:rPr lang="en-US" sz="2000" b="0" i="0" dirty="0">
                <a:solidFill>
                  <a:srgbClr val="FF0000"/>
                </a:solidFill>
                <a:effectLst/>
                <a:latin typeface="Söhne"/>
              </a:rPr>
              <a:t>two-factor authentication </a:t>
            </a:r>
            <a:r>
              <a:rPr lang="en-US" sz="2000" b="0" i="0" dirty="0">
                <a:solidFill>
                  <a:srgbClr val="374151"/>
                </a:solidFill>
                <a:effectLst/>
                <a:latin typeface="Söhne"/>
              </a:rPr>
              <a:t>(2FA) whenever possible to add an extra layer of security.</a:t>
            </a:r>
          </a:p>
          <a:p>
            <a:pPr marL="171450" indent="-171450" algn="l">
              <a:buFont typeface="Wingdings" panose="05000000000000000000" pitchFamily="2" charset="2"/>
              <a:buChar char="ü"/>
            </a:pPr>
            <a:endParaRPr lang="en-US" sz="2000" b="0" i="0" dirty="0">
              <a:solidFill>
                <a:srgbClr val="374151"/>
              </a:solidFill>
              <a:effectLst/>
              <a:latin typeface="Söhne"/>
            </a:endParaRPr>
          </a:p>
          <a:p>
            <a:pPr algn="l"/>
            <a:r>
              <a:rPr lang="en-US" sz="2000" b="0" i="0" dirty="0">
                <a:solidFill>
                  <a:srgbClr val="374151"/>
                </a:solidFill>
                <a:effectLst/>
                <a:latin typeface="Söhne"/>
              </a:rPr>
              <a:t>	Remember, </a:t>
            </a:r>
            <a:r>
              <a:rPr lang="en-US" sz="2000" b="0" i="0" dirty="0">
                <a:solidFill>
                  <a:srgbClr val="FF0000"/>
                </a:solidFill>
                <a:effectLst/>
                <a:latin typeface="Söhne"/>
              </a:rPr>
              <a:t>encryption in transit </a:t>
            </a:r>
            <a:r>
              <a:rPr lang="en-US" sz="2000" b="0" i="0" dirty="0">
                <a:solidFill>
                  <a:srgbClr val="374151"/>
                </a:solidFill>
                <a:effectLst/>
                <a:latin typeface="Söhne"/>
              </a:rPr>
              <a:t>helps protect your data while it's on the move, making it much harder for unauthorized parties to access or intercept sensitive information. It's an essential practice for safeguarding your privacy and maintaining data security.</a:t>
            </a:r>
          </a:p>
        </p:txBody>
      </p:sp>
      <p:pic>
        <p:nvPicPr>
          <p:cNvPr id="7" name="Picture 6">
            <a:extLst>
              <a:ext uri="{FF2B5EF4-FFF2-40B4-BE49-F238E27FC236}">
                <a16:creationId xmlns:a16="http://schemas.microsoft.com/office/drawing/2014/main" id="{4D851658-55C3-2A80-DBD6-4464C32909C5}"/>
              </a:ext>
            </a:extLst>
          </p:cNvPr>
          <p:cNvPicPr>
            <a:picLocks noChangeAspect="1"/>
          </p:cNvPicPr>
          <p:nvPr/>
        </p:nvPicPr>
        <p:blipFill>
          <a:blip r:embed="rId3"/>
          <a:stretch>
            <a:fillRect/>
          </a:stretch>
        </p:blipFill>
        <p:spPr>
          <a:xfrm>
            <a:off x="108538" y="4206505"/>
            <a:ext cx="6063662" cy="1987250"/>
          </a:xfrm>
          <a:prstGeom prst="rect">
            <a:avLst/>
          </a:prstGeom>
        </p:spPr>
        <p:style>
          <a:lnRef idx="1">
            <a:schemeClr val="accent3"/>
          </a:lnRef>
          <a:fillRef idx="3">
            <a:schemeClr val="accent3"/>
          </a:fillRef>
          <a:effectRef idx="2">
            <a:schemeClr val="accent3"/>
          </a:effectRef>
          <a:fontRef idx="minor">
            <a:schemeClr val="lt1"/>
          </a:fontRef>
        </p:style>
      </p:pic>
      <p:pic>
        <p:nvPicPr>
          <p:cNvPr id="15" name="Picture 14">
            <a:extLst>
              <a:ext uri="{FF2B5EF4-FFF2-40B4-BE49-F238E27FC236}">
                <a16:creationId xmlns:a16="http://schemas.microsoft.com/office/drawing/2014/main" id="{09815A4B-EC4F-14A1-CC65-8C04B6F408A0}"/>
              </a:ext>
            </a:extLst>
          </p:cNvPr>
          <p:cNvPicPr>
            <a:picLocks noChangeAspect="1"/>
          </p:cNvPicPr>
          <p:nvPr/>
        </p:nvPicPr>
        <p:blipFill>
          <a:blip r:embed="rId4"/>
          <a:stretch>
            <a:fillRect/>
          </a:stretch>
        </p:blipFill>
        <p:spPr>
          <a:xfrm>
            <a:off x="6477000" y="3752864"/>
            <a:ext cx="5372100" cy="2413329"/>
          </a:xfrm>
          <a:prstGeom prst="rect">
            <a:avLst/>
          </a:prstGeom>
        </p:spPr>
        <p:style>
          <a:lnRef idx="1">
            <a:schemeClr val="accent3"/>
          </a:lnRef>
          <a:fillRef idx="3">
            <a:schemeClr val="accent3"/>
          </a:fillRef>
          <a:effectRef idx="2">
            <a:schemeClr val="accent3"/>
          </a:effectRef>
          <a:fontRef idx="minor">
            <a:schemeClr val="lt1"/>
          </a:fontRef>
        </p:style>
      </p:pic>
      <p:sp>
        <p:nvSpPr>
          <p:cNvPr id="4" name="Rectangle 3">
            <a:extLst>
              <a:ext uri="{FF2B5EF4-FFF2-40B4-BE49-F238E27FC236}">
                <a16:creationId xmlns:a16="http://schemas.microsoft.com/office/drawing/2014/main" id="{A90FEBAA-9146-5A9A-3D42-2CC163CF16E4}"/>
              </a:ext>
            </a:extLst>
          </p:cNvPr>
          <p:cNvSpPr/>
          <p:nvPr/>
        </p:nvSpPr>
        <p:spPr>
          <a:xfrm>
            <a:off x="1981200" y="57090"/>
            <a:ext cx="83058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Understanding Encryption in Transit: Keeping Your Data Safe During its Journey</a:t>
            </a:r>
          </a:p>
        </p:txBody>
      </p:sp>
    </p:spTree>
    <p:extLst>
      <p:ext uri="{BB962C8B-B14F-4D97-AF65-F5344CB8AC3E}">
        <p14:creationId xmlns:p14="http://schemas.microsoft.com/office/powerpoint/2010/main" val="176245674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91376</TotalTime>
  <Words>718</Words>
  <Application>Microsoft Office PowerPoint</Application>
  <PresentationFormat>Widescreen</PresentationFormat>
  <Paragraphs>38</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 N</cp:lastModifiedBy>
  <cp:revision>9887</cp:revision>
  <dcterms:created xsi:type="dcterms:W3CDTF">2006-08-16T00:00:00Z</dcterms:created>
  <dcterms:modified xsi:type="dcterms:W3CDTF">2024-01-21T05:54:57Z</dcterms:modified>
</cp:coreProperties>
</file>