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5"/>
  </p:notesMasterIdLst>
  <p:sldIdLst>
    <p:sldId id="484" r:id="rId2"/>
    <p:sldId id="483" r:id="rId3"/>
    <p:sldId id="485" r:id="rId4"/>
  </p:sldIdLst>
  <p:sldSz cx="12192000" cy="6858000"/>
  <p:notesSz cx="6858000" cy="9144000"/>
  <p:defaultTextStyle>
    <a:defPPr>
      <a:defRPr lang="en-US"/>
    </a:defPPr>
    <a:lvl1pPr marL="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7" autoAdjust="0"/>
    <p:restoredTop sz="94291" autoAdjust="0"/>
  </p:normalViewPr>
  <p:slideViewPr>
    <p:cSldViewPr>
      <p:cViewPr varScale="1">
        <p:scale>
          <a:sx n="71" d="100"/>
          <a:sy n="71" d="100"/>
        </p:scale>
        <p:origin x="1248" y="86"/>
      </p:cViewPr>
      <p:guideLst>
        <p:guide orient="horz" pos="216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12/19/2023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651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8078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863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1614"/>
            <a:ext cx="2743200" cy="42910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2" y="201614"/>
            <a:ext cx="8026400" cy="42910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6" y="440691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6" y="2906724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6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4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1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1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9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7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5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2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3" y="1535120"/>
            <a:ext cx="5386919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3" y="2174882"/>
            <a:ext cx="5386919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7" y="1535120"/>
            <a:ext cx="5389035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7" y="2174882"/>
            <a:ext cx="5389035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0" y="273050"/>
            <a:ext cx="4011086" cy="1162050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6" y="273061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5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0" y="1435111"/>
            <a:ext cx="4011086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2" indent="0">
              <a:buNone/>
              <a:defRPr sz="3735"/>
            </a:lvl2pPr>
            <a:lvl3pPr marL="1219165" indent="0">
              <a:buNone/>
              <a:defRPr sz="3200"/>
            </a:lvl3pPr>
            <a:lvl4pPr marL="1828747" indent="0">
              <a:buNone/>
              <a:defRPr sz="2667"/>
            </a:lvl4pPr>
            <a:lvl5pPr marL="2438331" indent="0">
              <a:buNone/>
              <a:defRPr sz="2667"/>
            </a:lvl5pPr>
            <a:lvl6pPr marL="3047912" indent="0">
              <a:buNone/>
              <a:defRPr sz="2667"/>
            </a:lvl6pPr>
            <a:lvl7pPr marL="3657494" indent="0">
              <a:buNone/>
              <a:defRPr sz="2667"/>
            </a:lvl7pPr>
            <a:lvl8pPr marL="4267075" indent="0">
              <a:buNone/>
              <a:defRPr sz="2667"/>
            </a:lvl8pPr>
            <a:lvl9pPr marL="4876659" indent="0">
              <a:buNone/>
              <a:defRPr sz="2667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2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4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xStyles>
    <p:titleStyle>
      <a:lvl1pPr algn="ctr" defTabSz="1219165" rtl="0" eaLnBrk="1" latinLnBrk="0" hangingPunct="1">
        <a:spcBef>
          <a:spcPct val="0"/>
        </a:spcBef>
        <a:buNone/>
        <a:defRPr sz="58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8" indent="-457188" algn="l" defTabSz="1219165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2" indent="-380990" algn="l" defTabSz="1219165" rtl="0" eaLnBrk="1" latinLnBrk="0" hangingPunct="1">
        <a:spcBef>
          <a:spcPct val="20000"/>
        </a:spcBef>
        <a:buFont typeface="Arial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3955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39" indent="-304792" algn="l" defTabSz="1219165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21" indent="-304792" algn="l" defTabSz="1219165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04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86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67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51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6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47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1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1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94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7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59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276600" y="57090"/>
            <a:ext cx="54864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Email Explained Simply: Sending Messages Online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A6F653-71B3-2548-6CD8-244C8EE12BCF}"/>
              </a:ext>
            </a:extLst>
          </p:cNvPr>
          <p:cNvSpPr txBox="1"/>
          <p:nvPr/>
        </p:nvSpPr>
        <p:spPr>
          <a:xfrm>
            <a:off x="230014" y="657760"/>
            <a:ext cx="11788771" cy="132343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Email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, short for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electronic mail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, is a way of sending messages and information from one person to another using the internet. 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endParaRPr lang="en-US" sz="2000" dirty="0">
              <a:solidFill>
                <a:srgbClr val="374151"/>
              </a:solidFill>
              <a:latin typeface="Söhne"/>
            </a:endParaRP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C00000"/>
                </a:solidFill>
                <a:latin typeface="Söhne"/>
              </a:rPr>
              <a:t>Email</a:t>
            </a:r>
            <a:r>
              <a:rPr lang="en-US" sz="2000" dirty="0">
                <a:solidFill>
                  <a:srgbClr val="374151"/>
                </a:solidFill>
                <a:latin typeface="Söhne"/>
              </a:rPr>
              <a:t> is 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like sending a letter, but it's all done digitally on a computer or smartphone.</a:t>
            </a:r>
          </a:p>
        </p:txBody>
      </p:sp>
      <p:pic>
        <p:nvPicPr>
          <p:cNvPr id="1026" name="Picture 2" descr="Premium Vector | Boy in a cartoon style, isolated on a white background.  smiling man, office worker, businessman, cartoon character. vector  illustration">
            <a:extLst>
              <a:ext uri="{FF2B5EF4-FFF2-40B4-BE49-F238E27FC236}">
                <a16:creationId xmlns:a16="http://schemas.microsoft.com/office/drawing/2014/main" id="{235EC8FF-0719-5937-41DB-58266C4920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350" y="3229911"/>
            <a:ext cx="1562100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artoon Man Images - Free Download on Freepik">
            <a:extLst>
              <a:ext uri="{FF2B5EF4-FFF2-40B4-BE49-F238E27FC236}">
                <a16:creationId xmlns:a16="http://schemas.microsoft.com/office/drawing/2014/main" id="{A4FFBA18-7065-23DD-A045-853E04CA3E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8887" y="3505200"/>
            <a:ext cx="962025" cy="2573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E9EA5C6-ED70-2DB1-4F47-6448A293D5C3}"/>
              </a:ext>
            </a:extLst>
          </p:cNvPr>
          <p:cNvCxnSpPr/>
          <p:nvPr/>
        </p:nvCxnSpPr>
        <p:spPr>
          <a:xfrm>
            <a:off x="3657600" y="4495800"/>
            <a:ext cx="39624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30" name="Picture 6" descr="Email - Free multimedia icons">
            <a:extLst>
              <a:ext uri="{FF2B5EF4-FFF2-40B4-BE49-F238E27FC236}">
                <a16:creationId xmlns:a16="http://schemas.microsoft.com/office/drawing/2014/main" id="{5BE0AFB1-AD2C-B9CE-3ABD-89351D87A7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2953" y="3124200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5630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A6F653-71B3-2548-6CD8-244C8EE12BCF}"/>
              </a:ext>
            </a:extLst>
          </p:cNvPr>
          <p:cNvSpPr txBox="1"/>
          <p:nvPr/>
        </p:nvSpPr>
        <p:spPr>
          <a:xfrm>
            <a:off x="207436" y="511847"/>
            <a:ext cx="11788771" cy="433965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sz="1800" b="1" i="0" dirty="0">
                <a:solidFill>
                  <a:srgbClr val="C00000"/>
                </a:solidFill>
                <a:effectLst/>
                <a:latin typeface="Söhne"/>
              </a:rPr>
              <a:t>Here's how it works in simple terms:</a:t>
            </a:r>
            <a:br>
              <a:rPr lang="en-US" sz="1800" b="1" i="0" dirty="0">
                <a:solidFill>
                  <a:srgbClr val="C00000"/>
                </a:solidFill>
                <a:effectLst/>
                <a:latin typeface="Söhne"/>
              </a:rPr>
            </a:br>
            <a:endParaRPr lang="en-US" sz="1800" b="1" i="0" dirty="0">
              <a:solidFill>
                <a:srgbClr val="C00000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sz="1600" b="1" i="0" dirty="0">
                <a:solidFill>
                  <a:srgbClr val="C00000"/>
                </a:solidFill>
                <a:effectLst/>
                <a:latin typeface="Söhne"/>
              </a:rPr>
              <a:t>Sender</a:t>
            </a:r>
            <a:r>
              <a:rPr lang="en-US" sz="1600" b="0" i="0" dirty="0">
                <a:solidFill>
                  <a:srgbClr val="C00000"/>
                </a:solidFill>
                <a:effectLst/>
                <a:latin typeface="Söhne"/>
              </a:rPr>
              <a:t>: 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This is the person who wants to </a:t>
            </a:r>
            <a:r>
              <a:rPr lang="en-US" sz="1600" b="0" i="0" dirty="0">
                <a:solidFill>
                  <a:srgbClr val="C00000"/>
                </a:solidFill>
                <a:effectLst/>
                <a:latin typeface="Söhne"/>
              </a:rPr>
              <a:t>send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a message. They open their email program (like Gmail, Yahoo Mail, or Outlook) and create a new message.</a:t>
            </a:r>
            <a:b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en-US" sz="16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sz="1600" b="1" i="0" dirty="0">
                <a:solidFill>
                  <a:srgbClr val="C00000"/>
                </a:solidFill>
                <a:effectLst/>
                <a:latin typeface="Söhne"/>
              </a:rPr>
              <a:t>Recipient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: This is the person who will </a:t>
            </a:r>
            <a:r>
              <a:rPr lang="en-US" sz="1600" b="0" i="0" dirty="0">
                <a:solidFill>
                  <a:srgbClr val="C00000"/>
                </a:solidFill>
                <a:effectLst/>
                <a:latin typeface="Söhne"/>
              </a:rPr>
              <a:t>receive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the message. The sender types in the recipient's email address, which is like their digital postal address.</a:t>
            </a:r>
            <a:b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en-US" sz="16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sz="1600" b="1" i="0" dirty="0">
                <a:solidFill>
                  <a:srgbClr val="C00000"/>
                </a:solidFill>
                <a:effectLst/>
                <a:latin typeface="Söhne"/>
              </a:rPr>
              <a:t>Message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: The sender writes their message in a special space, just like writing a letter. They can also attach pictures, documents, or other files.</a:t>
            </a:r>
            <a:b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en-US" sz="16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sz="1600" b="1" i="0" dirty="0">
                <a:solidFill>
                  <a:srgbClr val="C00000"/>
                </a:solidFill>
                <a:effectLst/>
                <a:latin typeface="Söhne"/>
              </a:rPr>
              <a:t>Send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: Once the message is ready, the sender hits the </a:t>
            </a:r>
            <a:r>
              <a:rPr lang="en-US" sz="1600" b="0" i="0" dirty="0">
                <a:solidFill>
                  <a:srgbClr val="C00000"/>
                </a:solidFill>
                <a:effectLst/>
                <a:latin typeface="Söhne"/>
              </a:rPr>
              <a:t>"send" button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. The message travels through the internet and reaches the recipient's email program.</a:t>
            </a:r>
            <a:b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en-US" sz="16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sz="1600" b="1" i="0" dirty="0">
                <a:solidFill>
                  <a:srgbClr val="C00000"/>
                </a:solidFill>
                <a:effectLst/>
                <a:latin typeface="Söhne"/>
              </a:rPr>
              <a:t>Recipient's Inbox</a:t>
            </a:r>
            <a:r>
              <a:rPr lang="en-US" sz="1600" b="0" i="0" dirty="0">
                <a:solidFill>
                  <a:srgbClr val="C00000"/>
                </a:solidFill>
                <a:effectLst/>
                <a:latin typeface="Söhne"/>
              </a:rPr>
              <a:t>: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The message appears in the recipient's email inbox, like a digital mailbox. They can open and read it whenever they like.</a:t>
            </a:r>
            <a:b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en-US" sz="16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sz="1600" b="1" i="0" dirty="0">
                <a:solidFill>
                  <a:srgbClr val="C00000"/>
                </a:solidFill>
                <a:effectLst/>
                <a:latin typeface="Söhne"/>
              </a:rPr>
              <a:t>Reply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: If the recipient wants to respond, they can write a </a:t>
            </a:r>
            <a:r>
              <a:rPr lang="en-US" sz="1600" b="0" i="0" dirty="0">
                <a:solidFill>
                  <a:srgbClr val="C00000"/>
                </a:solidFill>
                <a:effectLst/>
                <a:latin typeface="Söhne"/>
              </a:rPr>
              <a:t>reply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and hit "</a:t>
            </a:r>
            <a:r>
              <a:rPr lang="en-US" sz="1600" b="0" i="0" dirty="0">
                <a:solidFill>
                  <a:srgbClr val="C00000"/>
                </a:solidFill>
                <a:effectLst/>
                <a:latin typeface="Söhne"/>
              </a:rPr>
              <a:t>send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." The </a:t>
            </a:r>
            <a:r>
              <a:rPr lang="en-US" sz="1600" b="0" i="0" dirty="0">
                <a:solidFill>
                  <a:srgbClr val="C00000"/>
                </a:solidFill>
                <a:effectLst/>
                <a:latin typeface="Söhne"/>
              </a:rPr>
              <a:t>reply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goes back to the original sender in the same way.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567BA4-AAAE-DD34-E6CE-6ABB914648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0" y="4934810"/>
            <a:ext cx="3657600" cy="183741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5951D48-1735-E417-75FE-457BA89747C8}"/>
              </a:ext>
            </a:extLst>
          </p:cNvPr>
          <p:cNvSpPr/>
          <p:nvPr/>
        </p:nvSpPr>
        <p:spPr>
          <a:xfrm>
            <a:off x="3276600" y="57090"/>
            <a:ext cx="54864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Email Explained Simply: Sending Messages Online</a:t>
            </a:r>
          </a:p>
        </p:txBody>
      </p:sp>
    </p:spTree>
    <p:extLst>
      <p:ext uri="{BB962C8B-B14F-4D97-AF65-F5344CB8AC3E}">
        <p14:creationId xmlns:p14="http://schemas.microsoft.com/office/powerpoint/2010/main" val="2267149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A6F653-71B3-2548-6CD8-244C8EE12BCF}"/>
              </a:ext>
            </a:extLst>
          </p:cNvPr>
          <p:cNvSpPr txBox="1"/>
          <p:nvPr/>
        </p:nvSpPr>
        <p:spPr>
          <a:xfrm>
            <a:off x="235658" y="607826"/>
            <a:ext cx="11788771" cy="101566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Email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is a fast and convenient way to communicate, whether it's for personal messages, work, or staying in touch with friends and family. Just like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letters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, it's a way to share thoughts, information, and even pictures with people, but it happens almost instantly through the internet.</a:t>
            </a:r>
            <a:endParaRPr lang="en-US" sz="3200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pic>
        <p:nvPicPr>
          <p:cNvPr id="1026" name="Picture 2" descr="Premium Vector | Boy in a cartoon style, isolated on a white background.  smiling man, office worker, businessman, cartoon character. vector  illustration">
            <a:extLst>
              <a:ext uri="{FF2B5EF4-FFF2-40B4-BE49-F238E27FC236}">
                <a16:creationId xmlns:a16="http://schemas.microsoft.com/office/drawing/2014/main" id="{235EC8FF-0719-5937-41DB-58266C4920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350" y="3229911"/>
            <a:ext cx="1562100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artoon Man Images - Free Download on Freepik">
            <a:extLst>
              <a:ext uri="{FF2B5EF4-FFF2-40B4-BE49-F238E27FC236}">
                <a16:creationId xmlns:a16="http://schemas.microsoft.com/office/drawing/2014/main" id="{A4FFBA18-7065-23DD-A045-853E04CA3E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8887" y="3505200"/>
            <a:ext cx="962025" cy="2573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E9EA5C6-ED70-2DB1-4F47-6448A293D5C3}"/>
              </a:ext>
            </a:extLst>
          </p:cNvPr>
          <p:cNvCxnSpPr/>
          <p:nvPr/>
        </p:nvCxnSpPr>
        <p:spPr>
          <a:xfrm>
            <a:off x="3657600" y="4495800"/>
            <a:ext cx="39624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30" name="Picture 6" descr="Email - Free multimedia icons">
            <a:extLst>
              <a:ext uri="{FF2B5EF4-FFF2-40B4-BE49-F238E27FC236}">
                <a16:creationId xmlns:a16="http://schemas.microsoft.com/office/drawing/2014/main" id="{5BE0AFB1-AD2C-B9CE-3ABD-89351D87A7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2953" y="3124200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8C2523A-98CE-9432-81E5-7BCA996CFE6F}"/>
              </a:ext>
            </a:extLst>
          </p:cNvPr>
          <p:cNvSpPr/>
          <p:nvPr/>
        </p:nvSpPr>
        <p:spPr>
          <a:xfrm>
            <a:off x="3276600" y="57090"/>
            <a:ext cx="54864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Email Explained Simply: Sending Messages Online</a:t>
            </a:r>
          </a:p>
        </p:txBody>
      </p:sp>
    </p:spTree>
    <p:extLst>
      <p:ext uri="{BB962C8B-B14F-4D97-AF65-F5344CB8AC3E}">
        <p14:creationId xmlns:p14="http://schemas.microsoft.com/office/powerpoint/2010/main" val="1706530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91176</TotalTime>
  <Words>317</Words>
  <Application>Microsoft Office PowerPoint</Application>
  <PresentationFormat>Widescreen</PresentationFormat>
  <Paragraphs>17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Söhne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 N</cp:lastModifiedBy>
  <cp:revision>9841</cp:revision>
  <dcterms:created xsi:type="dcterms:W3CDTF">2006-08-16T00:00:00Z</dcterms:created>
  <dcterms:modified xsi:type="dcterms:W3CDTF">2023-12-19T13:26:52Z</dcterms:modified>
</cp:coreProperties>
</file>