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5"/>
  </p:notesMasterIdLst>
  <p:sldIdLst>
    <p:sldId id="484" r:id="rId2"/>
    <p:sldId id="487" r:id="rId3"/>
    <p:sldId id="486" r:id="rId4"/>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71" d="100"/>
          <a:sy n="71" d="100"/>
        </p:scale>
        <p:origin x="1248" y="91"/>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2/5/2024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1949651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2306978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255396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2/5/2024</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1676400" y="57090"/>
            <a:ext cx="8534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CDN Explained Simply: How the Internet's 'Delivery System' Speeds Up Websites</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30014" y="657760"/>
            <a:ext cx="11788771" cy="255454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285750" indent="-285750" algn="l">
              <a:buFont typeface="Wingdings" panose="05000000000000000000" pitchFamily="2" charset="2"/>
              <a:buChar char="ü"/>
            </a:pPr>
            <a:r>
              <a:rPr lang="en-US" sz="2000" dirty="0">
                <a:solidFill>
                  <a:srgbClr val="374151"/>
                </a:solidFill>
                <a:latin typeface="Söhne"/>
              </a:rPr>
              <a:t>Imagine you ordered a package online, and instead of the </a:t>
            </a:r>
            <a:r>
              <a:rPr lang="en-US" sz="2000" dirty="0">
                <a:solidFill>
                  <a:srgbClr val="FF0000"/>
                </a:solidFill>
                <a:latin typeface="Söhne"/>
              </a:rPr>
              <a:t>seller</a:t>
            </a:r>
            <a:r>
              <a:rPr lang="en-US" sz="2000" dirty="0">
                <a:solidFill>
                  <a:srgbClr val="374151"/>
                </a:solidFill>
                <a:latin typeface="Söhne"/>
              </a:rPr>
              <a:t> sending it directly to your home, they first send it to a </a:t>
            </a:r>
            <a:r>
              <a:rPr lang="en-US" sz="2000" dirty="0">
                <a:solidFill>
                  <a:srgbClr val="FF0000"/>
                </a:solidFill>
                <a:latin typeface="Söhne"/>
              </a:rPr>
              <a:t>local distribution center </a:t>
            </a:r>
            <a:r>
              <a:rPr lang="en-US" sz="2000" dirty="0">
                <a:solidFill>
                  <a:srgbClr val="374151"/>
                </a:solidFill>
                <a:latin typeface="Söhne"/>
              </a:rPr>
              <a:t>closer to your neighborhood. This </a:t>
            </a:r>
            <a:r>
              <a:rPr lang="en-US" sz="2000" dirty="0">
                <a:solidFill>
                  <a:srgbClr val="FF0000"/>
                </a:solidFill>
                <a:latin typeface="Söhne"/>
              </a:rPr>
              <a:t>distribution center </a:t>
            </a:r>
            <a:r>
              <a:rPr lang="en-US" sz="2000" dirty="0">
                <a:solidFill>
                  <a:srgbClr val="374151"/>
                </a:solidFill>
                <a:latin typeface="Söhne"/>
              </a:rPr>
              <a:t>holds many products and is strategically located to quickly deliver items to your doorstep.</a:t>
            </a:r>
          </a:p>
          <a:p>
            <a:pPr marL="285750" indent="-285750" algn="l">
              <a:buFont typeface="Wingdings" panose="05000000000000000000" pitchFamily="2" charset="2"/>
              <a:buChar char="ü"/>
            </a:pPr>
            <a:endParaRPr lang="en-US" sz="2000" b="0" i="0" dirty="0">
              <a:solidFill>
                <a:srgbClr val="374151"/>
              </a:solidFill>
              <a:effectLst/>
              <a:latin typeface="Söhne"/>
            </a:endParaRPr>
          </a:p>
          <a:p>
            <a:pPr marL="285750" indent="-285750" algn="l">
              <a:buFont typeface="Wingdings" panose="05000000000000000000" pitchFamily="2" charset="2"/>
              <a:buChar char="ü"/>
            </a:pPr>
            <a:r>
              <a:rPr lang="en-US" sz="2000" b="0" i="0" dirty="0">
                <a:solidFill>
                  <a:srgbClr val="374151"/>
                </a:solidFill>
                <a:effectLst/>
                <a:latin typeface="Söhne"/>
              </a:rPr>
              <a:t>In the world of the internet, a </a:t>
            </a:r>
            <a:r>
              <a:rPr lang="en-US" sz="2000" b="0" i="0" dirty="0">
                <a:solidFill>
                  <a:srgbClr val="FF0000"/>
                </a:solidFill>
                <a:effectLst/>
                <a:latin typeface="Söhne"/>
              </a:rPr>
              <a:t>CDN (Content Delivery Network) </a:t>
            </a:r>
            <a:r>
              <a:rPr lang="en-US" sz="2000" b="0" i="0" dirty="0">
                <a:solidFill>
                  <a:srgbClr val="374151"/>
                </a:solidFill>
                <a:effectLst/>
                <a:latin typeface="Söhne"/>
              </a:rPr>
              <a:t>is somewhat like that </a:t>
            </a:r>
            <a:r>
              <a:rPr lang="en-US" sz="2000" b="0" i="0" dirty="0">
                <a:solidFill>
                  <a:srgbClr val="FF0000"/>
                </a:solidFill>
                <a:effectLst/>
                <a:latin typeface="Söhne"/>
              </a:rPr>
              <a:t>distribution center</a:t>
            </a:r>
            <a:r>
              <a:rPr lang="en-US" sz="2000" b="0" i="0" dirty="0">
                <a:solidFill>
                  <a:srgbClr val="374151"/>
                </a:solidFill>
                <a:effectLst/>
                <a:latin typeface="Söhne"/>
              </a:rPr>
              <a:t>. When you visit a website, like watching videos or viewing images, the content doesn't always come directly from the website's main server, which could be located far away. Instead, the </a:t>
            </a:r>
            <a:r>
              <a:rPr lang="en-US" sz="2000" b="0" i="0" dirty="0">
                <a:solidFill>
                  <a:srgbClr val="FF0000"/>
                </a:solidFill>
                <a:effectLst/>
                <a:latin typeface="Söhne"/>
              </a:rPr>
              <a:t>CDN</a:t>
            </a:r>
            <a:r>
              <a:rPr lang="en-US" sz="2000" b="0" i="0" dirty="0">
                <a:solidFill>
                  <a:srgbClr val="374151"/>
                </a:solidFill>
                <a:effectLst/>
                <a:latin typeface="Söhne"/>
              </a:rPr>
              <a:t> acts as a network of many servers spread across different locations worldwide.</a:t>
            </a:r>
            <a:endParaRPr lang="en-US" sz="3200" b="0" i="0" dirty="0">
              <a:solidFill>
                <a:srgbClr val="374151"/>
              </a:solidFill>
              <a:effectLst/>
              <a:latin typeface="Söhne"/>
            </a:endParaRPr>
          </a:p>
        </p:txBody>
      </p:sp>
      <p:pic>
        <p:nvPicPr>
          <p:cNvPr id="1026" name="Picture 2" descr="Online Shopping From the Couch Worsens Traffic on the Roads | WIRED">
            <a:extLst>
              <a:ext uri="{FF2B5EF4-FFF2-40B4-BE49-F238E27FC236}">
                <a16:creationId xmlns:a16="http://schemas.microsoft.com/office/drawing/2014/main" id="{065DB8AC-7F12-AC86-288E-5ABCA98FF38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964" y="3610734"/>
            <a:ext cx="3048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F24EAE-DA7E-DC71-506E-A4E55E446013}"/>
              </a:ext>
            </a:extLst>
          </p:cNvPr>
          <p:cNvSpPr txBox="1"/>
          <p:nvPr/>
        </p:nvSpPr>
        <p:spPr>
          <a:xfrm>
            <a:off x="4115507" y="3376874"/>
            <a:ext cx="3656186" cy="400110"/>
          </a:xfrm>
          <a:prstGeom prst="rect">
            <a:avLst/>
          </a:prstGeom>
          <a:solidFill>
            <a:srgbClr val="FFFF00"/>
          </a:solidFill>
        </p:spPr>
        <p:txBody>
          <a:bodyPr wrap="square">
            <a:spAutoFit/>
          </a:bodyPr>
          <a:lstStyle/>
          <a:p>
            <a:pPr algn="ctr"/>
            <a:r>
              <a:rPr lang="en-US" sz="2000" dirty="0">
                <a:solidFill>
                  <a:srgbClr val="374151"/>
                </a:solidFill>
                <a:latin typeface="Söhne"/>
              </a:rPr>
              <a:t>Local Distribution center == CDN </a:t>
            </a:r>
            <a:endParaRPr lang="en-US" sz="2000" dirty="0"/>
          </a:p>
        </p:txBody>
      </p:sp>
      <p:pic>
        <p:nvPicPr>
          <p:cNvPr id="13" name="Picture 12">
            <a:extLst>
              <a:ext uri="{FF2B5EF4-FFF2-40B4-BE49-F238E27FC236}">
                <a16:creationId xmlns:a16="http://schemas.microsoft.com/office/drawing/2014/main" id="{7CF077D6-767B-DF5B-61C2-F2CE0A9E45EF}"/>
              </a:ext>
            </a:extLst>
          </p:cNvPr>
          <p:cNvPicPr>
            <a:picLocks noChangeAspect="1"/>
          </p:cNvPicPr>
          <p:nvPr/>
        </p:nvPicPr>
        <p:blipFill>
          <a:blip r:embed="rId4"/>
          <a:stretch>
            <a:fillRect/>
          </a:stretch>
        </p:blipFill>
        <p:spPr>
          <a:xfrm>
            <a:off x="5562600" y="4045966"/>
            <a:ext cx="6119390" cy="2598645"/>
          </a:xfrm>
          <a:prstGeom prst="rect">
            <a:avLst/>
          </a:prstGeom>
        </p:spPr>
      </p:pic>
    </p:spTree>
    <p:extLst>
      <p:ext uri="{BB962C8B-B14F-4D97-AF65-F5344CB8AC3E}">
        <p14:creationId xmlns:p14="http://schemas.microsoft.com/office/powerpoint/2010/main" val="41756304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1676400" y="57090"/>
            <a:ext cx="8534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CDN Explained Simply: How the Internet's 'Delivery System' Speeds Up Websites</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30014" y="657760"/>
            <a:ext cx="11788771" cy="193899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285750" indent="-285750" algn="l">
              <a:buFont typeface="Wingdings" panose="05000000000000000000" pitchFamily="2" charset="2"/>
              <a:buChar char="ü"/>
            </a:pPr>
            <a:r>
              <a:rPr lang="en-US" sz="2000" dirty="0">
                <a:solidFill>
                  <a:srgbClr val="374151"/>
                </a:solidFill>
                <a:latin typeface="Söhne"/>
              </a:rPr>
              <a:t>So, when you access a website that uses a </a:t>
            </a:r>
            <a:r>
              <a:rPr lang="en-US" sz="2000" dirty="0">
                <a:solidFill>
                  <a:srgbClr val="FF0000"/>
                </a:solidFill>
                <a:latin typeface="Söhne"/>
              </a:rPr>
              <a:t>CDN</a:t>
            </a:r>
            <a:r>
              <a:rPr lang="en-US" sz="2000" dirty="0">
                <a:solidFill>
                  <a:srgbClr val="374151"/>
                </a:solidFill>
                <a:latin typeface="Söhne"/>
              </a:rPr>
              <a:t>, the content (like images, videos, or even the website itself) is stored on these various servers in the </a:t>
            </a:r>
            <a:r>
              <a:rPr lang="en-US" sz="2000" dirty="0">
                <a:solidFill>
                  <a:srgbClr val="FF0000"/>
                </a:solidFill>
                <a:latin typeface="Söhne"/>
              </a:rPr>
              <a:t>CDN</a:t>
            </a:r>
            <a:r>
              <a:rPr lang="en-US" sz="2000" dirty="0">
                <a:solidFill>
                  <a:srgbClr val="374151"/>
                </a:solidFill>
                <a:latin typeface="Söhne"/>
              </a:rPr>
              <a:t> network. </a:t>
            </a:r>
          </a:p>
          <a:p>
            <a:pPr marL="285750" indent="-285750" algn="l">
              <a:buFont typeface="Wingdings" panose="05000000000000000000" pitchFamily="2" charset="2"/>
              <a:buChar char="ü"/>
            </a:pPr>
            <a:endParaRPr lang="en-US" sz="2000" dirty="0">
              <a:solidFill>
                <a:srgbClr val="374151"/>
              </a:solidFill>
              <a:latin typeface="Söhne"/>
            </a:endParaRPr>
          </a:p>
          <a:p>
            <a:pPr marL="285750" indent="-285750" algn="l">
              <a:buFont typeface="Wingdings" panose="05000000000000000000" pitchFamily="2" charset="2"/>
              <a:buChar char="ü"/>
            </a:pPr>
            <a:r>
              <a:rPr lang="en-US" sz="2000" dirty="0">
                <a:solidFill>
                  <a:srgbClr val="374151"/>
                </a:solidFill>
                <a:latin typeface="Söhne"/>
              </a:rPr>
              <a:t>When you request to view something, the </a:t>
            </a:r>
            <a:r>
              <a:rPr lang="en-US" sz="2000" dirty="0">
                <a:solidFill>
                  <a:srgbClr val="FF0000"/>
                </a:solidFill>
                <a:latin typeface="Söhne"/>
              </a:rPr>
              <a:t>CDN</a:t>
            </a:r>
            <a:r>
              <a:rPr lang="en-US" sz="2000" dirty="0">
                <a:solidFill>
                  <a:srgbClr val="374151"/>
                </a:solidFill>
                <a:latin typeface="Söhne"/>
              </a:rPr>
              <a:t> figures out which server is closest to you, and instead of fetching the data from the website's main server (which might be far away), it retrieves it from the nearest server in the </a:t>
            </a:r>
            <a:r>
              <a:rPr lang="en-US" sz="2000" dirty="0">
                <a:solidFill>
                  <a:srgbClr val="FF0000"/>
                </a:solidFill>
                <a:latin typeface="Söhne"/>
              </a:rPr>
              <a:t>CDN</a:t>
            </a:r>
            <a:r>
              <a:rPr lang="en-US" sz="2000" dirty="0">
                <a:solidFill>
                  <a:srgbClr val="374151"/>
                </a:solidFill>
                <a:latin typeface="Söhne"/>
              </a:rPr>
              <a:t>. This process makes the content load faster and more efficiently.</a:t>
            </a:r>
          </a:p>
        </p:txBody>
      </p:sp>
      <p:pic>
        <p:nvPicPr>
          <p:cNvPr id="4" name="Picture 2" descr="Online Shopping From the Couch Worsens Traffic on the Roads | WIRED">
            <a:extLst>
              <a:ext uri="{FF2B5EF4-FFF2-40B4-BE49-F238E27FC236}">
                <a16:creationId xmlns:a16="http://schemas.microsoft.com/office/drawing/2014/main" id="{B300C674-4869-DA12-250B-3F6513A957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035" y="3324255"/>
            <a:ext cx="3048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C0051A3-39D7-E1C0-9A5D-3521B99A297E}"/>
              </a:ext>
            </a:extLst>
          </p:cNvPr>
          <p:cNvSpPr txBox="1"/>
          <p:nvPr/>
        </p:nvSpPr>
        <p:spPr>
          <a:xfrm>
            <a:off x="4115507" y="3124200"/>
            <a:ext cx="3656186" cy="400110"/>
          </a:xfrm>
          <a:prstGeom prst="rect">
            <a:avLst/>
          </a:prstGeom>
          <a:solidFill>
            <a:srgbClr val="FFFF00"/>
          </a:solidFill>
        </p:spPr>
        <p:txBody>
          <a:bodyPr wrap="square">
            <a:spAutoFit/>
          </a:bodyPr>
          <a:lstStyle/>
          <a:p>
            <a:pPr algn="ctr"/>
            <a:r>
              <a:rPr lang="en-US" sz="2000" dirty="0">
                <a:solidFill>
                  <a:srgbClr val="374151"/>
                </a:solidFill>
                <a:latin typeface="Söhne"/>
              </a:rPr>
              <a:t>Local Distribution center == CDN </a:t>
            </a:r>
            <a:endParaRPr lang="en-US" sz="2000" dirty="0"/>
          </a:p>
        </p:txBody>
      </p:sp>
      <p:pic>
        <p:nvPicPr>
          <p:cNvPr id="7" name="Picture 6">
            <a:extLst>
              <a:ext uri="{FF2B5EF4-FFF2-40B4-BE49-F238E27FC236}">
                <a16:creationId xmlns:a16="http://schemas.microsoft.com/office/drawing/2014/main" id="{2DA1AA54-5F71-EF97-18A5-4717CB9406E7}"/>
              </a:ext>
            </a:extLst>
          </p:cNvPr>
          <p:cNvPicPr>
            <a:picLocks noChangeAspect="1"/>
          </p:cNvPicPr>
          <p:nvPr/>
        </p:nvPicPr>
        <p:blipFill>
          <a:blip r:embed="rId4"/>
          <a:stretch>
            <a:fillRect/>
          </a:stretch>
        </p:blipFill>
        <p:spPr>
          <a:xfrm>
            <a:off x="5562600" y="3652236"/>
            <a:ext cx="6119390" cy="2598645"/>
          </a:xfrm>
          <a:prstGeom prst="rect">
            <a:avLst/>
          </a:prstGeom>
        </p:spPr>
      </p:pic>
    </p:spTree>
    <p:extLst>
      <p:ext uri="{BB962C8B-B14F-4D97-AF65-F5344CB8AC3E}">
        <p14:creationId xmlns:p14="http://schemas.microsoft.com/office/powerpoint/2010/main" val="202528470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1676400" y="57090"/>
            <a:ext cx="8534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CDN Explained Simply: How the Internet's 'Delivery System' Speeds Up Websites</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30014" y="657760"/>
            <a:ext cx="11788771" cy="1015663"/>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285750" indent="-285750" algn="l">
              <a:buFont typeface="Wingdings" panose="05000000000000000000" pitchFamily="2" charset="2"/>
              <a:buChar char="ü"/>
            </a:pPr>
            <a:r>
              <a:rPr lang="en-US" sz="2000" dirty="0">
                <a:solidFill>
                  <a:srgbClr val="374151"/>
                </a:solidFill>
                <a:latin typeface="Söhne"/>
              </a:rPr>
              <a:t>In simple terms, a </a:t>
            </a:r>
            <a:r>
              <a:rPr lang="en-US" sz="2000" dirty="0">
                <a:solidFill>
                  <a:srgbClr val="FF0000"/>
                </a:solidFill>
                <a:latin typeface="Söhne"/>
              </a:rPr>
              <a:t>CDN</a:t>
            </a:r>
            <a:r>
              <a:rPr lang="en-US" sz="2000" dirty="0">
                <a:solidFill>
                  <a:srgbClr val="374151"/>
                </a:solidFill>
                <a:latin typeface="Söhne"/>
              </a:rPr>
              <a:t> is like a network of </a:t>
            </a:r>
            <a:r>
              <a:rPr lang="en-US" sz="2000" dirty="0">
                <a:solidFill>
                  <a:srgbClr val="FF0000"/>
                </a:solidFill>
                <a:latin typeface="Söhne"/>
              </a:rPr>
              <a:t>super-fast delivery centers for internet content</a:t>
            </a:r>
            <a:r>
              <a:rPr lang="en-US" sz="2000" dirty="0">
                <a:solidFill>
                  <a:srgbClr val="374151"/>
                </a:solidFill>
                <a:latin typeface="Söhne"/>
              </a:rPr>
              <a:t>, ensuring that when you browse or use a website, the stuff you want to see loads quickly because it's stored closer to you in these server centers.</a:t>
            </a:r>
            <a:endParaRPr lang="en-US" sz="2000" b="0" i="0" dirty="0">
              <a:solidFill>
                <a:srgbClr val="374151"/>
              </a:solidFill>
              <a:effectLst/>
              <a:latin typeface="Söhne"/>
            </a:endParaRPr>
          </a:p>
        </p:txBody>
      </p:sp>
      <p:pic>
        <p:nvPicPr>
          <p:cNvPr id="2050" name="Picture 2" descr="Single person - Free people icons">
            <a:extLst>
              <a:ext uri="{FF2B5EF4-FFF2-40B4-BE49-F238E27FC236}">
                <a16:creationId xmlns:a16="http://schemas.microsoft.com/office/drawing/2014/main" id="{43068402-C370-36AD-5160-83D419C60EF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4303707"/>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Netflix will give users in India free access for a weekend - GSMArena.com  news">
            <a:extLst>
              <a:ext uri="{FF2B5EF4-FFF2-40B4-BE49-F238E27FC236}">
                <a16:creationId xmlns:a16="http://schemas.microsoft.com/office/drawing/2014/main" id="{BAC6F253-9C9E-7431-F3FB-283931BD0F1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14272" y="2170661"/>
            <a:ext cx="2512906" cy="13129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Netflix will give users in India free access for a weekend - GSMArena.com  news">
            <a:extLst>
              <a:ext uri="{FF2B5EF4-FFF2-40B4-BE49-F238E27FC236}">
                <a16:creationId xmlns:a16="http://schemas.microsoft.com/office/drawing/2014/main" id="{B4165B8C-6A07-5D5D-4989-E5138366C8A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91600" y="5091810"/>
            <a:ext cx="2438400" cy="127406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ata server, database, datacenter, main server, server icon - Download on  Iconfinder">
            <a:extLst>
              <a:ext uri="{FF2B5EF4-FFF2-40B4-BE49-F238E27FC236}">
                <a16:creationId xmlns:a16="http://schemas.microsoft.com/office/drawing/2014/main" id="{84946295-DE60-2EBA-A7EB-768344F593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1745659"/>
            <a:ext cx="2359380" cy="235938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Desktop, pc, server icon - Free download on Iconfinder">
            <a:extLst>
              <a:ext uri="{FF2B5EF4-FFF2-40B4-BE49-F238E27FC236}">
                <a16:creationId xmlns:a16="http://schemas.microsoft.com/office/drawing/2014/main" id="{4407EFFE-9B9E-00A5-0E48-1BB0D17073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4600" y="4441530"/>
            <a:ext cx="2359380" cy="23593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FEBCF71-85E6-03B8-817C-395BC2A708F8}"/>
              </a:ext>
            </a:extLst>
          </p:cNvPr>
          <p:cNvSpPr txBox="1"/>
          <p:nvPr/>
        </p:nvSpPr>
        <p:spPr>
          <a:xfrm>
            <a:off x="5935133" y="2631450"/>
            <a:ext cx="711349" cy="470000"/>
          </a:xfrm>
          <a:prstGeom prst="rect">
            <a:avLst/>
          </a:prstGeom>
          <a:solidFill>
            <a:srgbClr val="FFFF00"/>
          </a:solidFill>
        </p:spPr>
        <p:txBody>
          <a:bodyPr wrap="none" rtlCol="0">
            <a:spAutoFit/>
          </a:bodyPr>
          <a:lstStyle/>
          <a:p>
            <a:r>
              <a:rPr lang="en-US" dirty="0"/>
              <a:t>USA</a:t>
            </a:r>
          </a:p>
        </p:txBody>
      </p:sp>
      <p:sp>
        <p:nvSpPr>
          <p:cNvPr id="9" name="TextBox 8">
            <a:extLst>
              <a:ext uri="{FF2B5EF4-FFF2-40B4-BE49-F238E27FC236}">
                <a16:creationId xmlns:a16="http://schemas.microsoft.com/office/drawing/2014/main" id="{B58AEED0-319B-B0B2-0D8D-5B9223A35CEE}"/>
              </a:ext>
            </a:extLst>
          </p:cNvPr>
          <p:cNvSpPr txBox="1"/>
          <p:nvPr/>
        </p:nvSpPr>
        <p:spPr>
          <a:xfrm>
            <a:off x="5768724" y="5386220"/>
            <a:ext cx="816249" cy="470000"/>
          </a:xfrm>
          <a:prstGeom prst="rect">
            <a:avLst/>
          </a:prstGeom>
          <a:solidFill>
            <a:srgbClr val="FFFF00"/>
          </a:solidFill>
        </p:spPr>
        <p:txBody>
          <a:bodyPr wrap="none" rtlCol="0">
            <a:spAutoFit/>
          </a:bodyPr>
          <a:lstStyle/>
          <a:p>
            <a:r>
              <a:rPr lang="en-US" dirty="0"/>
              <a:t>India</a:t>
            </a:r>
          </a:p>
        </p:txBody>
      </p:sp>
      <p:sp>
        <p:nvSpPr>
          <p:cNvPr id="12" name="TextBox 11">
            <a:extLst>
              <a:ext uri="{FF2B5EF4-FFF2-40B4-BE49-F238E27FC236}">
                <a16:creationId xmlns:a16="http://schemas.microsoft.com/office/drawing/2014/main" id="{7A3812BA-034F-DDB8-FFE0-703FD44CC792}"/>
              </a:ext>
            </a:extLst>
          </p:cNvPr>
          <p:cNvSpPr txBox="1"/>
          <p:nvPr/>
        </p:nvSpPr>
        <p:spPr>
          <a:xfrm>
            <a:off x="1676400" y="3833707"/>
            <a:ext cx="816249" cy="470000"/>
          </a:xfrm>
          <a:prstGeom prst="rect">
            <a:avLst/>
          </a:prstGeom>
          <a:solidFill>
            <a:srgbClr val="FFFF00"/>
          </a:solidFill>
        </p:spPr>
        <p:txBody>
          <a:bodyPr wrap="none" rtlCol="0">
            <a:spAutoFit/>
          </a:bodyPr>
          <a:lstStyle/>
          <a:p>
            <a:r>
              <a:rPr lang="en-US" dirty="0"/>
              <a:t>India</a:t>
            </a:r>
          </a:p>
        </p:txBody>
      </p:sp>
      <p:cxnSp>
        <p:nvCxnSpPr>
          <p:cNvPr id="15" name="Straight Arrow Connector 14">
            <a:extLst>
              <a:ext uri="{FF2B5EF4-FFF2-40B4-BE49-F238E27FC236}">
                <a16:creationId xmlns:a16="http://schemas.microsoft.com/office/drawing/2014/main" id="{B3B592EB-3C6B-6875-F47A-D645665AFCF7}"/>
              </a:ext>
            </a:extLst>
          </p:cNvPr>
          <p:cNvCxnSpPr>
            <a:endCxn id="9" idx="1"/>
          </p:cNvCxnSpPr>
          <p:nvPr/>
        </p:nvCxnSpPr>
        <p:spPr>
          <a:xfrm>
            <a:off x="2895600" y="5256207"/>
            <a:ext cx="2873124" cy="365013"/>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82747656"/>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91407</TotalTime>
  <Words>318</Words>
  <Application>Microsoft Office PowerPoint</Application>
  <PresentationFormat>Widescreen</PresentationFormat>
  <Paragraphs>18</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Söhne</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9874</cp:revision>
  <dcterms:created xsi:type="dcterms:W3CDTF">2006-08-16T00:00:00Z</dcterms:created>
  <dcterms:modified xsi:type="dcterms:W3CDTF">2024-02-05T08:11:18Z</dcterms:modified>
</cp:coreProperties>
</file>