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7"/>
  </p:notesMasterIdLst>
  <p:sldIdLst>
    <p:sldId id="487" r:id="rId2"/>
    <p:sldId id="488" r:id="rId3"/>
    <p:sldId id="489" r:id="rId4"/>
    <p:sldId id="490" r:id="rId5"/>
    <p:sldId id="491" r:id="rId6"/>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71" d="100"/>
          <a:sy n="71" d="100"/>
        </p:scale>
        <p:origin x="1248" y="86"/>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1/31/2024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282605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80116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91898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46582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89165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1/31/2024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86232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1800" b="0" i="0" dirty="0">
                <a:solidFill>
                  <a:srgbClr val="374151"/>
                </a:solidFill>
                <a:effectLst/>
                <a:latin typeface="Söhne"/>
              </a:rPr>
              <a:t>"</a:t>
            </a:r>
            <a:r>
              <a:rPr lang="en-US" sz="1800" b="0" i="0" dirty="0">
                <a:solidFill>
                  <a:srgbClr val="C00000"/>
                </a:solidFill>
                <a:effectLst/>
                <a:latin typeface="Söhne"/>
              </a:rPr>
              <a:t>Encryption at REST</a:t>
            </a:r>
            <a:r>
              <a:rPr lang="en-US" sz="1800" b="0" i="0" dirty="0">
                <a:solidFill>
                  <a:srgbClr val="374151"/>
                </a:solidFill>
                <a:effectLst/>
                <a:latin typeface="Söhne"/>
              </a:rPr>
              <a:t>" refers to the practice of </a:t>
            </a:r>
            <a:r>
              <a:rPr lang="en-US" sz="1800" b="0" i="0" dirty="0">
                <a:solidFill>
                  <a:srgbClr val="C00000"/>
                </a:solidFill>
                <a:effectLst/>
                <a:latin typeface="Söhne"/>
              </a:rPr>
              <a:t>securing and protecting data </a:t>
            </a:r>
            <a:r>
              <a:rPr lang="en-US" sz="1800" b="0" i="0" dirty="0">
                <a:solidFill>
                  <a:srgbClr val="374151"/>
                </a:solidFill>
                <a:effectLst/>
                <a:latin typeface="Söhne"/>
              </a:rPr>
              <a:t>when it's </a:t>
            </a:r>
            <a:r>
              <a:rPr lang="en-US" sz="1800" b="0" i="0" dirty="0">
                <a:solidFill>
                  <a:srgbClr val="C00000"/>
                </a:solidFill>
                <a:effectLst/>
                <a:latin typeface="Söhne"/>
              </a:rPr>
              <a:t>stored or "at rest" </a:t>
            </a:r>
            <a:r>
              <a:rPr lang="en-US" sz="1800" b="0" i="0" dirty="0">
                <a:solidFill>
                  <a:srgbClr val="374151"/>
                </a:solidFill>
                <a:effectLst/>
                <a:latin typeface="Söhne"/>
              </a:rPr>
              <a:t>in a database, on a server, in the cloud, or on any storage medium. The term "</a:t>
            </a:r>
            <a:r>
              <a:rPr lang="en-US" sz="1800" b="0" i="0" dirty="0">
                <a:solidFill>
                  <a:srgbClr val="C00000"/>
                </a:solidFill>
                <a:effectLst/>
                <a:latin typeface="Söhne"/>
              </a:rPr>
              <a:t>rest</a:t>
            </a:r>
            <a:r>
              <a:rPr lang="en-US" sz="1800" b="0" i="0" dirty="0">
                <a:solidFill>
                  <a:srgbClr val="374151"/>
                </a:solidFill>
                <a:effectLst/>
                <a:latin typeface="Söhne"/>
              </a:rPr>
              <a:t>" here means the data is not actively being transmitted or used. Instead, it's kept in a fixed location, like when it's stored on a hard drive or in a database.</a:t>
            </a:r>
            <a:br>
              <a:rPr lang="en-US" sz="1800" b="0" i="0" dirty="0">
                <a:solidFill>
                  <a:srgbClr val="374151"/>
                </a:solidFill>
                <a:effectLst/>
                <a:latin typeface="Söhne"/>
              </a:rPr>
            </a:br>
            <a:endParaRPr lang="en-US" sz="1800" b="0" i="0" dirty="0">
              <a:solidFill>
                <a:srgbClr val="374151"/>
              </a:solidFill>
              <a:effectLst/>
              <a:latin typeface="Söhne"/>
            </a:endParaRPr>
          </a:p>
          <a:p>
            <a:pPr marL="285750" indent="-285750" algn="l">
              <a:buFont typeface="Wingdings" panose="05000000000000000000" pitchFamily="2" charset="2"/>
              <a:buChar char="ü"/>
            </a:pPr>
            <a:r>
              <a:rPr lang="en-US" sz="1800" b="0" i="0" dirty="0">
                <a:solidFill>
                  <a:srgbClr val="374151"/>
                </a:solidFill>
                <a:effectLst/>
                <a:latin typeface="Söhne"/>
              </a:rPr>
              <a:t>Think of </a:t>
            </a:r>
            <a:r>
              <a:rPr lang="en-US" sz="1800" b="0" i="0" dirty="0">
                <a:solidFill>
                  <a:srgbClr val="C00000"/>
                </a:solidFill>
                <a:effectLst/>
                <a:latin typeface="Söhne"/>
              </a:rPr>
              <a:t>encryption</a:t>
            </a:r>
            <a:r>
              <a:rPr lang="en-US" sz="1800" b="0" i="0" dirty="0">
                <a:solidFill>
                  <a:srgbClr val="374151"/>
                </a:solidFill>
                <a:effectLst/>
                <a:latin typeface="Söhne"/>
              </a:rPr>
              <a:t> as a way of converting your </a:t>
            </a:r>
            <a:r>
              <a:rPr lang="en-US" sz="1800" b="0" i="0" dirty="0">
                <a:solidFill>
                  <a:srgbClr val="C00000"/>
                </a:solidFill>
                <a:effectLst/>
                <a:latin typeface="Söhne"/>
              </a:rPr>
              <a:t>sensitive information into a secret code</a:t>
            </a:r>
            <a:r>
              <a:rPr lang="en-US" sz="1800" b="0" i="0" dirty="0">
                <a:solidFill>
                  <a:srgbClr val="374151"/>
                </a:solidFill>
                <a:effectLst/>
                <a:latin typeface="Söhne"/>
              </a:rPr>
              <a:t>. It's like </a:t>
            </a:r>
            <a:r>
              <a:rPr lang="en-US" sz="1800" b="0" i="0" dirty="0">
                <a:solidFill>
                  <a:srgbClr val="C00000"/>
                </a:solidFill>
                <a:effectLst/>
                <a:latin typeface="Söhne"/>
              </a:rPr>
              <a:t>locking your personal diary with a special code </a:t>
            </a:r>
            <a:r>
              <a:rPr lang="en-US" sz="1800" b="0" i="0" dirty="0">
                <a:solidFill>
                  <a:srgbClr val="374151"/>
                </a:solidFill>
                <a:effectLst/>
                <a:latin typeface="Söhne"/>
              </a:rPr>
              <a:t>that only you or someone with the </a:t>
            </a:r>
            <a:r>
              <a:rPr lang="en-US" sz="1800" b="0" i="0" dirty="0">
                <a:solidFill>
                  <a:srgbClr val="C00000"/>
                </a:solidFill>
                <a:effectLst/>
                <a:latin typeface="Söhne"/>
              </a:rPr>
              <a:t>right key </a:t>
            </a:r>
            <a:r>
              <a:rPr lang="en-US" sz="1800" b="0" i="0" dirty="0">
                <a:solidFill>
                  <a:srgbClr val="374151"/>
                </a:solidFill>
                <a:effectLst/>
                <a:latin typeface="Söhne"/>
              </a:rPr>
              <a:t>can understand.</a:t>
            </a:r>
            <a:br>
              <a:rPr lang="en-US" sz="1800" b="0" i="0" dirty="0">
                <a:solidFill>
                  <a:srgbClr val="374151"/>
                </a:solidFill>
                <a:effectLst/>
                <a:latin typeface="Söhne"/>
              </a:rPr>
            </a:br>
            <a:endParaRPr lang="en-US" sz="1800" b="0" i="0" dirty="0">
              <a:solidFill>
                <a:srgbClr val="374151"/>
              </a:solidFill>
              <a:effectLst/>
              <a:latin typeface="Söhne"/>
            </a:endParaRPr>
          </a:p>
          <a:p>
            <a:pPr marL="285750" indent="-285750" algn="l">
              <a:buFont typeface="Wingdings" panose="05000000000000000000" pitchFamily="2" charset="2"/>
              <a:buChar char="ü"/>
            </a:pPr>
            <a:r>
              <a:rPr lang="en-US" sz="1800" b="0" i="0" dirty="0">
                <a:solidFill>
                  <a:srgbClr val="374151"/>
                </a:solidFill>
                <a:effectLst/>
                <a:latin typeface="Söhne"/>
              </a:rPr>
              <a:t>When data is </a:t>
            </a:r>
            <a:r>
              <a:rPr lang="en-US" sz="1800" b="0" i="0" dirty="0">
                <a:solidFill>
                  <a:srgbClr val="C00000"/>
                </a:solidFill>
                <a:effectLst/>
                <a:latin typeface="Söhne"/>
              </a:rPr>
              <a:t>encrypted at rest</a:t>
            </a:r>
            <a:r>
              <a:rPr lang="en-US" sz="1800" b="0" i="0" dirty="0">
                <a:solidFill>
                  <a:srgbClr val="374151"/>
                </a:solidFill>
                <a:effectLst/>
                <a:latin typeface="Söhne"/>
              </a:rPr>
              <a:t>, it gets converted into an unreadable format using algorithms. This conversion makes the data appear as gibberish to anyone who doesn’t have the </a:t>
            </a:r>
            <a:r>
              <a:rPr lang="en-US" sz="1800" b="0" i="0" dirty="0">
                <a:solidFill>
                  <a:srgbClr val="C00000"/>
                </a:solidFill>
                <a:effectLst/>
                <a:latin typeface="Söhne"/>
              </a:rPr>
              <a:t>decryption key</a:t>
            </a:r>
            <a:r>
              <a:rPr lang="en-US" sz="1800" b="0" i="0" dirty="0">
                <a:solidFill>
                  <a:srgbClr val="374151"/>
                </a:solidFill>
                <a:effectLst/>
                <a:latin typeface="Söhne"/>
              </a:rPr>
              <a:t>. So, even if someone gains unauthorized access to the stored data, they wouldn’t be able to make sense of it without the </a:t>
            </a:r>
            <a:r>
              <a:rPr lang="en-US" sz="1800" b="0" i="0" dirty="0">
                <a:solidFill>
                  <a:srgbClr val="C00000"/>
                </a:solidFill>
                <a:effectLst/>
                <a:latin typeface="Söhne"/>
              </a:rPr>
              <a:t>specific key </a:t>
            </a:r>
            <a:r>
              <a:rPr lang="en-US" sz="1800" b="0" i="0" dirty="0">
                <a:solidFill>
                  <a:srgbClr val="374151"/>
                </a:solidFill>
                <a:effectLst/>
                <a:latin typeface="Söhne"/>
              </a:rPr>
              <a:t>to decode it.</a:t>
            </a:r>
          </a:p>
        </p:txBody>
      </p:sp>
      <p:sp>
        <p:nvSpPr>
          <p:cNvPr id="7" name="Rectangle 6">
            <a:extLst>
              <a:ext uri="{FF2B5EF4-FFF2-40B4-BE49-F238E27FC236}">
                <a16:creationId xmlns:a16="http://schemas.microsoft.com/office/drawing/2014/main" id="{C9F6BC41-B8FA-877F-CE3C-A625A8559A2B}"/>
              </a:ext>
            </a:extLst>
          </p:cNvPr>
          <p:cNvSpPr/>
          <p:nvPr/>
        </p:nvSpPr>
        <p:spPr>
          <a:xfrm>
            <a:off x="2604021" y="64077"/>
            <a:ext cx="6920979"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Keeping Your Data Safe: A Beginner's Guide to Encryption at Rest</a:t>
            </a:r>
          </a:p>
        </p:txBody>
      </p:sp>
      <p:pic>
        <p:nvPicPr>
          <p:cNvPr id="4" name="Picture 2" descr="Puroma Key Lock Box with Key Hook, Resettable 4-Digit Combination Lockbox  Waterproof Key Storage Security Lockbox Wall Mounted Lockbox Large Capacity  for House Keys, Car Keys, ID Cards (Black &amp; Gray) :">
            <a:extLst>
              <a:ext uri="{FF2B5EF4-FFF2-40B4-BE49-F238E27FC236}">
                <a16:creationId xmlns:a16="http://schemas.microsoft.com/office/drawing/2014/main" id="{C7D04B0E-9451-550B-F281-375B4D7957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776" y="4250572"/>
            <a:ext cx="2543351" cy="2543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ck Diary Leather Locking Journal Writing Notebook Vintage Lock Planner  Agenda Personal Diary Blue : Amazon.in: Office Products">
            <a:extLst>
              <a:ext uri="{FF2B5EF4-FFF2-40B4-BE49-F238E27FC236}">
                <a16:creationId xmlns:a16="http://schemas.microsoft.com/office/drawing/2014/main" id="{798A1DDC-5F4A-90A5-ECB4-9CC9BD677A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3867638"/>
            <a:ext cx="1178024" cy="141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0382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86232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lgn="l">
              <a:buFont typeface="Wingdings" panose="05000000000000000000" pitchFamily="2" charset="2"/>
              <a:buChar char="ü"/>
            </a:pPr>
            <a:r>
              <a:rPr lang="en-US" sz="1800" b="0" i="0" dirty="0">
                <a:solidFill>
                  <a:srgbClr val="374151"/>
                </a:solidFill>
                <a:effectLst/>
                <a:latin typeface="Söhne"/>
              </a:rPr>
              <a:t>The </a:t>
            </a:r>
            <a:r>
              <a:rPr lang="en-US" sz="1800" b="0" i="0" dirty="0">
                <a:solidFill>
                  <a:srgbClr val="C00000"/>
                </a:solidFill>
                <a:effectLst/>
                <a:latin typeface="Söhne"/>
              </a:rPr>
              <a:t>encryption</a:t>
            </a:r>
            <a:r>
              <a:rPr lang="en-US" sz="1800" b="0" i="0" dirty="0">
                <a:solidFill>
                  <a:srgbClr val="374151"/>
                </a:solidFill>
                <a:effectLst/>
                <a:latin typeface="Söhne"/>
              </a:rPr>
              <a:t> process uses complex mathematical algorithms to </a:t>
            </a:r>
            <a:r>
              <a:rPr lang="en-US" sz="1800" b="0" i="0" dirty="0">
                <a:solidFill>
                  <a:srgbClr val="C00000"/>
                </a:solidFill>
                <a:effectLst/>
                <a:latin typeface="Söhne"/>
              </a:rPr>
              <a:t>scramble the data </a:t>
            </a:r>
            <a:r>
              <a:rPr lang="en-US" sz="1800" b="0" i="0" dirty="0">
                <a:solidFill>
                  <a:srgbClr val="374151"/>
                </a:solidFill>
                <a:effectLst/>
                <a:latin typeface="Söhne"/>
              </a:rPr>
              <a:t>into an </a:t>
            </a:r>
            <a:r>
              <a:rPr lang="en-US" sz="1800" b="0" i="0" dirty="0">
                <a:solidFill>
                  <a:srgbClr val="C00000"/>
                </a:solidFill>
                <a:effectLst/>
                <a:latin typeface="Söhne"/>
              </a:rPr>
              <a:t>encrypted form</a:t>
            </a:r>
            <a:r>
              <a:rPr lang="en-US" sz="1800" b="0" i="0" dirty="0">
                <a:solidFill>
                  <a:srgbClr val="374151"/>
                </a:solidFill>
                <a:effectLst/>
                <a:latin typeface="Söhne"/>
              </a:rPr>
              <a:t>. This ensures that even if hackers or unauthorized individuals access the stored information, they can't interpret it without the </a:t>
            </a:r>
            <a:r>
              <a:rPr lang="en-US" sz="1800" b="0" i="0" dirty="0">
                <a:solidFill>
                  <a:srgbClr val="C00000"/>
                </a:solidFill>
                <a:effectLst/>
                <a:latin typeface="Söhne"/>
              </a:rPr>
              <a:t>decryption key</a:t>
            </a:r>
            <a:r>
              <a:rPr lang="en-US" sz="1800" b="0" i="0" dirty="0">
                <a:solidFill>
                  <a:srgbClr val="374151"/>
                </a:solidFill>
                <a:effectLst/>
                <a:latin typeface="Söhne"/>
              </a:rPr>
              <a:t>.</a:t>
            </a:r>
            <a:br>
              <a:rPr lang="en-US" sz="1800" b="0" i="0" dirty="0">
                <a:solidFill>
                  <a:srgbClr val="374151"/>
                </a:solidFill>
                <a:effectLst/>
                <a:latin typeface="Söhne"/>
              </a:rPr>
            </a:br>
            <a:endParaRPr lang="en-US" sz="1800" b="0" i="0" dirty="0">
              <a:solidFill>
                <a:srgbClr val="374151"/>
              </a:solidFill>
              <a:effectLst/>
              <a:latin typeface="Söhne"/>
            </a:endParaRPr>
          </a:p>
          <a:p>
            <a:pPr marL="171450" indent="-171450" algn="l">
              <a:buFont typeface="Wingdings" panose="05000000000000000000" pitchFamily="2" charset="2"/>
              <a:buChar char="ü"/>
            </a:pPr>
            <a:r>
              <a:rPr lang="en-US" sz="1800" b="0" i="0" dirty="0">
                <a:solidFill>
                  <a:srgbClr val="C00000"/>
                </a:solidFill>
                <a:effectLst/>
                <a:latin typeface="Söhne"/>
              </a:rPr>
              <a:t>Encrypting data at rest </a:t>
            </a:r>
            <a:r>
              <a:rPr lang="en-US" sz="1800" b="0" i="0" dirty="0">
                <a:solidFill>
                  <a:srgbClr val="374151"/>
                </a:solidFill>
                <a:effectLst/>
                <a:latin typeface="Söhne"/>
              </a:rPr>
              <a:t>is crucial for </a:t>
            </a:r>
            <a:r>
              <a:rPr lang="en-US" sz="1800" b="0" i="0" dirty="0">
                <a:solidFill>
                  <a:srgbClr val="C00000"/>
                </a:solidFill>
                <a:effectLst/>
                <a:latin typeface="Söhne"/>
              </a:rPr>
              <a:t>protecting sensitive information</a:t>
            </a:r>
            <a:r>
              <a:rPr lang="en-US" sz="1800" b="0" i="0" dirty="0">
                <a:solidFill>
                  <a:srgbClr val="374151"/>
                </a:solidFill>
                <a:effectLst/>
                <a:latin typeface="Söhne"/>
              </a:rPr>
              <a:t>, such as personal details, financial records, passwords, or any confidential data. It adds an extra layer of security, ensuring that if someone gains access to the storage location, the data remains incomprehensible and unusable without the </a:t>
            </a:r>
            <a:r>
              <a:rPr lang="en-US" sz="1800" b="0" i="0" dirty="0">
                <a:solidFill>
                  <a:srgbClr val="C00000"/>
                </a:solidFill>
                <a:effectLst/>
                <a:latin typeface="Söhne"/>
              </a:rPr>
              <a:t>decryption key</a:t>
            </a:r>
            <a:r>
              <a:rPr lang="en-US" sz="1800" b="0" i="0" dirty="0">
                <a:solidFill>
                  <a:srgbClr val="374151"/>
                </a:solidFill>
                <a:effectLst/>
                <a:latin typeface="Söhne"/>
              </a:rPr>
              <a:t>.</a:t>
            </a:r>
            <a:br>
              <a:rPr lang="en-US" sz="1800" b="0" i="0" dirty="0">
                <a:solidFill>
                  <a:srgbClr val="374151"/>
                </a:solidFill>
                <a:effectLst/>
                <a:latin typeface="Söhne"/>
              </a:rPr>
            </a:br>
            <a:endParaRPr lang="en-US" sz="1800" b="0" i="0" dirty="0">
              <a:solidFill>
                <a:srgbClr val="374151"/>
              </a:solidFill>
              <a:effectLst/>
              <a:latin typeface="Söhne"/>
            </a:endParaRPr>
          </a:p>
          <a:p>
            <a:pPr marL="171450" indent="-171450" algn="l">
              <a:buFont typeface="Wingdings" panose="05000000000000000000" pitchFamily="2" charset="2"/>
              <a:buChar char="ü"/>
            </a:pPr>
            <a:r>
              <a:rPr lang="en-US" sz="1800" b="0" i="0" dirty="0">
                <a:solidFill>
                  <a:srgbClr val="374151"/>
                </a:solidFill>
                <a:effectLst/>
                <a:latin typeface="Söhne"/>
              </a:rPr>
              <a:t>Overall, </a:t>
            </a:r>
            <a:r>
              <a:rPr lang="en-US" sz="1800" b="0" i="0" dirty="0">
                <a:solidFill>
                  <a:srgbClr val="C00000"/>
                </a:solidFill>
                <a:effectLst/>
                <a:latin typeface="Söhne"/>
              </a:rPr>
              <a:t>encryption at rest</a:t>
            </a:r>
            <a:r>
              <a:rPr lang="en-US" sz="1800" b="0" i="0" dirty="0">
                <a:solidFill>
                  <a:srgbClr val="374151"/>
                </a:solidFill>
                <a:effectLst/>
                <a:latin typeface="Söhne"/>
              </a:rPr>
              <a:t> is an essential security measure to </a:t>
            </a:r>
            <a:r>
              <a:rPr lang="en-US" sz="1800" b="0" i="0" dirty="0">
                <a:solidFill>
                  <a:srgbClr val="C00000"/>
                </a:solidFill>
                <a:effectLst/>
                <a:latin typeface="Söhne"/>
              </a:rPr>
              <a:t>safeguard stored data </a:t>
            </a:r>
            <a:r>
              <a:rPr lang="en-US" sz="1800" b="0" i="0" dirty="0">
                <a:solidFill>
                  <a:srgbClr val="374151"/>
                </a:solidFill>
                <a:effectLst/>
                <a:latin typeface="Söhne"/>
              </a:rPr>
              <a:t>from unauthorized access or breaches, providing peace of mind that sensitive information remains protected even when it's not actively in use.</a:t>
            </a:r>
          </a:p>
        </p:txBody>
      </p:sp>
      <p:pic>
        <p:nvPicPr>
          <p:cNvPr id="4" name="Picture 2" descr="Puroma Key Lock Box with Key Hook, Resettable 4-Digit Combination Lockbox  Waterproof Key Storage Security Lockbox Wall Mounted Lockbox Large Capacity  for House Keys, Car Keys, ID Cards (Black &amp; Gray) :">
            <a:extLst>
              <a:ext uri="{FF2B5EF4-FFF2-40B4-BE49-F238E27FC236}">
                <a16:creationId xmlns:a16="http://schemas.microsoft.com/office/drawing/2014/main" id="{FC7FE9D5-85BF-3E0D-A80D-A283A4A148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4027415"/>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ck Diary Leather Locking Journal Writing Notebook Vintage Lock Planner  Agenda Personal Diary Blue : Amazon.in: Office Products">
            <a:extLst>
              <a:ext uri="{FF2B5EF4-FFF2-40B4-BE49-F238E27FC236}">
                <a16:creationId xmlns:a16="http://schemas.microsoft.com/office/drawing/2014/main" id="{F1817D5D-2477-A784-ACC7-AB2BA0567B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3753095"/>
            <a:ext cx="1371600" cy="164592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ED91303-7AFD-5C72-D04C-2A1A7550BB3A}"/>
              </a:ext>
            </a:extLst>
          </p:cNvPr>
          <p:cNvSpPr/>
          <p:nvPr/>
        </p:nvSpPr>
        <p:spPr>
          <a:xfrm>
            <a:off x="2604021" y="64077"/>
            <a:ext cx="6920979"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Keeping Your Data Safe: A Beginner's Guide to Encryption at Rest</a:t>
            </a:r>
          </a:p>
        </p:txBody>
      </p:sp>
    </p:spTree>
    <p:extLst>
      <p:ext uri="{BB962C8B-B14F-4D97-AF65-F5344CB8AC3E}">
        <p14:creationId xmlns:p14="http://schemas.microsoft.com/office/powerpoint/2010/main" val="9785663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07436" y="464187"/>
            <a:ext cx="11788771" cy="637097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1700" b="0" i="0" dirty="0">
                <a:solidFill>
                  <a:srgbClr val="374151"/>
                </a:solidFill>
                <a:effectLst/>
                <a:latin typeface="Söhne"/>
              </a:rPr>
              <a:t>Implementing </a:t>
            </a:r>
            <a:r>
              <a:rPr lang="en-US" sz="1700" b="0" i="0" dirty="0">
                <a:solidFill>
                  <a:srgbClr val="C00000"/>
                </a:solidFill>
                <a:effectLst/>
                <a:latin typeface="Söhne"/>
              </a:rPr>
              <a:t>encryption at rest</a:t>
            </a:r>
            <a:r>
              <a:rPr lang="en-US" sz="1700" b="0" i="0" dirty="0">
                <a:solidFill>
                  <a:srgbClr val="374151"/>
                </a:solidFill>
                <a:effectLst/>
                <a:latin typeface="Söhne"/>
              </a:rPr>
              <a:t> involves </a:t>
            </a:r>
            <a:r>
              <a:rPr lang="en-US" sz="1700" b="0" i="0" dirty="0">
                <a:solidFill>
                  <a:srgbClr val="C00000"/>
                </a:solidFill>
                <a:effectLst/>
                <a:latin typeface="Söhne"/>
              </a:rPr>
              <a:t>securing data </a:t>
            </a:r>
            <a:r>
              <a:rPr lang="en-US" sz="1700" b="0" i="0" dirty="0">
                <a:solidFill>
                  <a:srgbClr val="374151"/>
                </a:solidFill>
                <a:effectLst/>
                <a:latin typeface="Söhne"/>
              </a:rPr>
              <a:t>when it's stored in databases, on servers, or in any storage system. Here's a beginner-friendly guide to implementing </a:t>
            </a:r>
            <a:r>
              <a:rPr lang="en-US" sz="1700" b="0" i="0" dirty="0">
                <a:solidFill>
                  <a:srgbClr val="C00000"/>
                </a:solidFill>
                <a:effectLst/>
                <a:latin typeface="Söhne"/>
              </a:rPr>
              <a:t>encryption at rest</a:t>
            </a:r>
            <a:r>
              <a:rPr lang="en-US" sz="1700" b="0" i="0" dirty="0">
                <a:solidFill>
                  <a:srgbClr val="374151"/>
                </a:solidFill>
                <a:effectLst/>
                <a:latin typeface="Söhne"/>
              </a:rPr>
              <a:t>:</a:t>
            </a:r>
            <a:br>
              <a:rPr lang="en-US" sz="1700" b="0" i="0" dirty="0">
                <a:solidFill>
                  <a:srgbClr val="374151"/>
                </a:solidFill>
                <a:effectLst/>
                <a:latin typeface="Söhne"/>
              </a:rPr>
            </a:br>
            <a:endParaRPr lang="en-US" sz="1700" b="0" i="0" dirty="0">
              <a:solidFill>
                <a:srgbClr val="374151"/>
              </a:solidFill>
              <a:effectLst/>
              <a:latin typeface="Söhne"/>
            </a:endParaRPr>
          </a:p>
          <a:p>
            <a:pPr algn="l"/>
            <a:r>
              <a:rPr lang="en-US" sz="1700" b="1" i="0" dirty="0">
                <a:solidFill>
                  <a:srgbClr val="C00000"/>
                </a:solidFill>
                <a:effectLst/>
                <a:latin typeface="Söhne"/>
              </a:rPr>
              <a:t>1. Choose an Encryption Method:</a:t>
            </a:r>
          </a:p>
          <a:p>
            <a:pPr algn="l"/>
            <a:endParaRPr lang="en-US" sz="1700" b="1" i="0" dirty="0">
              <a:solidFill>
                <a:srgbClr val="374151"/>
              </a:solidFill>
              <a:effectLst/>
              <a:latin typeface="Söhne"/>
            </a:endParaRPr>
          </a:p>
          <a:p>
            <a:pPr algn="l"/>
            <a:r>
              <a:rPr lang="en-US" sz="1700" b="1" i="0" dirty="0">
                <a:solidFill>
                  <a:srgbClr val="374151"/>
                </a:solidFill>
                <a:effectLst/>
                <a:latin typeface="Söhne"/>
              </a:rPr>
              <a:t>Symmetric Encryption:</a:t>
            </a:r>
            <a:r>
              <a:rPr lang="en-US" sz="1700" b="0" i="0" dirty="0">
                <a:solidFill>
                  <a:srgbClr val="374151"/>
                </a:solidFill>
                <a:effectLst/>
                <a:latin typeface="Söhne"/>
              </a:rPr>
              <a:t> Uses a single key for both encryption and decryption.</a:t>
            </a:r>
          </a:p>
          <a:p>
            <a:pPr algn="l"/>
            <a:r>
              <a:rPr lang="en-US" sz="1700" b="1" i="0" dirty="0">
                <a:solidFill>
                  <a:srgbClr val="374151"/>
                </a:solidFill>
                <a:effectLst/>
                <a:latin typeface="Söhne"/>
              </a:rPr>
              <a:t>Asymmetric Encryption:</a:t>
            </a:r>
            <a:r>
              <a:rPr lang="en-US" sz="1700" b="0" i="0" dirty="0">
                <a:solidFill>
                  <a:srgbClr val="374151"/>
                </a:solidFill>
                <a:effectLst/>
                <a:latin typeface="Söhne"/>
              </a:rPr>
              <a:t> Uses a pair of public and private keys for encryption and decryption.</a:t>
            </a:r>
            <a:br>
              <a:rPr lang="en-US" sz="1700" b="0" i="0" dirty="0">
                <a:solidFill>
                  <a:srgbClr val="374151"/>
                </a:solidFill>
                <a:effectLst/>
                <a:latin typeface="Söhne"/>
              </a:rPr>
            </a:br>
            <a:endParaRPr lang="en-US" sz="1700" b="0" i="0" dirty="0">
              <a:solidFill>
                <a:srgbClr val="374151"/>
              </a:solidFill>
              <a:effectLst/>
              <a:latin typeface="Söhne"/>
            </a:endParaRPr>
          </a:p>
          <a:p>
            <a:pPr algn="l"/>
            <a:r>
              <a:rPr lang="en-US" sz="1700" b="1" i="0" dirty="0">
                <a:solidFill>
                  <a:srgbClr val="C00000"/>
                </a:solidFill>
                <a:effectLst/>
                <a:latin typeface="Söhne"/>
              </a:rPr>
              <a:t>2. Identify Data to Encrypt:</a:t>
            </a:r>
          </a:p>
          <a:p>
            <a:pPr algn="l"/>
            <a:endParaRPr lang="en-US" sz="1700" b="0" i="0" dirty="0">
              <a:solidFill>
                <a:srgbClr val="374151"/>
              </a:solidFill>
              <a:effectLst/>
              <a:latin typeface="Söhne"/>
            </a:endParaRPr>
          </a:p>
          <a:p>
            <a:pPr algn="l"/>
            <a:r>
              <a:rPr lang="en-US" sz="1700" b="0" i="0" dirty="0">
                <a:solidFill>
                  <a:srgbClr val="374151"/>
                </a:solidFill>
                <a:effectLst/>
                <a:latin typeface="Söhne"/>
              </a:rPr>
              <a:t>Determine the sensitive data that needs encryption (e.g., personal information, passwords, financial records).</a:t>
            </a:r>
            <a:br>
              <a:rPr lang="en-US" sz="1700" b="0" i="0" dirty="0">
                <a:solidFill>
                  <a:srgbClr val="374151"/>
                </a:solidFill>
                <a:effectLst/>
                <a:latin typeface="Söhne"/>
              </a:rPr>
            </a:br>
            <a:endParaRPr lang="en-US" sz="1700" b="0" i="0" dirty="0">
              <a:solidFill>
                <a:srgbClr val="374151"/>
              </a:solidFill>
              <a:effectLst/>
              <a:latin typeface="Söhne"/>
            </a:endParaRPr>
          </a:p>
          <a:p>
            <a:pPr algn="l"/>
            <a:r>
              <a:rPr lang="en-US" sz="1700" b="1" i="0" dirty="0">
                <a:solidFill>
                  <a:srgbClr val="C00000"/>
                </a:solidFill>
                <a:effectLst/>
                <a:latin typeface="Söhne"/>
              </a:rPr>
              <a:t>3. Select Encryption Tools or Libraries:</a:t>
            </a:r>
          </a:p>
          <a:p>
            <a:pPr algn="l"/>
            <a:endParaRPr lang="en-US" sz="1700" b="0" i="0" dirty="0">
              <a:solidFill>
                <a:srgbClr val="374151"/>
              </a:solidFill>
              <a:effectLst/>
              <a:latin typeface="Söhne"/>
            </a:endParaRPr>
          </a:p>
          <a:p>
            <a:pPr algn="l"/>
            <a:r>
              <a:rPr lang="en-US" sz="1700" b="0" i="0" dirty="0">
                <a:solidFill>
                  <a:srgbClr val="374151"/>
                </a:solidFill>
                <a:effectLst/>
                <a:latin typeface="Söhne"/>
              </a:rPr>
              <a:t>Utilize established encryption libraries or tools available in your programming language or platform (e.g., AES, RSA for Java or Python).</a:t>
            </a:r>
            <a:br>
              <a:rPr lang="en-US" sz="1700" b="0" i="0" dirty="0">
                <a:solidFill>
                  <a:srgbClr val="374151"/>
                </a:solidFill>
                <a:effectLst/>
                <a:latin typeface="Söhne"/>
              </a:rPr>
            </a:br>
            <a:endParaRPr lang="en-US" sz="1700" b="0" i="0" dirty="0">
              <a:solidFill>
                <a:srgbClr val="374151"/>
              </a:solidFill>
              <a:effectLst/>
              <a:latin typeface="Söhne"/>
            </a:endParaRPr>
          </a:p>
          <a:p>
            <a:pPr algn="l"/>
            <a:r>
              <a:rPr lang="en-US" sz="1700" b="1" i="0" dirty="0">
                <a:solidFill>
                  <a:srgbClr val="C00000"/>
                </a:solidFill>
                <a:effectLst/>
                <a:latin typeface="Söhne"/>
              </a:rPr>
              <a:t>4. Secure Key Management:</a:t>
            </a:r>
          </a:p>
          <a:p>
            <a:pPr algn="l"/>
            <a:endParaRPr lang="en-US" sz="1700" b="0" i="0" dirty="0">
              <a:solidFill>
                <a:srgbClr val="374151"/>
              </a:solidFill>
              <a:effectLst/>
              <a:latin typeface="Söhne"/>
            </a:endParaRPr>
          </a:p>
          <a:p>
            <a:pPr algn="l"/>
            <a:r>
              <a:rPr lang="en-US" sz="1700" b="0" i="0" dirty="0">
                <a:solidFill>
                  <a:srgbClr val="374151"/>
                </a:solidFill>
                <a:effectLst/>
                <a:latin typeface="Söhne"/>
              </a:rPr>
              <a:t>Ensure proper management of encryption keys. Store them securely using key management solutions or hardware security modules.</a:t>
            </a:r>
            <a:br>
              <a:rPr lang="en-US" sz="1700" b="0" i="0" dirty="0">
                <a:solidFill>
                  <a:srgbClr val="374151"/>
                </a:solidFill>
                <a:effectLst/>
                <a:latin typeface="Söhne"/>
              </a:rPr>
            </a:br>
            <a:endParaRPr lang="en-US" sz="1700" b="0" i="0" dirty="0">
              <a:solidFill>
                <a:srgbClr val="374151"/>
              </a:solidFill>
              <a:effectLst/>
              <a:latin typeface="Söhne"/>
            </a:endParaRPr>
          </a:p>
          <a:p>
            <a:pPr algn="l"/>
            <a:r>
              <a:rPr lang="en-US" sz="1700" b="1" i="0" dirty="0">
                <a:solidFill>
                  <a:srgbClr val="C00000"/>
                </a:solidFill>
                <a:effectLst/>
                <a:latin typeface="Söhne"/>
              </a:rPr>
              <a:t>5. Implement Encryption in Database:</a:t>
            </a:r>
          </a:p>
          <a:p>
            <a:pPr algn="l"/>
            <a:endParaRPr lang="en-US" sz="1700" b="0" i="0" dirty="0">
              <a:solidFill>
                <a:srgbClr val="374151"/>
              </a:solidFill>
              <a:effectLst/>
              <a:latin typeface="Söhne"/>
            </a:endParaRPr>
          </a:p>
          <a:p>
            <a:pPr algn="l"/>
            <a:r>
              <a:rPr lang="en-US" sz="1700" b="0" i="0" dirty="0">
                <a:solidFill>
                  <a:srgbClr val="374151"/>
                </a:solidFill>
                <a:effectLst/>
                <a:latin typeface="Söhne"/>
              </a:rPr>
              <a:t>If using a database, research how to enable encryption at the database level. Many modern databases offer encryption features.</a:t>
            </a:r>
          </a:p>
        </p:txBody>
      </p:sp>
      <p:sp>
        <p:nvSpPr>
          <p:cNvPr id="8" name="Rectangle 7">
            <a:extLst>
              <a:ext uri="{FF2B5EF4-FFF2-40B4-BE49-F238E27FC236}">
                <a16:creationId xmlns:a16="http://schemas.microsoft.com/office/drawing/2014/main" id="{1ED91303-7AFD-5C72-D04C-2A1A7550BB3A}"/>
              </a:ext>
            </a:extLst>
          </p:cNvPr>
          <p:cNvSpPr/>
          <p:nvPr/>
        </p:nvSpPr>
        <p:spPr>
          <a:xfrm>
            <a:off x="2604021" y="64077"/>
            <a:ext cx="6920979"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Keeping Your Data Safe: A Beginner's Guide to Encryption at Rest</a:t>
            </a:r>
          </a:p>
        </p:txBody>
      </p:sp>
    </p:spTree>
    <p:extLst>
      <p:ext uri="{BB962C8B-B14F-4D97-AF65-F5344CB8AC3E}">
        <p14:creationId xmlns:p14="http://schemas.microsoft.com/office/powerpoint/2010/main" val="21702163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30744" y="737760"/>
            <a:ext cx="11788771" cy="590931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mj-lt"/>
              <a:buAutoNum type="arabicPeriod" startAt="6"/>
            </a:pPr>
            <a:r>
              <a:rPr lang="en-US" sz="1800" b="1" i="0" dirty="0">
                <a:solidFill>
                  <a:srgbClr val="C00000"/>
                </a:solidFill>
                <a:effectLst/>
                <a:latin typeface="Söhne"/>
              </a:rPr>
              <a:t>File System Encryption:</a:t>
            </a:r>
            <a:br>
              <a:rPr lang="en-US" sz="1800" b="1" i="0" dirty="0">
                <a:solidFill>
                  <a:srgbClr val="C00000"/>
                </a:solidFill>
                <a:effectLst/>
                <a:latin typeface="Söhne"/>
              </a:rPr>
            </a:br>
            <a:endParaRPr lang="en-US" sz="1800" b="1" i="0" dirty="0">
              <a:solidFill>
                <a:srgbClr val="C00000"/>
              </a:solidFill>
              <a:effectLst/>
              <a:latin typeface="Söhne"/>
            </a:endParaRPr>
          </a:p>
          <a:p>
            <a:pPr algn="l"/>
            <a:r>
              <a:rPr lang="en-US" sz="1800" b="0" i="0" dirty="0">
                <a:solidFill>
                  <a:srgbClr val="374151"/>
                </a:solidFill>
                <a:effectLst/>
                <a:latin typeface="Söhne"/>
              </a:rPr>
              <a:t>Encrypt files or directories on the server or storage mediums using built-in OS encryption tools or third-party software.</a:t>
            </a:r>
            <a:br>
              <a:rPr lang="en-US" sz="1800" b="0" i="0" dirty="0">
                <a:solidFill>
                  <a:srgbClr val="374151"/>
                </a:solidFill>
                <a:effectLst/>
                <a:latin typeface="Söhne"/>
              </a:rPr>
            </a:br>
            <a:br>
              <a:rPr lang="en-US" sz="1800" b="0" i="0" dirty="0">
                <a:solidFill>
                  <a:srgbClr val="C00000"/>
                </a:solidFill>
                <a:effectLst/>
                <a:latin typeface="Söhne"/>
              </a:rPr>
            </a:br>
            <a:r>
              <a:rPr lang="en-US" sz="1800" b="1" i="0" dirty="0">
                <a:solidFill>
                  <a:srgbClr val="C00000"/>
                </a:solidFill>
                <a:effectLst/>
                <a:latin typeface="Söhne"/>
              </a:rPr>
              <a:t>7. Application-Level Encryption:</a:t>
            </a:r>
            <a:br>
              <a:rPr lang="en-US" sz="1800" b="1" i="0" dirty="0">
                <a:solidFill>
                  <a:srgbClr val="C00000"/>
                </a:solidFill>
                <a:effectLst/>
                <a:latin typeface="Söhne"/>
              </a:rPr>
            </a:br>
            <a:endParaRPr lang="en-US" sz="1800" b="1" i="0" dirty="0">
              <a:solidFill>
                <a:srgbClr val="C00000"/>
              </a:solidFill>
              <a:effectLst/>
              <a:latin typeface="Söhne"/>
            </a:endParaRPr>
          </a:p>
          <a:p>
            <a:pPr algn="l"/>
            <a:r>
              <a:rPr lang="en-US" sz="1800" b="0" i="0" dirty="0">
                <a:solidFill>
                  <a:srgbClr val="374151"/>
                </a:solidFill>
                <a:effectLst/>
                <a:latin typeface="Söhne"/>
              </a:rPr>
              <a:t>Implement encryption directly within your application. Encrypt sensitive data before storing it and decrypt it when retrieved.</a:t>
            </a:r>
            <a:br>
              <a:rPr lang="en-US" sz="1800" b="0" i="0" dirty="0">
                <a:solidFill>
                  <a:srgbClr val="374151"/>
                </a:solidFill>
                <a:effectLst/>
                <a:latin typeface="Söhne"/>
              </a:rPr>
            </a:br>
            <a:endParaRPr lang="en-US" sz="1800" b="0" i="0" dirty="0">
              <a:solidFill>
                <a:srgbClr val="374151"/>
              </a:solidFill>
              <a:effectLst/>
              <a:latin typeface="Söhne"/>
            </a:endParaRPr>
          </a:p>
          <a:p>
            <a:pPr algn="l"/>
            <a:r>
              <a:rPr lang="en-US" sz="1800" b="1" i="0" dirty="0">
                <a:solidFill>
                  <a:srgbClr val="C00000"/>
                </a:solidFill>
                <a:effectLst/>
                <a:latin typeface="Söhne"/>
              </a:rPr>
              <a:t>8. Testing and Validation:</a:t>
            </a:r>
            <a:br>
              <a:rPr lang="en-US" sz="1800" b="1" i="0" dirty="0">
                <a:solidFill>
                  <a:srgbClr val="C00000"/>
                </a:solidFill>
                <a:effectLst/>
                <a:latin typeface="Söhne"/>
              </a:rPr>
            </a:br>
            <a:endParaRPr lang="en-US" sz="1800" b="1" i="0" dirty="0">
              <a:solidFill>
                <a:srgbClr val="C00000"/>
              </a:solidFill>
              <a:effectLst/>
              <a:latin typeface="Söhne"/>
            </a:endParaRPr>
          </a:p>
          <a:p>
            <a:pPr algn="l"/>
            <a:r>
              <a:rPr lang="en-US" sz="1800" b="0" i="0" dirty="0">
                <a:solidFill>
                  <a:srgbClr val="374151"/>
                </a:solidFill>
                <a:effectLst/>
                <a:latin typeface="Söhne"/>
              </a:rPr>
              <a:t>Test the encryption mechanisms thoroughly to ensure they work effectively without compromising data integrity or performance.</a:t>
            </a:r>
            <a:br>
              <a:rPr lang="en-US" sz="1800" b="0" i="0" dirty="0">
                <a:solidFill>
                  <a:srgbClr val="374151"/>
                </a:solidFill>
                <a:effectLst/>
                <a:latin typeface="Söhne"/>
              </a:rPr>
            </a:br>
            <a:endParaRPr lang="en-US" sz="1800" b="0" i="0" dirty="0">
              <a:solidFill>
                <a:srgbClr val="C00000"/>
              </a:solidFill>
              <a:effectLst/>
              <a:latin typeface="Söhne"/>
            </a:endParaRPr>
          </a:p>
          <a:p>
            <a:pPr algn="l"/>
            <a:r>
              <a:rPr lang="en-US" sz="1800" b="1" i="0" dirty="0">
                <a:solidFill>
                  <a:srgbClr val="C00000"/>
                </a:solidFill>
                <a:effectLst/>
                <a:latin typeface="Söhne"/>
              </a:rPr>
              <a:t>9. Compliance and Regulations:</a:t>
            </a:r>
            <a:br>
              <a:rPr lang="en-US" sz="1800" b="1" i="0" dirty="0">
                <a:solidFill>
                  <a:srgbClr val="C00000"/>
                </a:solidFill>
                <a:effectLst/>
                <a:latin typeface="Söhne"/>
              </a:rPr>
            </a:br>
            <a:endParaRPr lang="en-US" sz="1800" b="1" i="0" dirty="0">
              <a:solidFill>
                <a:srgbClr val="C00000"/>
              </a:solidFill>
              <a:effectLst/>
              <a:latin typeface="Söhne"/>
            </a:endParaRPr>
          </a:p>
          <a:p>
            <a:pPr algn="l"/>
            <a:r>
              <a:rPr lang="en-US" sz="1800" b="0" i="0" dirty="0">
                <a:solidFill>
                  <a:srgbClr val="374151"/>
                </a:solidFill>
                <a:effectLst/>
                <a:latin typeface="Söhne"/>
              </a:rPr>
              <a:t>Ensure compliance with data security standards and regulations relevant to your industry (e.g., GDPR, HIPAA, PCI DSS).</a:t>
            </a:r>
            <a:br>
              <a:rPr lang="en-US" sz="1800" b="0" i="0" dirty="0">
                <a:solidFill>
                  <a:srgbClr val="374151"/>
                </a:solidFill>
                <a:effectLst/>
                <a:latin typeface="Söhne"/>
              </a:rPr>
            </a:br>
            <a:endParaRPr lang="en-US" sz="1800" b="0" i="0" dirty="0">
              <a:solidFill>
                <a:srgbClr val="C00000"/>
              </a:solidFill>
              <a:effectLst/>
              <a:latin typeface="Söhne"/>
            </a:endParaRPr>
          </a:p>
          <a:p>
            <a:pPr algn="l"/>
            <a:r>
              <a:rPr lang="en-US" sz="1800" b="1" i="0" dirty="0">
                <a:solidFill>
                  <a:srgbClr val="C00000"/>
                </a:solidFill>
                <a:effectLst/>
                <a:latin typeface="Söhne"/>
              </a:rPr>
              <a:t>10. Regular Updates and Maintenance:</a:t>
            </a:r>
            <a:br>
              <a:rPr lang="en-US" sz="1800" b="1" i="0" dirty="0">
                <a:solidFill>
                  <a:srgbClr val="C00000"/>
                </a:solidFill>
                <a:effectLst/>
                <a:latin typeface="Söhne"/>
              </a:rPr>
            </a:br>
            <a:endParaRPr lang="en-US" sz="1800" b="1" i="0" dirty="0">
              <a:solidFill>
                <a:srgbClr val="C00000"/>
              </a:solidFill>
              <a:effectLst/>
              <a:latin typeface="Söhne"/>
            </a:endParaRPr>
          </a:p>
          <a:p>
            <a:pPr algn="l"/>
            <a:r>
              <a:rPr lang="en-US" sz="1800" b="0" i="0" dirty="0">
                <a:solidFill>
                  <a:srgbClr val="374151"/>
                </a:solidFill>
                <a:effectLst/>
                <a:latin typeface="Söhne"/>
              </a:rPr>
              <a:t>Regularly update encryption algorithms and keys to maintain strong security standards.</a:t>
            </a:r>
            <a:br>
              <a:rPr lang="en-US" sz="1800" b="0" i="0" dirty="0">
                <a:solidFill>
                  <a:srgbClr val="374151"/>
                </a:solidFill>
                <a:effectLst/>
                <a:latin typeface="Söhne"/>
              </a:rPr>
            </a:br>
            <a:endParaRPr lang="en-US" sz="1800" b="0" i="0" dirty="0">
              <a:solidFill>
                <a:srgbClr val="374151"/>
              </a:solidFill>
              <a:effectLst/>
              <a:latin typeface="Söhne"/>
            </a:endParaRPr>
          </a:p>
        </p:txBody>
      </p:sp>
      <p:sp>
        <p:nvSpPr>
          <p:cNvPr id="8" name="Rectangle 7">
            <a:extLst>
              <a:ext uri="{FF2B5EF4-FFF2-40B4-BE49-F238E27FC236}">
                <a16:creationId xmlns:a16="http://schemas.microsoft.com/office/drawing/2014/main" id="{1ED91303-7AFD-5C72-D04C-2A1A7550BB3A}"/>
              </a:ext>
            </a:extLst>
          </p:cNvPr>
          <p:cNvSpPr/>
          <p:nvPr/>
        </p:nvSpPr>
        <p:spPr>
          <a:xfrm>
            <a:off x="2604021" y="0"/>
            <a:ext cx="6920979"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Keeping Your Data Safe: A Beginner's Guide to Encryption at Rest</a:t>
            </a:r>
          </a:p>
        </p:txBody>
      </p:sp>
    </p:spTree>
    <p:extLst>
      <p:ext uri="{BB962C8B-B14F-4D97-AF65-F5344CB8AC3E}">
        <p14:creationId xmlns:p14="http://schemas.microsoft.com/office/powerpoint/2010/main" val="27830112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170124" y="1905000"/>
            <a:ext cx="11788771" cy="372409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3600" b="1" i="0" dirty="0">
                <a:solidFill>
                  <a:srgbClr val="C00000"/>
                </a:solidFill>
                <a:effectLst/>
                <a:latin typeface="Söhne"/>
              </a:rPr>
              <a:t>Tips:</a:t>
            </a:r>
            <a:br>
              <a:rPr lang="en-US" sz="2000" b="1" i="0" dirty="0">
                <a:effectLst/>
                <a:latin typeface="Söhne"/>
              </a:rPr>
            </a:br>
            <a:endParaRPr lang="en-US" sz="2000" b="1" i="0" dirty="0">
              <a:effectLst/>
              <a:latin typeface="Söhne"/>
            </a:endParaRPr>
          </a:p>
          <a:p>
            <a:pPr algn="l">
              <a:buFont typeface="Arial" panose="020B0604020202020204" pitchFamily="34" charset="0"/>
              <a:buChar char="•"/>
            </a:pPr>
            <a:r>
              <a:rPr lang="en-US" sz="2000" b="1" i="0" dirty="0">
                <a:solidFill>
                  <a:srgbClr val="C00000"/>
                </a:solidFill>
                <a:effectLst/>
                <a:latin typeface="Söhne"/>
              </a:rPr>
              <a:t>Backup Strategies</a:t>
            </a:r>
            <a:r>
              <a:rPr lang="en-US" sz="2000" b="1" i="0" dirty="0">
                <a:solidFill>
                  <a:srgbClr val="374151"/>
                </a:solidFill>
                <a:effectLst/>
                <a:latin typeface="Söhne"/>
              </a:rPr>
              <a:t>:</a:t>
            </a:r>
            <a:r>
              <a:rPr lang="en-US" sz="2000" b="0" i="0" dirty="0">
                <a:solidFill>
                  <a:srgbClr val="374151"/>
                </a:solidFill>
                <a:effectLst/>
                <a:latin typeface="Söhne"/>
              </a:rPr>
              <a:t> Implement backup strategies that secure the encrypted data to prevent loss.</a:t>
            </a:r>
          </a:p>
          <a:p>
            <a:pPr algn="l">
              <a:buFont typeface="Arial" panose="020B0604020202020204" pitchFamily="34" charset="0"/>
              <a:buChar char="•"/>
            </a:pPr>
            <a:r>
              <a:rPr lang="en-US" sz="2000" b="1" i="0" dirty="0">
                <a:solidFill>
                  <a:srgbClr val="C00000"/>
                </a:solidFill>
                <a:effectLst/>
                <a:latin typeface="Söhne"/>
              </a:rPr>
              <a:t>User Access Control</a:t>
            </a:r>
            <a:r>
              <a:rPr lang="en-US" sz="2000" b="1" i="0" dirty="0">
                <a:solidFill>
                  <a:srgbClr val="374151"/>
                </a:solidFill>
                <a:effectLst/>
                <a:latin typeface="Söhne"/>
              </a:rPr>
              <a:t>:</a:t>
            </a:r>
            <a:r>
              <a:rPr lang="en-US" sz="2000" b="0" i="0" dirty="0">
                <a:solidFill>
                  <a:srgbClr val="374151"/>
                </a:solidFill>
                <a:effectLst/>
                <a:latin typeface="Söhne"/>
              </a:rPr>
              <a:t> Manage access to encrypted data carefully, allowing access only to authorized users.</a:t>
            </a:r>
          </a:p>
          <a:p>
            <a:pPr algn="l">
              <a:buFont typeface="Arial" panose="020B0604020202020204" pitchFamily="34" charset="0"/>
              <a:buChar char="•"/>
            </a:pPr>
            <a:r>
              <a:rPr lang="en-US" sz="2000" b="1" i="0" dirty="0">
                <a:solidFill>
                  <a:srgbClr val="C00000"/>
                </a:solidFill>
                <a:effectLst/>
                <a:latin typeface="Söhne"/>
              </a:rPr>
              <a:t>Education and Training</a:t>
            </a:r>
            <a:r>
              <a:rPr lang="en-US" sz="2000" b="1" i="0" dirty="0">
                <a:solidFill>
                  <a:srgbClr val="374151"/>
                </a:solidFill>
                <a:effectLst/>
                <a:latin typeface="Söhne"/>
              </a:rPr>
              <a:t>:</a:t>
            </a:r>
            <a:r>
              <a:rPr lang="en-US" sz="2000" b="0" i="0" dirty="0">
                <a:solidFill>
                  <a:srgbClr val="374151"/>
                </a:solidFill>
                <a:effectLst/>
                <a:latin typeface="Söhne"/>
              </a:rPr>
              <a:t> Educate staff about encryption best practices to ensure proper handling of sensitive data.</a:t>
            </a:r>
            <a:br>
              <a:rPr lang="en-US" sz="2000" b="0" i="0" dirty="0">
                <a:solidFill>
                  <a:srgbClr val="374151"/>
                </a:solidFill>
                <a:effectLst/>
                <a:latin typeface="Söhne"/>
              </a:rPr>
            </a:br>
            <a:endParaRPr lang="en-US" sz="2000" b="0" i="0" dirty="0">
              <a:solidFill>
                <a:srgbClr val="374151"/>
              </a:solidFill>
              <a:effectLst/>
              <a:latin typeface="Söhne"/>
            </a:endParaRPr>
          </a:p>
          <a:p>
            <a:pPr algn="l"/>
            <a:r>
              <a:rPr lang="en-US" sz="2000" b="0" i="0" dirty="0">
                <a:solidFill>
                  <a:srgbClr val="374151"/>
                </a:solidFill>
                <a:effectLst/>
                <a:latin typeface="Söhne"/>
              </a:rPr>
              <a:t>Remember, </a:t>
            </a:r>
            <a:r>
              <a:rPr lang="en-US" sz="2000" b="0" i="0" dirty="0">
                <a:solidFill>
                  <a:srgbClr val="C00000"/>
                </a:solidFill>
                <a:effectLst/>
                <a:latin typeface="Söhne"/>
              </a:rPr>
              <a:t>encryption at rest </a:t>
            </a:r>
            <a:r>
              <a:rPr lang="en-US" sz="2000" b="0" i="0" dirty="0">
                <a:solidFill>
                  <a:srgbClr val="374151"/>
                </a:solidFill>
                <a:effectLst/>
                <a:latin typeface="Söhne"/>
              </a:rPr>
              <a:t>is just one aspect of a broader security strategy. Combine it with other security measures like </a:t>
            </a:r>
            <a:r>
              <a:rPr lang="en-US" sz="2000" b="0" i="0" dirty="0">
                <a:solidFill>
                  <a:srgbClr val="C00000"/>
                </a:solidFill>
                <a:effectLst/>
                <a:latin typeface="Söhne"/>
              </a:rPr>
              <a:t>encryption in transit (data being transferred), robust access controls, and regular security audits </a:t>
            </a:r>
            <a:r>
              <a:rPr lang="en-US" sz="2000" b="0" i="0" dirty="0">
                <a:solidFill>
                  <a:srgbClr val="374151"/>
                </a:solidFill>
                <a:effectLst/>
                <a:latin typeface="Söhne"/>
              </a:rPr>
              <a:t>for a comprehensive security posture. Always keep learning and adapting your security practices to stay ahead of evolving threats.</a:t>
            </a:r>
          </a:p>
        </p:txBody>
      </p:sp>
      <p:sp>
        <p:nvSpPr>
          <p:cNvPr id="8" name="Rectangle 7">
            <a:extLst>
              <a:ext uri="{FF2B5EF4-FFF2-40B4-BE49-F238E27FC236}">
                <a16:creationId xmlns:a16="http://schemas.microsoft.com/office/drawing/2014/main" id="{1ED91303-7AFD-5C72-D04C-2A1A7550BB3A}"/>
              </a:ext>
            </a:extLst>
          </p:cNvPr>
          <p:cNvSpPr/>
          <p:nvPr/>
        </p:nvSpPr>
        <p:spPr>
          <a:xfrm>
            <a:off x="2604021" y="0"/>
            <a:ext cx="6920979"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Keeping Your Data Safe: A Beginner's Guide to Encryption at Rest</a:t>
            </a:r>
          </a:p>
        </p:txBody>
      </p:sp>
    </p:spTree>
    <p:extLst>
      <p:ext uri="{BB962C8B-B14F-4D97-AF65-F5344CB8AC3E}">
        <p14:creationId xmlns:p14="http://schemas.microsoft.com/office/powerpoint/2010/main" val="21749379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91437</TotalTime>
  <Words>814</Words>
  <Application>Microsoft Office PowerPoint</Application>
  <PresentationFormat>Widescreen</PresentationFormat>
  <Paragraphs>47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9897</cp:revision>
  <dcterms:created xsi:type="dcterms:W3CDTF">2006-08-16T00:00:00Z</dcterms:created>
  <dcterms:modified xsi:type="dcterms:W3CDTF">2024-01-31T08:30:37Z</dcterms:modified>
</cp:coreProperties>
</file>