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5"/>
  </p:notesMasterIdLst>
  <p:sldIdLst>
    <p:sldId id="484" r:id="rId2"/>
    <p:sldId id="485" r:id="rId3"/>
    <p:sldId id="486" r:id="rId4"/>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94291" autoAdjust="0"/>
  </p:normalViewPr>
  <p:slideViewPr>
    <p:cSldViewPr>
      <p:cViewPr varScale="1">
        <p:scale>
          <a:sx n="71" d="100"/>
          <a:sy n="71" d="100"/>
        </p:scale>
        <p:origin x="1248" y="91"/>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2/6/2024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1949651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3609141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255396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2/6/2024</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1676400" y="57090"/>
            <a:ext cx="8534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CDN Explained Simply: How the Internet's 'Delivery System' Speeds Up Websites</a:t>
            </a:r>
          </a:p>
        </p:txBody>
      </p:sp>
      <p:sp>
        <p:nvSpPr>
          <p:cNvPr id="11" name="TextBox 10">
            <a:extLst>
              <a:ext uri="{FF2B5EF4-FFF2-40B4-BE49-F238E27FC236}">
                <a16:creationId xmlns:a16="http://schemas.microsoft.com/office/drawing/2014/main" id="{1CA6F653-71B3-2548-6CD8-244C8EE12BCF}"/>
              </a:ext>
            </a:extLst>
          </p:cNvPr>
          <p:cNvSpPr txBox="1"/>
          <p:nvPr/>
        </p:nvSpPr>
        <p:spPr>
          <a:xfrm>
            <a:off x="230014" y="657760"/>
            <a:ext cx="11788771" cy="224676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285750" indent="-285750" algn="l">
              <a:buFont typeface="Wingdings" panose="05000000000000000000" pitchFamily="2" charset="2"/>
              <a:buChar char="ü"/>
            </a:pPr>
            <a:r>
              <a:rPr lang="en-US" sz="2000" b="0" i="0" dirty="0">
                <a:solidFill>
                  <a:srgbClr val="374151"/>
                </a:solidFill>
                <a:effectLst/>
                <a:latin typeface="Söhne"/>
              </a:rPr>
              <a:t>Imagine you're borrowing books from a </a:t>
            </a:r>
            <a:r>
              <a:rPr lang="en-US" sz="2000" b="0" i="0" dirty="0">
                <a:solidFill>
                  <a:srgbClr val="FF0000"/>
                </a:solidFill>
                <a:effectLst/>
                <a:latin typeface="Söhne"/>
              </a:rPr>
              <a:t>library</a:t>
            </a:r>
            <a:r>
              <a:rPr lang="en-US" sz="2000" b="0" i="0" dirty="0">
                <a:solidFill>
                  <a:srgbClr val="374151"/>
                </a:solidFill>
                <a:effectLst/>
                <a:latin typeface="Söhne"/>
              </a:rPr>
              <a:t>, but instead of going to one </a:t>
            </a:r>
            <a:r>
              <a:rPr lang="en-US" sz="2000" b="0" i="0" dirty="0">
                <a:solidFill>
                  <a:srgbClr val="FF0000"/>
                </a:solidFill>
                <a:effectLst/>
                <a:latin typeface="Söhne"/>
              </a:rPr>
              <a:t>big library </a:t>
            </a:r>
            <a:r>
              <a:rPr lang="en-US" sz="2000" b="0" i="0" dirty="0">
                <a:solidFill>
                  <a:srgbClr val="374151"/>
                </a:solidFill>
                <a:effectLst/>
                <a:latin typeface="Söhne"/>
              </a:rPr>
              <a:t>far away, there are many </a:t>
            </a:r>
            <a:r>
              <a:rPr lang="en-US" sz="2000" b="0" i="0" dirty="0">
                <a:solidFill>
                  <a:srgbClr val="FF0000"/>
                </a:solidFill>
                <a:effectLst/>
                <a:latin typeface="Söhne"/>
              </a:rPr>
              <a:t>smaller libraries </a:t>
            </a:r>
            <a:r>
              <a:rPr lang="en-US" sz="2000" b="0" i="0" dirty="0">
                <a:solidFill>
                  <a:srgbClr val="374151"/>
                </a:solidFill>
                <a:effectLst/>
                <a:latin typeface="Söhne"/>
              </a:rPr>
              <a:t>scattered around your neighborhood. That's similar to how a </a:t>
            </a:r>
            <a:r>
              <a:rPr lang="en-US" sz="2000" b="0" i="0" dirty="0">
                <a:solidFill>
                  <a:srgbClr val="FF0000"/>
                </a:solidFill>
                <a:effectLst/>
                <a:latin typeface="Söhne"/>
              </a:rPr>
              <a:t>CDN (Content Delivery Network) </a:t>
            </a:r>
            <a:r>
              <a:rPr lang="en-US" sz="2000" b="0" i="0" dirty="0">
                <a:solidFill>
                  <a:srgbClr val="374151"/>
                </a:solidFill>
                <a:effectLst/>
                <a:latin typeface="Söhne"/>
              </a:rPr>
              <a:t>works on the internet.</a:t>
            </a:r>
          </a:p>
          <a:p>
            <a:pPr marL="285750" indent="-285750" algn="l">
              <a:buFont typeface="Wingdings" panose="05000000000000000000" pitchFamily="2" charset="2"/>
              <a:buChar char="ü"/>
            </a:pPr>
            <a:endParaRPr lang="en-US" sz="2000" b="0" i="0" dirty="0">
              <a:solidFill>
                <a:srgbClr val="374151"/>
              </a:solidFill>
              <a:effectLst/>
              <a:latin typeface="Söhne"/>
            </a:endParaRPr>
          </a:p>
          <a:p>
            <a:pPr marL="285750" indent="-285750" algn="l">
              <a:buFont typeface="Wingdings" panose="05000000000000000000" pitchFamily="2" charset="2"/>
              <a:buChar char="ü"/>
            </a:pPr>
            <a:r>
              <a:rPr lang="en-US" sz="2000" b="0" i="0" dirty="0">
                <a:solidFill>
                  <a:srgbClr val="374151"/>
                </a:solidFill>
                <a:effectLst/>
                <a:latin typeface="Söhne"/>
              </a:rPr>
              <a:t>A </a:t>
            </a:r>
            <a:r>
              <a:rPr lang="en-US" sz="2000" b="0" i="0" dirty="0">
                <a:solidFill>
                  <a:srgbClr val="FF0000"/>
                </a:solidFill>
                <a:effectLst/>
                <a:latin typeface="Söhne"/>
              </a:rPr>
              <a:t>CDN</a:t>
            </a:r>
            <a:r>
              <a:rPr lang="en-US" sz="2000" b="0" i="0" dirty="0">
                <a:solidFill>
                  <a:srgbClr val="374151"/>
                </a:solidFill>
                <a:effectLst/>
                <a:latin typeface="Söhne"/>
              </a:rPr>
              <a:t> is like having </a:t>
            </a:r>
            <a:r>
              <a:rPr lang="en-US" sz="2000" b="0" i="0" dirty="0">
                <a:solidFill>
                  <a:srgbClr val="FF0000"/>
                </a:solidFill>
                <a:effectLst/>
                <a:latin typeface="Söhne"/>
              </a:rPr>
              <a:t>multiple local libraries </a:t>
            </a:r>
            <a:r>
              <a:rPr lang="en-US" sz="2000" b="0" i="0" dirty="0">
                <a:solidFill>
                  <a:srgbClr val="374151"/>
                </a:solidFill>
                <a:effectLst/>
                <a:latin typeface="Söhne"/>
              </a:rPr>
              <a:t>for internet content. When you visit a </a:t>
            </a:r>
            <a:r>
              <a:rPr lang="en-US" sz="2000" b="0" i="0" dirty="0">
                <a:solidFill>
                  <a:srgbClr val="FF0000"/>
                </a:solidFill>
                <a:effectLst/>
                <a:latin typeface="Söhne"/>
              </a:rPr>
              <a:t>website</a:t>
            </a:r>
            <a:r>
              <a:rPr lang="en-US" sz="2000" b="0" i="0" dirty="0">
                <a:solidFill>
                  <a:srgbClr val="374151"/>
                </a:solidFill>
                <a:effectLst/>
                <a:latin typeface="Söhne"/>
              </a:rPr>
              <a:t>, it's not always stored in just one place, but in different locations around the world. These locations, or servers, are part of the </a:t>
            </a:r>
            <a:r>
              <a:rPr lang="en-US" sz="2000" b="0" i="0" dirty="0">
                <a:solidFill>
                  <a:srgbClr val="FF0000"/>
                </a:solidFill>
                <a:effectLst/>
                <a:latin typeface="Söhne"/>
              </a:rPr>
              <a:t>CDN</a:t>
            </a:r>
            <a:r>
              <a:rPr lang="en-US" sz="2000" b="0" i="0" dirty="0">
                <a:solidFill>
                  <a:srgbClr val="374151"/>
                </a:solidFill>
                <a:effectLst/>
                <a:latin typeface="Söhne"/>
              </a:rPr>
              <a:t>.</a:t>
            </a:r>
          </a:p>
        </p:txBody>
      </p:sp>
      <p:pic>
        <p:nvPicPr>
          <p:cNvPr id="1026" name="Picture 2" descr="10 Biggest Libraries In The World- In Pics">
            <a:extLst>
              <a:ext uri="{FF2B5EF4-FFF2-40B4-BE49-F238E27FC236}">
                <a16:creationId xmlns:a16="http://schemas.microsoft.com/office/drawing/2014/main" id="{8ACEF957-8F14-880F-472C-52F0AFBA1C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613" y="3562288"/>
            <a:ext cx="426720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to Design a Small Home Libraries | Home library design, Small home  libraries, Home libraries">
            <a:extLst>
              <a:ext uri="{FF2B5EF4-FFF2-40B4-BE49-F238E27FC236}">
                <a16:creationId xmlns:a16="http://schemas.microsoft.com/office/drawing/2014/main" id="{BC9E7C4D-4398-33B3-CB5D-68F3E0F1C7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3505200"/>
            <a:ext cx="4267200" cy="3200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FBE8C16-861D-3A55-7B0F-D64A7E085186}"/>
              </a:ext>
            </a:extLst>
          </p:cNvPr>
          <p:cNvSpPr txBox="1"/>
          <p:nvPr/>
        </p:nvSpPr>
        <p:spPr>
          <a:xfrm>
            <a:off x="2133600" y="3093852"/>
            <a:ext cx="1371600" cy="400110"/>
          </a:xfrm>
          <a:prstGeom prst="rect">
            <a:avLst/>
          </a:prstGeom>
          <a:solidFill>
            <a:srgbClr val="FFFF00"/>
          </a:solidFill>
        </p:spPr>
        <p:txBody>
          <a:bodyPr wrap="square" rtlCol="0">
            <a:spAutoFit/>
          </a:bodyPr>
          <a:lstStyle/>
          <a:p>
            <a:pPr algn="ctr"/>
            <a:r>
              <a:rPr lang="en-US" sz="2000" dirty="0"/>
              <a:t>Big Library</a:t>
            </a:r>
          </a:p>
        </p:txBody>
      </p:sp>
      <p:sp>
        <p:nvSpPr>
          <p:cNvPr id="5" name="TextBox 4">
            <a:extLst>
              <a:ext uri="{FF2B5EF4-FFF2-40B4-BE49-F238E27FC236}">
                <a16:creationId xmlns:a16="http://schemas.microsoft.com/office/drawing/2014/main" id="{0ACD20BC-AD6E-911A-2271-0D5885DD6A08}"/>
              </a:ext>
            </a:extLst>
          </p:cNvPr>
          <p:cNvSpPr txBox="1"/>
          <p:nvPr/>
        </p:nvSpPr>
        <p:spPr>
          <a:xfrm>
            <a:off x="7696200" y="3069098"/>
            <a:ext cx="2209800" cy="400110"/>
          </a:xfrm>
          <a:prstGeom prst="rect">
            <a:avLst/>
          </a:prstGeom>
          <a:solidFill>
            <a:srgbClr val="FFFF00"/>
          </a:solidFill>
        </p:spPr>
        <p:txBody>
          <a:bodyPr wrap="square" rtlCol="0">
            <a:spAutoFit/>
          </a:bodyPr>
          <a:lstStyle/>
          <a:p>
            <a:pPr algn="ctr"/>
            <a:r>
              <a:rPr lang="en-US" sz="2000" dirty="0"/>
              <a:t>Local Small Library</a:t>
            </a:r>
          </a:p>
        </p:txBody>
      </p:sp>
    </p:spTree>
    <p:extLst>
      <p:ext uri="{BB962C8B-B14F-4D97-AF65-F5344CB8AC3E}">
        <p14:creationId xmlns:p14="http://schemas.microsoft.com/office/powerpoint/2010/main" val="417563042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1676400" y="57090"/>
            <a:ext cx="8534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CDN Explained Simply: How the Internet's 'Delivery System' Speeds Up Websites</a:t>
            </a:r>
          </a:p>
        </p:txBody>
      </p:sp>
      <p:sp>
        <p:nvSpPr>
          <p:cNvPr id="11" name="TextBox 10">
            <a:extLst>
              <a:ext uri="{FF2B5EF4-FFF2-40B4-BE49-F238E27FC236}">
                <a16:creationId xmlns:a16="http://schemas.microsoft.com/office/drawing/2014/main" id="{1CA6F653-71B3-2548-6CD8-244C8EE12BCF}"/>
              </a:ext>
            </a:extLst>
          </p:cNvPr>
          <p:cNvSpPr txBox="1"/>
          <p:nvPr/>
        </p:nvSpPr>
        <p:spPr>
          <a:xfrm>
            <a:off x="207436" y="574101"/>
            <a:ext cx="11788771" cy="243143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285750" indent="-285750" algn="l">
              <a:buFont typeface="Wingdings" panose="05000000000000000000" pitchFamily="2" charset="2"/>
              <a:buChar char="ü"/>
            </a:pPr>
            <a:r>
              <a:rPr lang="en-US" sz="1900" b="0" i="0" dirty="0">
                <a:effectLst/>
                <a:latin typeface="Söhne"/>
              </a:rPr>
              <a:t>So, when you request to see a </a:t>
            </a:r>
            <a:r>
              <a:rPr lang="en-US" sz="1900" b="0" i="0" dirty="0">
                <a:solidFill>
                  <a:srgbClr val="FF0000"/>
                </a:solidFill>
                <a:effectLst/>
                <a:latin typeface="Söhne"/>
              </a:rPr>
              <a:t>website or watch a video</a:t>
            </a:r>
            <a:r>
              <a:rPr lang="en-US" sz="1900" b="0" i="0" dirty="0">
                <a:effectLst/>
                <a:latin typeface="Söhne"/>
              </a:rPr>
              <a:t>, instead of everything coming from one distant place (like the </a:t>
            </a:r>
            <a:r>
              <a:rPr lang="en-US" sz="1900" b="0" i="0" dirty="0">
                <a:solidFill>
                  <a:srgbClr val="FF0000"/>
                </a:solidFill>
                <a:effectLst/>
                <a:latin typeface="Söhne"/>
              </a:rPr>
              <a:t>main library</a:t>
            </a:r>
            <a:r>
              <a:rPr lang="en-US" sz="1900" b="0" i="0" dirty="0">
                <a:effectLst/>
                <a:latin typeface="Söhne"/>
              </a:rPr>
              <a:t>), the content is delivered to you from a nearby </a:t>
            </a:r>
            <a:r>
              <a:rPr lang="en-US" sz="1900" b="0" i="0" dirty="0">
                <a:solidFill>
                  <a:srgbClr val="FF0000"/>
                </a:solidFill>
                <a:effectLst/>
                <a:latin typeface="Söhne"/>
              </a:rPr>
              <a:t>server (or local library). </a:t>
            </a:r>
            <a:r>
              <a:rPr lang="en-US" sz="1900" b="0" i="0" dirty="0">
                <a:effectLst/>
                <a:latin typeface="Söhne"/>
              </a:rPr>
              <a:t>This happens because the </a:t>
            </a:r>
            <a:r>
              <a:rPr lang="en-US" sz="1900" b="0" i="0" dirty="0">
                <a:solidFill>
                  <a:srgbClr val="FF0000"/>
                </a:solidFill>
                <a:effectLst/>
                <a:latin typeface="Söhne"/>
              </a:rPr>
              <a:t>CDN</a:t>
            </a:r>
            <a:r>
              <a:rPr lang="en-US" sz="1900" b="0" i="0" dirty="0">
                <a:effectLst/>
                <a:latin typeface="Söhne"/>
              </a:rPr>
              <a:t> stores copies of the website's files, images, videos, etc., in servers located closer to where you are.</a:t>
            </a:r>
          </a:p>
          <a:p>
            <a:pPr marL="285750" indent="-285750" algn="l">
              <a:buFont typeface="Wingdings" panose="05000000000000000000" pitchFamily="2" charset="2"/>
              <a:buChar char="ü"/>
            </a:pPr>
            <a:endParaRPr lang="en-US" sz="1900" b="0" i="0" dirty="0">
              <a:effectLst/>
              <a:latin typeface="Söhne"/>
            </a:endParaRPr>
          </a:p>
          <a:p>
            <a:pPr marL="285750" indent="-285750" algn="l">
              <a:buFont typeface="Wingdings" panose="05000000000000000000" pitchFamily="2" charset="2"/>
              <a:buChar char="ü"/>
            </a:pPr>
            <a:r>
              <a:rPr lang="en-US" sz="1900" b="0" i="0" dirty="0">
                <a:effectLst/>
                <a:latin typeface="Söhne"/>
              </a:rPr>
              <a:t>This setup helps speed up how fast websites load, how quickly videos start playing, and how fast files download because the content is delivered from a server that's closer to you. Just like borrowing a book from the </a:t>
            </a:r>
            <a:r>
              <a:rPr lang="en-US" sz="1900" b="0" i="0" dirty="0">
                <a:solidFill>
                  <a:srgbClr val="FF0000"/>
                </a:solidFill>
                <a:effectLst/>
                <a:latin typeface="Söhne"/>
              </a:rPr>
              <a:t>local</a:t>
            </a:r>
            <a:r>
              <a:rPr lang="en-US" sz="1900" b="0" i="0" dirty="0">
                <a:effectLst/>
                <a:latin typeface="Söhne"/>
              </a:rPr>
              <a:t> </a:t>
            </a:r>
            <a:r>
              <a:rPr lang="en-US" sz="1900" b="0" i="0" dirty="0">
                <a:solidFill>
                  <a:srgbClr val="FF0000"/>
                </a:solidFill>
                <a:effectLst/>
                <a:latin typeface="Söhne"/>
              </a:rPr>
              <a:t>library</a:t>
            </a:r>
            <a:r>
              <a:rPr lang="en-US" sz="1900" b="0" i="0" dirty="0">
                <a:effectLst/>
                <a:latin typeface="Söhne"/>
              </a:rPr>
              <a:t> down the street is faster than going to the </a:t>
            </a:r>
            <a:r>
              <a:rPr lang="en-US" sz="1900" b="0" i="0" dirty="0">
                <a:solidFill>
                  <a:srgbClr val="FF0000"/>
                </a:solidFill>
                <a:effectLst/>
                <a:latin typeface="Söhne"/>
              </a:rPr>
              <a:t>main library </a:t>
            </a:r>
            <a:r>
              <a:rPr lang="en-US" sz="1900" b="0" i="0" dirty="0">
                <a:effectLst/>
                <a:latin typeface="Söhne"/>
              </a:rPr>
              <a:t>across town, using a </a:t>
            </a:r>
            <a:r>
              <a:rPr lang="en-US" sz="1900" b="0" i="0" dirty="0">
                <a:solidFill>
                  <a:srgbClr val="FF0000"/>
                </a:solidFill>
                <a:effectLst/>
                <a:latin typeface="Söhne"/>
              </a:rPr>
              <a:t>CDN</a:t>
            </a:r>
            <a:r>
              <a:rPr lang="en-US" sz="1900" b="0" i="0" dirty="0">
                <a:effectLst/>
                <a:latin typeface="Söhne"/>
              </a:rPr>
              <a:t> makes accessing internet content quicker and more efficient.</a:t>
            </a:r>
          </a:p>
        </p:txBody>
      </p:sp>
      <p:pic>
        <p:nvPicPr>
          <p:cNvPr id="4" name="Picture 4" descr="How to Design a Small Home Libraries | Home library design, Small home  libraries, Home libraries">
            <a:extLst>
              <a:ext uri="{FF2B5EF4-FFF2-40B4-BE49-F238E27FC236}">
                <a16:creationId xmlns:a16="http://schemas.microsoft.com/office/drawing/2014/main" id="{2C42640E-101C-D06F-11D2-73CD4941A7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3505200"/>
            <a:ext cx="4267200" cy="3200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C2CAD91-7FCB-2AE6-920C-AD1FC7E53B63}"/>
              </a:ext>
            </a:extLst>
          </p:cNvPr>
          <p:cNvSpPr txBox="1"/>
          <p:nvPr/>
        </p:nvSpPr>
        <p:spPr>
          <a:xfrm>
            <a:off x="2133600" y="3093852"/>
            <a:ext cx="1371600" cy="400110"/>
          </a:xfrm>
          <a:prstGeom prst="rect">
            <a:avLst/>
          </a:prstGeom>
          <a:solidFill>
            <a:srgbClr val="FFFF00"/>
          </a:solidFill>
        </p:spPr>
        <p:txBody>
          <a:bodyPr wrap="square" rtlCol="0">
            <a:spAutoFit/>
          </a:bodyPr>
          <a:lstStyle/>
          <a:p>
            <a:pPr algn="ctr"/>
            <a:r>
              <a:rPr lang="en-US" sz="2000" dirty="0"/>
              <a:t>Big Library</a:t>
            </a:r>
          </a:p>
        </p:txBody>
      </p:sp>
      <p:sp>
        <p:nvSpPr>
          <p:cNvPr id="9" name="TextBox 8">
            <a:extLst>
              <a:ext uri="{FF2B5EF4-FFF2-40B4-BE49-F238E27FC236}">
                <a16:creationId xmlns:a16="http://schemas.microsoft.com/office/drawing/2014/main" id="{C658C8F6-8E59-3345-A7CB-1B854CC239EA}"/>
              </a:ext>
            </a:extLst>
          </p:cNvPr>
          <p:cNvSpPr txBox="1"/>
          <p:nvPr/>
        </p:nvSpPr>
        <p:spPr>
          <a:xfrm>
            <a:off x="7696200" y="3069098"/>
            <a:ext cx="2209800" cy="400110"/>
          </a:xfrm>
          <a:prstGeom prst="rect">
            <a:avLst/>
          </a:prstGeom>
          <a:solidFill>
            <a:srgbClr val="FFFF00"/>
          </a:solidFill>
        </p:spPr>
        <p:txBody>
          <a:bodyPr wrap="square" rtlCol="0">
            <a:spAutoFit/>
          </a:bodyPr>
          <a:lstStyle/>
          <a:p>
            <a:pPr algn="ctr"/>
            <a:r>
              <a:rPr lang="en-US" sz="2000" dirty="0"/>
              <a:t>Local Small Library</a:t>
            </a:r>
          </a:p>
        </p:txBody>
      </p:sp>
      <p:pic>
        <p:nvPicPr>
          <p:cNvPr id="12" name="Picture 2" descr="10 Biggest Libraries In The World- In Pics">
            <a:extLst>
              <a:ext uri="{FF2B5EF4-FFF2-40B4-BE49-F238E27FC236}">
                <a16:creationId xmlns:a16="http://schemas.microsoft.com/office/drawing/2014/main" id="{542D4FAB-DFE5-755D-D666-B166812220B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9613" y="3562288"/>
            <a:ext cx="42672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67482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1676400" y="57090"/>
            <a:ext cx="85344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CDN Explained Simply: How the Internet's 'Delivery System' Speeds Up Websites</a:t>
            </a:r>
          </a:p>
        </p:txBody>
      </p:sp>
      <p:sp>
        <p:nvSpPr>
          <p:cNvPr id="11" name="TextBox 10">
            <a:extLst>
              <a:ext uri="{FF2B5EF4-FFF2-40B4-BE49-F238E27FC236}">
                <a16:creationId xmlns:a16="http://schemas.microsoft.com/office/drawing/2014/main" id="{1CA6F653-71B3-2548-6CD8-244C8EE12BCF}"/>
              </a:ext>
            </a:extLst>
          </p:cNvPr>
          <p:cNvSpPr txBox="1"/>
          <p:nvPr/>
        </p:nvSpPr>
        <p:spPr>
          <a:xfrm>
            <a:off x="230014" y="657760"/>
            <a:ext cx="11788771" cy="92333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l"/>
            <a:r>
              <a:rPr lang="en-US" sz="1800" b="0" i="0" dirty="0">
                <a:effectLst/>
                <a:latin typeface="Söhne"/>
              </a:rPr>
              <a:t>In simpler terms, a </a:t>
            </a:r>
            <a:r>
              <a:rPr lang="en-US" sz="1800" b="0" i="0" dirty="0">
                <a:solidFill>
                  <a:srgbClr val="FF0000"/>
                </a:solidFill>
                <a:effectLst/>
                <a:latin typeface="Söhne"/>
              </a:rPr>
              <a:t>CDN</a:t>
            </a:r>
            <a:r>
              <a:rPr lang="en-US" sz="1800" b="0" i="0" dirty="0">
                <a:effectLst/>
                <a:latin typeface="Söhne"/>
              </a:rPr>
              <a:t> helps websites load quickly by storing their content in different locations around the world, ensuring that when you visit the site, you receive the information from the nearest location, reducing the time it takes for the website to appear on your screen.</a:t>
            </a:r>
          </a:p>
        </p:txBody>
      </p:sp>
      <p:pic>
        <p:nvPicPr>
          <p:cNvPr id="2050" name="Picture 2" descr="Single person - Free people icons">
            <a:extLst>
              <a:ext uri="{FF2B5EF4-FFF2-40B4-BE49-F238E27FC236}">
                <a16:creationId xmlns:a16="http://schemas.microsoft.com/office/drawing/2014/main" id="{43068402-C370-36AD-5160-83D419C60EF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4303707"/>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Netflix will give users in India free access for a weekend - GSMArena.com  news">
            <a:extLst>
              <a:ext uri="{FF2B5EF4-FFF2-40B4-BE49-F238E27FC236}">
                <a16:creationId xmlns:a16="http://schemas.microsoft.com/office/drawing/2014/main" id="{BAC6F253-9C9E-7431-F3FB-283931BD0F1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14272" y="2170661"/>
            <a:ext cx="2512906" cy="131299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Netflix will give users in India free access for a weekend - GSMArena.com  news">
            <a:extLst>
              <a:ext uri="{FF2B5EF4-FFF2-40B4-BE49-F238E27FC236}">
                <a16:creationId xmlns:a16="http://schemas.microsoft.com/office/drawing/2014/main" id="{B4165B8C-6A07-5D5D-4989-E5138366C8A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91600" y="5091810"/>
            <a:ext cx="2438400" cy="127406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Data server, database, datacenter, main server, server icon - Download on  Iconfinder">
            <a:extLst>
              <a:ext uri="{FF2B5EF4-FFF2-40B4-BE49-F238E27FC236}">
                <a16:creationId xmlns:a16="http://schemas.microsoft.com/office/drawing/2014/main" id="{84946295-DE60-2EBA-A7EB-768344F593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1745659"/>
            <a:ext cx="2359380" cy="235938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Desktop, pc, server icon - Free download on Iconfinder">
            <a:extLst>
              <a:ext uri="{FF2B5EF4-FFF2-40B4-BE49-F238E27FC236}">
                <a16:creationId xmlns:a16="http://schemas.microsoft.com/office/drawing/2014/main" id="{4407EFFE-9B9E-00A5-0E48-1BB0D17073F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4600" y="4441530"/>
            <a:ext cx="2359380" cy="23593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FEBCF71-85E6-03B8-817C-395BC2A708F8}"/>
              </a:ext>
            </a:extLst>
          </p:cNvPr>
          <p:cNvSpPr txBox="1"/>
          <p:nvPr/>
        </p:nvSpPr>
        <p:spPr>
          <a:xfrm>
            <a:off x="5935133" y="2631450"/>
            <a:ext cx="711349" cy="470000"/>
          </a:xfrm>
          <a:prstGeom prst="rect">
            <a:avLst/>
          </a:prstGeom>
          <a:solidFill>
            <a:srgbClr val="FFFF00"/>
          </a:solidFill>
        </p:spPr>
        <p:txBody>
          <a:bodyPr wrap="none" rtlCol="0">
            <a:spAutoFit/>
          </a:bodyPr>
          <a:lstStyle/>
          <a:p>
            <a:r>
              <a:rPr lang="en-US" dirty="0"/>
              <a:t>USA</a:t>
            </a:r>
          </a:p>
        </p:txBody>
      </p:sp>
      <p:sp>
        <p:nvSpPr>
          <p:cNvPr id="9" name="TextBox 8">
            <a:extLst>
              <a:ext uri="{FF2B5EF4-FFF2-40B4-BE49-F238E27FC236}">
                <a16:creationId xmlns:a16="http://schemas.microsoft.com/office/drawing/2014/main" id="{B58AEED0-319B-B0B2-0D8D-5B9223A35CEE}"/>
              </a:ext>
            </a:extLst>
          </p:cNvPr>
          <p:cNvSpPr txBox="1"/>
          <p:nvPr/>
        </p:nvSpPr>
        <p:spPr>
          <a:xfrm>
            <a:off x="5768724" y="5386220"/>
            <a:ext cx="816249" cy="470000"/>
          </a:xfrm>
          <a:prstGeom prst="rect">
            <a:avLst/>
          </a:prstGeom>
          <a:solidFill>
            <a:srgbClr val="FFFF00"/>
          </a:solidFill>
        </p:spPr>
        <p:txBody>
          <a:bodyPr wrap="none" rtlCol="0">
            <a:spAutoFit/>
          </a:bodyPr>
          <a:lstStyle/>
          <a:p>
            <a:r>
              <a:rPr lang="en-US" dirty="0"/>
              <a:t>India</a:t>
            </a:r>
          </a:p>
        </p:txBody>
      </p:sp>
      <p:sp>
        <p:nvSpPr>
          <p:cNvPr id="12" name="TextBox 11">
            <a:extLst>
              <a:ext uri="{FF2B5EF4-FFF2-40B4-BE49-F238E27FC236}">
                <a16:creationId xmlns:a16="http://schemas.microsoft.com/office/drawing/2014/main" id="{7A3812BA-034F-DDB8-FFE0-703FD44CC792}"/>
              </a:ext>
            </a:extLst>
          </p:cNvPr>
          <p:cNvSpPr txBox="1"/>
          <p:nvPr/>
        </p:nvSpPr>
        <p:spPr>
          <a:xfrm>
            <a:off x="1676400" y="3833707"/>
            <a:ext cx="816249" cy="470000"/>
          </a:xfrm>
          <a:prstGeom prst="rect">
            <a:avLst/>
          </a:prstGeom>
          <a:solidFill>
            <a:srgbClr val="FFFF00"/>
          </a:solidFill>
        </p:spPr>
        <p:txBody>
          <a:bodyPr wrap="none" rtlCol="0">
            <a:spAutoFit/>
          </a:bodyPr>
          <a:lstStyle/>
          <a:p>
            <a:r>
              <a:rPr lang="en-US" dirty="0"/>
              <a:t>India</a:t>
            </a:r>
          </a:p>
        </p:txBody>
      </p:sp>
      <p:cxnSp>
        <p:nvCxnSpPr>
          <p:cNvPr id="15" name="Straight Arrow Connector 14">
            <a:extLst>
              <a:ext uri="{FF2B5EF4-FFF2-40B4-BE49-F238E27FC236}">
                <a16:creationId xmlns:a16="http://schemas.microsoft.com/office/drawing/2014/main" id="{B3B592EB-3C6B-6875-F47A-D645665AFCF7}"/>
              </a:ext>
            </a:extLst>
          </p:cNvPr>
          <p:cNvCxnSpPr>
            <a:endCxn id="9" idx="1"/>
          </p:cNvCxnSpPr>
          <p:nvPr/>
        </p:nvCxnSpPr>
        <p:spPr>
          <a:xfrm>
            <a:off x="2895600" y="5256207"/>
            <a:ext cx="2873124" cy="365013"/>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28274765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91278</TotalTime>
  <Words>338</Words>
  <Application>Microsoft Office PowerPoint</Application>
  <PresentationFormat>Widescreen</PresentationFormat>
  <Paragraphs>20</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Söhne</vt:lpstr>
      <vt:lpstr>Wingdings</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9865</cp:revision>
  <dcterms:created xsi:type="dcterms:W3CDTF">2006-08-16T00:00:00Z</dcterms:created>
  <dcterms:modified xsi:type="dcterms:W3CDTF">2024-02-06T08:30:28Z</dcterms:modified>
</cp:coreProperties>
</file>