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2"/>
  </p:notesMasterIdLst>
  <p:sldIdLst>
    <p:sldId id="471" r:id="rId2"/>
    <p:sldId id="474" r:id="rId3"/>
    <p:sldId id="475" r:id="rId4"/>
    <p:sldId id="472" r:id="rId5"/>
    <p:sldId id="473" r:id="rId6"/>
    <p:sldId id="481" r:id="rId7"/>
    <p:sldId id="476" r:id="rId8"/>
    <p:sldId id="477" r:id="rId9"/>
    <p:sldId id="479" r:id="rId10"/>
    <p:sldId id="480" r:id="rId11"/>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103884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1219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65410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48065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68641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72006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2062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38573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127640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11/5/2022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63E4B7BB-DA14-D031-3B9E-EFB35C646506}"/>
              </a:ext>
            </a:extLst>
          </p:cNvPr>
          <p:cNvSpPr/>
          <p:nvPr/>
        </p:nvSpPr>
        <p:spPr>
          <a:xfrm>
            <a:off x="2510365" y="841580"/>
            <a:ext cx="2971800" cy="114300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1FA9565-708D-E408-1978-09FD01AFB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32" y="999274"/>
            <a:ext cx="620708" cy="827610"/>
          </a:xfrm>
          <a:prstGeom prst="rect">
            <a:avLst/>
          </a:prstGeom>
        </p:spPr>
      </p:pic>
      <p:pic>
        <p:nvPicPr>
          <p:cNvPr id="10" name="Picture 9">
            <a:extLst>
              <a:ext uri="{FF2B5EF4-FFF2-40B4-BE49-F238E27FC236}">
                <a16:creationId xmlns:a16="http://schemas.microsoft.com/office/drawing/2014/main" id="{1779554D-B191-6C1A-985F-8BCFA30A189B}"/>
              </a:ext>
            </a:extLst>
          </p:cNvPr>
          <p:cNvPicPr>
            <a:picLocks noChangeAspect="1"/>
          </p:cNvPicPr>
          <p:nvPr/>
        </p:nvPicPr>
        <p:blipFill>
          <a:blip r:embed="rId4"/>
          <a:stretch>
            <a:fillRect/>
          </a:stretch>
        </p:blipFill>
        <p:spPr>
          <a:xfrm>
            <a:off x="4163751" y="962825"/>
            <a:ext cx="1013614" cy="900507"/>
          </a:xfrm>
          <a:prstGeom prst="rect">
            <a:avLst/>
          </a:prstGeom>
        </p:spPr>
      </p:pic>
      <p:sp>
        <p:nvSpPr>
          <p:cNvPr id="11" name="TextBox 10">
            <a:extLst>
              <a:ext uri="{FF2B5EF4-FFF2-40B4-BE49-F238E27FC236}">
                <a16:creationId xmlns:a16="http://schemas.microsoft.com/office/drawing/2014/main" id="{5C587299-9851-F16B-209A-88A5223DE1B9}"/>
              </a:ext>
            </a:extLst>
          </p:cNvPr>
          <p:cNvSpPr txBox="1"/>
          <p:nvPr/>
        </p:nvSpPr>
        <p:spPr>
          <a:xfrm>
            <a:off x="3613162" y="430211"/>
            <a:ext cx="725968" cy="369332"/>
          </a:xfrm>
          <a:prstGeom prst="rect">
            <a:avLst/>
          </a:prstGeom>
          <a:solidFill>
            <a:srgbClr val="C00000"/>
          </a:solidFill>
        </p:spPr>
        <p:txBody>
          <a:bodyPr wrap="none" rtlCol="0">
            <a:spAutoFit/>
          </a:bodyPr>
          <a:lstStyle/>
          <a:p>
            <a:r>
              <a:rPr lang="en-US" sz="1800" dirty="0">
                <a:solidFill>
                  <a:schemeClr val="bg1"/>
                </a:solidFill>
              </a:rPr>
              <a:t>Client</a:t>
            </a:r>
          </a:p>
        </p:txBody>
      </p:sp>
      <p:sp>
        <p:nvSpPr>
          <p:cNvPr id="12" name="Rectangle: Rounded Corners 11">
            <a:extLst>
              <a:ext uri="{FF2B5EF4-FFF2-40B4-BE49-F238E27FC236}">
                <a16:creationId xmlns:a16="http://schemas.microsoft.com/office/drawing/2014/main" id="{5DA66F73-BDE1-8A44-F17B-FC1C22403B22}"/>
              </a:ext>
            </a:extLst>
          </p:cNvPr>
          <p:cNvSpPr/>
          <p:nvPr/>
        </p:nvSpPr>
        <p:spPr>
          <a:xfrm>
            <a:off x="3276600" y="2277595"/>
            <a:ext cx="1445849" cy="365887"/>
          </a:xfrm>
          <a:prstGeom prst="roundRect">
            <a:avLst/>
          </a:prstGeom>
          <a:solidFill>
            <a:srgbClr val="00B050"/>
          </a:solidFill>
          <a:ln>
            <a:solidFill>
              <a:srgbClr val="2AE4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API Gateway</a:t>
            </a:r>
          </a:p>
        </p:txBody>
      </p:sp>
      <p:sp>
        <p:nvSpPr>
          <p:cNvPr id="13" name="Rectangle: Rounded Corners 12">
            <a:extLst>
              <a:ext uri="{FF2B5EF4-FFF2-40B4-BE49-F238E27FC236}">
                <a16:creationId xmlns:a16="http://schemas.microsoft.com/office/drawing/2014/main" id="{10B3B4BD-1098-1C6B-EFF2-100D8576A3B5}"/>
              </a:ext>
            </a:extLst>
          </p:cNvPr>
          <p:cNvSpPr/>
          <p:nvPr/>
        </p:nvSpPr>
        <p:spPr>
          <a:xfrm>
            <a:off x="6705600" y="1490529"/>
            <a:ext cx="2133600" cy="43192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Identity Provider</a:t>
            </a:r>
          </a:p>
        </p:txBody>
      </p:sp>
      <p:sp>
        <p:nvSpPr>
          <p:cNvPr id="17" name="Rectangle: Rounded Corners 16">
            <a:extLst>
              <a:ext uri="{FF2B5EF4-FFF2-40B4-BE49-F238E27FC236}">
                <a16:creationId xmlns:a16="http://schemas.microsoft.com/office/drawing/2014/main" id="{BA1BF754-3F43-8B22-5E5D-5E5E9378B315}"/>
              </a:ext>
            </a:extLst>
          </p:cNvPr>
          <p:cNvSpPr/>
          <p:nvPr/>
        </p:nvSpPr>
        <p:spPr>
          <a:xfrm>
            <a:off x="8657316" y="2277595"/>
            <a:ext cx="2133600" cy="68164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Registry &amp; Discovery </a:t>
            </a:r>
          </a:p>
        </p:txBody>
      </p:sp>
      <p:sp>
        <p:nvSpPr>
          <p:cNvPr id="18" name="Rectangle: Rounded Corners 17">
            <a:extLst>
              <a:ext uri="{FF2B5EF4-FFF2-40B4-BE49-F238E27FC236}">
                <a16:creationId xmlns:a16="http://schemas.microsoft.com/office/drawing/2014/main" id="{8173F2A0-4352-FF00-745B-04E8B8787C95}"/>
              </a:ext>
            </a:extLst>
          </p:cNvPr>
          <p:cNvSpPr/>
          <p:nvPr/>
        </p:nvSpPr>
        <p:spPr>
          <a:xfrm>
            <a:off x="9004449" y="3954902"/>
            <a:ext cx="1439333" cy="57018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Monitoring</a:t>
            </a:r>
          </a:p>
        </p:txBody>
      </p:sp>
      <p:sp>
        <p:nvSpPr>
          <p:cNvPr id="19" name="Flowchart: Alternate Process 18">
            <a:extLst>
              <a:ext uri="{FF2B5EF4-FFF2-40B4-BE49-F238E27FC236}">
                <a16:creationId xmlns:a16="http://schemas.microsoft.com/office/drawing/2014/main" id="{852D7F2D-1A93-C940-37CF-6EFC120F9F29}"/>
              </a:ext>
            </a:extLst>
          </p:cNvPr>
          <p:cNvSpPr/>
          <p:nvPr/>
        </p:nvSpPr>
        <p:spPr>
          <a:xfrm>
            <a:off x="304800" y="3091349"/>
            <a:ext cx="7632846" cy="2579618"/>
          </a:xfrm>
          <a:prstGeom prst="flowChartAlternateProcess">
            <a:avLst/>
          </a:prstGeom>
          <a:solidFill>
            <a:schemeClr val="accent3">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1292901-3677-CB47-202D-0CC1D17D39CF}"/>
              </a:ext>
            </a:extLst>
          </p:cNvPr>
          <p:cNvSpPr/>
          <p:nvPr/>
        </p:nvSpPr>
        <p:spPr>
          <a:xfrm>
            <a:off x="816610" y="3447326"/>
            <a:ext cx="2862154" cy="1770235"/>
          </a:xfrm>
          <a:prstGeom prst="round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8E8DC5F8-A47E-F292-356F-9AF45ABE8F0E}"/>
              </a:ext>
            </a:extLst>
          </p:cNvPr>
          <p:cNvSpPr txBox="1"/>
          <p:nvPr/>
        </p:nvSpPr>
        <p:spPr>
          <a:xfrm>
            <a:off x="1066800" y="4121948"/>
            <a:ext cx="2037289" cy="461665"/>
          </a:xfrm>
          <a:prstGeom prst="rect">
            <a:avLst/>
          </a:prstGeom>
          <a:noFill/>
        </p:spPr>
        <p:txBody>
          <a:bodyPr wrap="none" rtlCol="0">
            <a:spAutoFit/>
          </a:bodyPr>
          <a:lstStyle/>
          <a:p>
            <a:r>
              <a:rPr lang="en-US" sz="2400" dirty="0"/>
              <a:t>Microservice A</a:t>
            </a:r>
          </a:p>
        </p:txBody>
      </p:sp>
      <p:sp>
        <p:nvSpPr>
          <p:cNvPr id="26" name="Rectangle: Rounded Corners 25">
            <a:extLst>
              <a:ext uri="{FF2B5EF4-FFF2-40B4-BE49-F238E27FC236}">
                <a16:creationId xmlns:a16="http://schemas.microsoft.com/office/drawing/2014/main" id="{041BB27E-1113-B9BA-A231-72D1867420A2}"/>
              </a:ext>
            </a:extLst>
          </p:cNvPr>
          <p:cNvSpPr/>
          <p:nvPr/>
        </p:nvSpPr>
        <p:spPr>
          <a:xfrm>
            <a:off x="4390024" y="3447326"/>
            <a:ext cx="2862154" cy="1770235"/>
          </a:xfrm>
          <a:prstGeom prst="round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DBA0360F-3BBF-CA48-F32B-DD9085D9049D}"/>
              </a:ext>
            </a:extLst>
          </p:cNvPr>
          <p:cNvSpPr txBox="1"/>
          <p:nvPr/>
        </p:nvSpPr>
        <p:spPr>
          <a:xfrm>
            <a:off x="4827950" y="4114800"/>
            <a:ext cx="2026067" cy="461665"/>
          </a:xfrm>
          <a:prstGeom prst="rect">
            <a:avLst/>
          </a:prstGeom>
          <a:noFill/>
        </p:spPr>
        <p:txBody>
          <a:bodyPr wrap="none" rtlCol="0">
            <a:spAutoFit/>
          </a:bodyPr>
          <a:lstStyle/>
          <a:p>
            <a:r>
              <a:rPr lang="en-US" sz="2400" dirty="0"/>
              <a:t>Microservice B</a:t>
            </a:r>
          </a:p>
        </p:txBody>
      </p:sp>
      <p:sp>
        <p:nvSpPr>
          <p:cNvPr id="31" name="TextBox 30">
            <a:extLst>
              <a:ext uri="{FF2B5EF4-FFF2-40B4-BE49-F238E27FC236}">
                <a16:creationId xmlns:a16="http://schemas.microsoft.com/office/drawing/2014/main" id="{C7F8E4C6-2EE5-2F1E-9B9A-96311E268F28}"/>
              </a:ext>
            </a:extLst>
          </p:cNvPr>
          <p:cNvSpPr txBox="1"/>
          <p:nvPr/>
        </p:nvSpPr>
        <p:spPr>
          <a:xfrm>
            <a:off x="3488374" y="5301635"/>
            <a:ext cx="1478290" cy="369332"/>
          </a:xfrm>
          <a:prstGeom prst="rect">
            <a:avLst/>
          </a:prstGeom>
          <a:noFill/>
        </p:spPr>
        <p:txBody>
          <a:bodyPr wrap="none" rtlCol="0">
            <a:spAutoFit/>
          </a:bodyPr>
          <a:lstStyle/>
          <a:p>
            <a:r>
              <a:rPr lang="en-US" sz="1800" dirty="0"/>
              <a:t>Microservices</a:t>
            </a:r>
          </a:p>
        </p:txBody>
      </p:sp>
      <p:sp>
        <p:nvSpPr>
          <p:cNvPr id="32" name="Flowchart: Magnetic Disk 31">
            <a:extLst>
              <a:ext uri="{FF2B5EF4-FFF2-40B4-BE49-F238E27FC236}">
                <a16:creationId xmlns:a16="http://schemas.microsoft.com/office/drawing/2014/main" id="{D43E4EA5-AC7F-1276-D69D-2E70231A15D6}"/>
              </a:ext>
            </a:extLst>
          </p:cNvPr>
          <p:cNvSpPr/>
          <p:nvPr/>
        </p:nvSpPr>
        <p:spPr>
          <a:xfrm>
            <a:off x="1828800" y="5880276"/>
            <a:ext cx="780873" cy="868326"/>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DB(A)</a:t>
            </a:r>
          </a:p>
        </p:txBody>
      </p:sp>
      <p:sp>
        <p:nvSpPr>
          <p:cNvPr id="34" name="Flowchart: Magnetic Disk 33">
            <a:extLst>
              <a:ext uri="{FF2B5EF4-FFF2-40B4-BE49-F238E27FC236}">
                <a16:creationId xmlns:a16="http://schemas.microsoft.com/office/drawing/2014/main" id="{CA5BE291-8240-C0E3-2252-45E624377D96}"/>
              </a:ext>
            </a:extLst>
          </p:cNvPr>
          <p:cNvSpPr/>
          <p:nvPr/>
        </p:nvSpPr>
        <p:spPr>
          <a:xfrm>
            <a:off x="5472359" y="5913474"/>
            <a:ext cx="780873" cy="868326"/>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DB(B)</a:t>
            </a:r>
          </a:p>
        </p:txBody>
      </p:sp>
      <p:cxnSp>
        <p:nvCxnSpPr>
          <p:cNvPr id="36" name="Connector: Curved 35">
            <a:extLst>
              <a:ext uri="{FF2B5EF4-FFF2-40B4-BE49-F238E27FC236}">
                <a16:creationId xmlns:a16="http://schemas.microsoft.com/office/drawing/2014/main" id="{2B25EDC3-2E1C-4AD3-ED9F-0955B4599893}"/>
              </a:ext>
            </a:extLst>
          </p:cNvPr>
          <p:cNvCxnSpPr>
            <a:cxnSpLocks/>
            <a:endCxn id="13" idx="1"/>
          </p:cNvCxnSpPr>
          <p:nvPr/>
        </p:nvCxnSpPr>
        <p:spPr>
          <a:xfrm flipV="1">
            <a:off x="4742249" y="1706494"/>
            <a:ext cx="1963351" cy="62977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C31D893-236F-F9B8-80FE-AFA1908CA7FE}"/>
              </a:ext>
            </a:extLst>
          </p:cNvPr>
          <p:cNvCxnSpPr>
            <a:stCxn id="12" idx="3"/>
            <a:endCxn id="17" idx="1"/>
          </p:cNvCxnSpPr>
          <p:nvPr/>
        </p:nvCxnSpPr>
        <p:spPr>
          <a:xfrm>
            <a:off x="4722449" y="2460539"/>
            <a:ext cx="3934867" cy="157877"/>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1A064EA-0983-746D-4EF4-D34AA1664275}"/>
              </a:ext>
            </a:extLst>
          </p:cNvPr>
          <p:cNvCxnSpPr>
            <a:stCxn id="17" idx="2"/>
            <a:endCxn id="18" idx="0"/>
          </p:cNvCxnSpPr>
          <p:nvPr/>
        </p:nvCxnSpPr>
        <p:spPr>
          <a:xfrm>
            <a:off x="9724116" y="2959237"/>
            <a:ext cx="0" cy="99566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4C09E922-217D-78F8-8522-43EBCE83D6EF}"/>
              </a:ext>
            </a:extLst>
          </p:cNvPr>
          <p:cNvCxnSpPr>
            <a:cxnSpLocks/>
            <a:stCxn id="18" idx="1"/>
          </p:cNvCxnSpPr>
          <p:nvPr/>
        </p:nvCxnSpPr>
        <p:spPr>
          <a:xfrm flipH="1">
            <a:off x="7937646" y="4239992"/>
            <a:ext cx="1066803"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D90DD35C-D8AA-E383-8C07-AD04BADC3E8F}"/>
              </a:ext>
            </a:extLst>
          </p:cNvPr>
          <p:cNvCxnSpPr>
            <a:endCxn id="34" idx="1"/>
          </p:cNvCxnSpPr>
          <p:nvPr/>
        </p:nvCxnSpPr>
        <p:spPr>
          <a:xfrm>
            <a:off x="5862795" y="5210794"/>
            <a:ext cx="1" cy="70268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3D251CE-4851-4827-AE16-9818B1DD53E3}"/>
              </a:ext>
            </a:extLst>
          </p:cNvPr>
          <p:cNvCxnSpPr>
            <a:cxnSpLocks/>
            <a:endCxn id="32" idx="1"/>
          </p:cNvCxnSpPr>
          <p:nvPr/>
        </p:nvCxnSpPr>
        <p:spPr>
          <a:xfrm>
            <a:off x="2219237" y="5217561"/>
            <a:ext cx="0" cy="66271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C8C0B950-FA96-4227-1B28-F0A9D4BBF598}"/>
              </a:ext>
            </a:extLst>
          </p:cNvPr>
          <p:cNvCxnSpPr>
            <a:stCxn id="12" idx="1"/>
          </p:cNvCxnSpPr>
          <p:nvPr/>
        </p:nvCxnSpPr>
        <p:spPr>
          <a:xfrm rot="10800000" flipV="1">
            <a:off x="2798124" y="2460539"/>
            <a:ext cx="478477" cy="996530"/>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5" name="Connector: Elbow 54">
            <a:extLst>
              <a:ext uri="{FF2B5EF4-FFF2-40B4-BE49-F238E27FC236}">
                <a16:creationId xmlns:a16="http://schemas.microsoft.com/office/drawing/2014/main" id="{92530F39-57E5-C08E-1C7E-A893B6105547}"/>
              </a:ext>
            </a:extLst>
          </p:cNvPr>
          <p:cNvCxnSpPr>
            <a:stCxn id="12" idx="2"/>
            <a:endCxn id="26" idx="0"/>
          </p:cNvCxnSpPr>
          <p:nvPr/>
        </p:nvCxnSpPr>
        <p:spPr>
          <a:xfrm rot="16200000" flipH="1">
            <a:off x="4508391" y="2134616"/>
            <a:ext cx="803844" cy="1821576"/>
          </a:xfrm>
          <a:prstGeom prst="bentConnector3">
            <a:avLst>
              <a:gd name="adj1" fmla="val 50000"/>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1DC477BE-0EDD-883D-E6A5-0090700C20DF}"/>
              </a:ext>
            </a:extLst>
          </p:cNvPr>
          <p:cNvCxnSpPr>
            <a:cxnSpLocks/>
            <a:stCxn id="4" idx="2"/>
            <a:endCxn id="12" idx="0"/>
          </p:cNvCxnSpPr>
          <p:nvPr/>
        </p:nvCxnSpPr>
        <p:spPr>
          <a:xfrm>
            <a:off x="3996265" y="1984580"/>
            <a:ext cx="3260" cy="29301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CAFD2A-C87D-780B-1E7D-723E5A2B2657}"/>
              </a:ext>
            </a:extLst>
          </p:cNvPr>
          <p:cNvPicPr>
            <a:picLocks noChangeAspect="1"/>
          </p:cNvPicPr>
          <p:nvPr/>
        </p:nvPicPr>
        <p:blipFill>
          <a:blip r:embed="rId3"/>
          <a:stretch>
            <a:fillRect/>
          </a:stretch>
        </p:blipFill>
        <p:spPr>
          <a:xfrm>
            <a:off x="235658" y="2714250"/>
            <a:ext cx="7364286" cy="398208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9" name="Speech Bubble: Rectangle with Corners Rounded 8">
            <a:extLst>
              <a:ext uri="{FF2B5EF4-FFF2-40B4-BE49-F238E27FC236}">
                <a16:creationId xmlns:a16="http://schemas.microsoft.com/office/drawing/2014/main" id="{1506B666-A0D9-824A-6B9F-283EA493AF06}"/>
              </a:ext>
            </a:extLst>
          </p:cNvPr>
          <p:cNvSpPr/>
          <p:nvPr/>
        </p:nvSpPr>
        <p:spPr>
          <a:xfrm>
            <a:off x="207437" y="457200"/>
            <a:ext cx="11755964" cy="2052262"/>
          </a:xfrm>
          <a:prstGeom prst="wedgeRoundRectCallout">
            <a:avLst>
              <a:gd name="adj1" fmla="val -4983"/>
              <a:gd name="adj2" fmla="val 6250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2000" dirty="0"/>
              <a:t>Microservices implementation is usually not a good fit for small startup company. What startup company can do is to design each function in the application with a well-defined interface.</a:t>
            </a:r>
          </a:p>
          <a:p>
            <a:pPr marL="342900" indent="-342900">
              <a:buFont typeface="+mj-lt"/>
              <a:buAutoNum type="arabicPeriod"/>
            </a:pPr>
            <a:endParaRPr lang="en-US" sz="2000" dirty="0"/>
          </a:p>
          <a:p>
            <a:pPr marL="342900" indent="-342900">
              <a:buFont typeface="+mj-lt"/>
              <a:buAutoNum type="arabicPeriod"/>
            </a:pPr>
            <a:r>
              <a:rPr lang="en-US" sz="2000" dirty="0"/>
              <a:t>One day if the business and team are growing fast then microservices architecture starts to make sense, it  would be more manageable to migrate.</a:t>
            </a:r>
          </a:p>
        </p:txBody>
      </p:sp>
    </p:spTree>
    <p:extLst>
      <p:ext uri="{BB962C8B-B14F-4D97-AF65-F5344CB8AC3E}">
        <p14:creationId xmlns:p14="http://schemas.microsoft.com/office/powerpoint/2010/main" val="3724539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EB8D17-9552-4544-EF41-008CEED9E773}"/>
              </a:ext>
            </a:extLst>
          </p:cNvPr>
          <p:cNvPicPr>
            <a:picLocks noChangeAspect="1"/>
          </p:cNvPicPr>
          <p:nvPr/>
        </p:nvPicPr>
        <p:blipFill>
          <a:blip r:embed="rId3"/>
          <a:stretch>
            <a:fillRect/>
          </a:stretch>
        </p:blipFill>
        <p:spPr>
          <a:xfrm>
            <a:off x="207436" y="2152710"/>
            <a:ext cx="7753124" cy="4648200"/>
          </a:xfrm>
          <a:prstGeom prst="rect">
            <a:avLst/>
          </a:prstGeom>
        </p:spPr>
        <p:style>
          <a:lnRef idx="1">
            <a:schemeClr val="accent5"/>
          </a:lnRef>
          <a:fillRef idx="2">
            <a:schemeClr val="accent5"/>
          </a:fillRef>
          <a:effectRef idx="1">
            <a:schemeClr val="accent5"/>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2" name="Speech Bubble: Rectangle with Corners Rounded 1">
            <a:extLst>
              <a:ext uri="{FF2B5EF4-FFF2-40B4-BE49-F238E27FC236}">
                <a16:creationId xmlns:a16="http://schemas.microsoft.com/office/drawing/2014/main" id="{AC5FC202-21E1-D95B-934A-D417E7B0B80E}"/>
              </a:ext>
            </a:extLst>
          </p:cNvPr>
          <p:cNvSpPr/>
          <p:nvPr/>
        </p:nvSpPr>
        <p:spPr>
          <a:xfrm>
            <a:off x="762000" y="609600"/>
            <a:ext cx="11084278" cy="1295400"/>
          </a:xfrm>
          <a:prstGeom prst="wedgeRoundRectCallout">
            <a:avLst>
              <a:gd name="adj1" fmla="val -15044"/>
              <a:gd name="adj2" fmla="val 7490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endParaRPr lang="en-US" sz="1800" dirty="0"/>
          </a:p>
          <a:p>
            <a:pPr marL="342900" indent="-342900">
              <a:buFont typeface="+mj-lt"/>
              <a:buAutoNum type="arabicPeriod"/>
            </a:pPr>
            <a:r>
              <a:rPr lang="en-US" sz="1800" dirty="0"/>
              <a:t>Microservices are loosely coupled. Each service handles a dedicated function inside a large-scale application.</a:t>
            </a:r>
            <a:br>
              <a:rPr lang="en-US" sz="1800" dirty="0"/>
            </a:br>
            <a:endParaRPr lang="en-US" sz="1800" dirty="0"/>
          </a:p>
          <a:p>
            <a:pPr marL="342900" indent="-342900">
              <a:buFont typeface="+mj-lt"/>
              <a:buAutoNum type="arabicPeriod"/>
            </a:pPr>
            <a:r>
              <a:rPr lang="en-US" sz="1800" dirty="0"/>
              <a:t>Microservices architecture enables large  teams to build scalable applications that are composed of many loosely coupled services.</a:t>
            </a:r>
          </a:p>
          <a:p>
            <a:pPr marL="342900" indent="-342900">
              <a:buFont typeface="+mj-lt"/>
              <a:buAutoNum type="arabicPeriod"/>
            </a:pPr>
            <a:endParaRPr lang="en-US" sz="1800" dirty="0"/>
          </a:p>
        </p:txBody>
      </p:sp>
    </p:spTree>
    <p:extLst>
      <p:ext uri="{BB962C8B-B14F-4D97-AF65-F5344CB8AC3E}">
        <p14:creationId xmlns:p14="http://schemas.microsoft.com/office/powerpoint/2010/main" val="37554510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23853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2286000" y="30828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63E4B7BB-DA14-D031-3B9E-EFB35C646506}"/>
              </a:ext>
            </a:extLst>
          </p:cNvPr>
          <p:cNvSpPr/>
          <p:nvPr/>
        </p:nvSpPr>
        <p:spPr>
          <a:xfrm>
            <a:off x="2510365" y="841580"/>
            <a:ext cx="2971800" cy="114300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1FA9565-708D-E408-1978-09FD01AFB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232" y="999274"/>
            <a:ext cx="620708" cy="827610"/>
          </a:xfrm>
          <a:prstGeom prst="rect">
            <a:avLst/>
          </a:prstGeom>
        </p:spPr>
      </p:pic>
      <p:pic>
        <p:nvPicPr>
          <p:cNvPr id="10" name="Picture 9">
            <a:extLst>
              <a:ext uri="{FF2B5EF4-FFF2-40B4-BE49-F238E27FC236}">
                <a16:creationId xmlns:a16="http://schemas.microsoft.com/office/drawing/2014/main" id="{1779554D-B191-6C1A-985F-8BCFA30A189B}"/>
              </a:ext>
            </a:extLst>
          </p:cNvPr>
          <p:cNvPicPr>
            <a:picLocks noChangeAspect="1"/>
          </p:cNvPicPr>
          <p:nvPr/>
        </p:nvPicPr>
        <p:blipFill>
          <a:blip r:embed="rId4"/>
          <a:stretch>
            <a:fillRect/>
          </a:stretch>
        </p:blipFill>
        <p:spPr>
          <a:xfrm>
            <a:off x="4163751" y="962825"/>
            <a:ext cx="1013614" cy="900507"/>
          </a:xfrm>
          <a:prstGeom prst="rect">
            <a:avLst/>
          </a:prstGeom>
        </p:spPr>
      </p:pic>
      <p:sp>
        <p:nvSpPr>
          <p:cNvPr id="11" name="TextBox 10">
            <a:extLst>
              <a:ext uri="{FF2B5EF4-FFF2-40B4-BE49-F238E27FC236}">
                <a16:creationId xmlns:a16="http://schemas.microsoft.com/office/drawing/2014/main" id="{5C587299-9851-F16B-209A-88A5223DE1B9}"/>
              </a:ext>
            </a:extLst>
          </p:cNvPr>
          <p:cNvSpPr txBox="1"/>
          <p:nvPr/>
        </p:nvSpPr>
        <p:spPr>
          <a:xfrm>
            <a:off x="3613162" y="430211"/>
            <a:ext cx="725968" cy="369332"/>
          </a:xfrm>
          <a:prstGeom prst="rect">
            <a:avLst/>
          </a:prstGeom>
          <a:solidFill>
            <a:srgbClr val="C00000"/>
          </a:solidFill>
        </p:spPr>
        <p:txBody>
          <a:bodyPr wrap="none" rtlCol="0">
            <a:spAutoFit/>
          </a:bodyPr>
          <a:lstStyle/>
          <a:p>
            <a:r>
              <a:rPr lang="en-US" sz="1800" dirty="0">
                <a:solidFill>
                  <a:schemeClr val="bg1"/>
                </a:solidFill>
              </a:rPr>
              <a:t>Client</a:t>
            </a:r>
          </a:p>
        </p:txBody>
      </p:sp>
      <p:sp>
        <p:nvSpPr>
          <p:cNvPr id="12" name="Rectangle: Rounded Corners 11">
            <a:extLst>
              <a:ext uri="{FF2B5EF4-FFF2-40B4-BE49-F238E27FC236}">
                <a16:creationId xmlns:a16="http://schemas.microsoft.com/office/drawing/2014/main" id="{5DA66F73-BDE1-8A44-F17B-FC1C22403B22}"/>
              </a:ext>
            </a:extLst>
          </p:cNvPr>
          <p:cNvSpPr/>
          <p:nvPr/>
        </p:nvSpPr>
        <p:spPr>
          <a:xfrm>
            <a:off x="3276600" y="2277595"/>
            <a:ext cx="1445849" cy="365887"/>
          </a:xfrm>
          <a:prstGeom prst="roundRect">
            <a:avLst/>
          </a:prstGeom>
          <a:solidFill>
            <a:srgbClr val="00B050"/>
          </a:solidFill>
          <a:ln>
            <a:solidFill>
              <a:srgbClr val="2AE4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API Gateway</a:t>
            </a:r>
          </a:p>
        </p:txBody>
      </p:sp>
      <p:sp>
        <p:nvSpPr>
          <p:cNvPr id="13" name="Rectangle: Rounded Corners 12">
            <a:extLst>
              <a:ext uri="{FF2B5EF4-FFF2-40B4-BE49-F238E27FC236}">
                <a16:creationId xmlns:a16="http://schemas.microsoft.com/office/drawing/2014/main" id="{10B3B4BD-1098-1C6B-EFF2-100D8576A3B5}"/>
              </a:ext>
            </a:extLst>
          </p:cNvPr>
          <p:cNvSpPr/>
          <p:nvPr/>
        </p:nvSpPr>
        <p:spPr>
          <a:xfrm>
            <a:off x="6705600" y="1490529"/>
            <a:ext cx="2133600" cy="43192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Identity Provider</a:t>
            </a:r>
          </a:p>
        </p:txBody>
      </p:sp>
      <p:sp>
        <p:nvSpPr>
          <p:cNvPr id="17" name="Rectangle: Rounded Corners 16">
            <a:extLst>
              <a:ext uri="{FF2B5EF4-FFF2-40B4-BE49-F238E27FC236}">
                <a16:creationId xmlns:a16="http://schemas.microsoft.com/office/drawing/2014/main" id="{BA1BF754-3F43-8B22-5E5D-5E5E9378B315}"/>
              </a:ext>
            </a:extLst>
          </p:cNvPr>
          <p:cNvSpPr/>
          <p:nvPr/>
        </p:nvSpPr>
        <p:spPr>
          <a:xfrm>
            <a:off x="9992226" y="2021379"/>
            <a:ext cx="2133600" cy="68164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Service Registry &amp; Discovery </a:t>
            </a:r>
          </a:p>
        </p:txBody>
      </p:sp>
      <p:sp>
        <p:nvSpPr>
          <p:cNvPr id="18" name="Rectangle: Rounded Corners 17">
            <a:extLst>
              <a:ext uri="{FF2B5EF4-FFF2-40B4-BE49-F238E27FC236}">
                <a16:creationId xmlns:a16="http://schemas.microsoft.com/office/drawing/2014/main" id="{8173F2A0-4352-FF00-745B-04E8B8787C95}"/>
              </a:ext>
            </a:extLst>
          </p:cNvPr>
          <p:cNvSpPr/>
          <p:nvPr/>
        </p:nvSpPr>
        <p:spPr>
          <a:xfrm>
            <a:off x="10388982" y="4177761"/>
            <a:ext cx="1439333" cy="57018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Monitoring</a:t>
            </a:r>
          </a:p>
        </p:txBody>
      </p:sp>
      <p:sp>
        <p:nvSpPr>
          <p:cNvPr id="19" name="Flowchart: Alternate Process 18">
            <a:extLst>
              <a:ext uri="{FF2B5EF4-FFF2-40B4-BE49-F238E27FC236}">
                <a16:creationId xmlns:a16="http://schemas.microsoft.com/office/drawing/2014/main" id="{852D7F2D-1A93-C940-37CF-6EFC120F9F29}"/>
              </a:ext>
            </a:extLst>
          </p:cNvPr>
          <p:cNvSpPr/>
          <p:nvPr/>
        </p:nvSpPr>
        <p:spPr>
          <a:xfrm>
            <a:off x="304799" y="3091349"/>
            <a:ext cx="9482668" cy="2579618"/>
          </a:xfrm>
          <a:prstGeom prst="flowChartAlternateProcess">
            <a:avLst/>
          </a:prstGeom>
          <a:solidFill>
            <a:schemeClr val="accent3">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1292901-3677-CB47-202D-0CC1D17D39CF}"/>
              </a:ext>
            </a:extLst>
          </p:cNvPr>
          <p:cNvSpPr/>
          <p:nvPr/>
        </p:nvSpPr>
        <p:spPr>
          <a:xfrm>
            <a:off x="937358" y="3429000"/>
            <a:ext cx="2459990" cy="1763468"/>
          </a:xfrm>
          <a:prstGeom prst="round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8E8DC5F8-A47E-F292-356F-9AF45ABE8F0E}"/>
              </a:ext>
            </a:extLst>
          </p:cNvPr>
          <p:cNvSpPr txBox="1"/>
          <p:nvPr/>
        </p:nvSpPr>
        <p:spPr>
          <a:xfrm>
            <a:off x="1170269" y="3954942"/>
            <a:ext cx="1939955" cy="830997"/>
          </a:xfrm>
          <a:prstGeom prst="rect">
            <a:avLst/>
          </a:prstGeom>
          <a:noFill/>
        </p:spPr>
        <p:txBody>
          <a:bodyPr wrap="none" rtlCol="0">
            <a:spAutoFit/>
          </a:bodyPr>
          <a:lstStyle/>
          <a:p>
            <a:r>
              <a:rPr lang="en-US" sz="2400" dirty="0"/>
              <a:t>Shopping Cart</a:t>
            </a:r>
          </a:p>
          <a:p>
            <a:r>
              <a:rPr lang="en-US" sz="2400" dirty="0"/>
              <a:t> Microservice</a:t>
            </a:r>
          </a:p>
        </p:txBody>
      </p:sp>
      <p:sp>
        <p:nvSpPr>
          <p:cNvPr id="26" name="Rectangle: Rounded Corners 25">
            <a:extLst>
              <a:ext uri="{FF2B5EF4-FFF2-40B4-BE49-F238E27FC236}">
                <a16:creationId xmlns:a16="http://schemas.microsoft.com/office/drawing/2014/main" id="{041BB27E-1113-B9BA-A231-72D1867420A2}"/>
              </a:ext>
            </a:extLst>
          </p:cNvPr>
          <p:cNvSpPr/>
          <p:nvPr/>
        </p:nvSpPr>
        <p:spPr>
          <a:xfrm>
            <a:off x="4029907" y="3436540"/>
            <a:ext cx="2315576" cy="1770235"/>
          </a:xfrm>
          <a:prstGeom prst="round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DBA0360F-3BBF-CA48-F32B-DD9085D9049D}"/>
              </a:ext>
            </a:extLst>
          </p:cNvPr>
          <p:cNvSpPr txBox="1"/>
          <p:nvPr/>
        </p:nvSpPr>
        <p:spPr>
          <a:xfrm>
            <a:off x="4356605" y="3939508"/>
            <a:ext cx="1790427" cy="830997"/>
          </a:xfrm>
          <a:prstGeom prst="rect">
            <a:avLst/>
          </a:prstGeom>
          <a:noFill/>
        </p:spPr>
        <p:txBody>
          <a:bodyPr wrap="none" rtlCol="0">
            <a:spAutoFit/>
          </a:bodyPr>
          <a:lstStyle/>
          <a:p>
            <a:r>
              <a:rPr lang="en-US" sz="2400" dirty="0"/>
              <a:t>      Billing </a:t>
            </a:r>
          </a:p>
          <a:p>
            <a:r>
              <a:rPr lang="en-US" sz="2400" dirty="0"/>
              <a:t>Microservice</a:t>
            </a:r>
          </a:p>
        </p:txBody>
      </p:sp>
      <p:sp>
        <p:nvSpPr>
          <p:cNvPr id="31" name="TextBox 30">
            <a:extLst>
              <a:ext uri="{FF2B5EF4-FFF2-40B4-BE49-F238E27FC236}">
                <a16:creationId xmlns:a16="http://schemas.microsoft.com/office/drawing/2014/main" id="{C7F8E4C6-2EE5-2F1E-9B9A-96311E268F28}"/>
              </a:ext>
            </a:extLst>
          </p:cNvPr>
          <p:cNvSpPr txBox="1"/>
          <p:nvPr/>
        </p:nvSpPr>
        <p:spPr>
          <a:xfrm>
            <a:off x="718318" y="2739740"/>
            <a:ext cx="1478290" cy="369332"/>
          </a:xfrm>
          <a:prstGeom prst="rect">
            <a:avLst/>
          </a:prstGeom>
          <a:solidFill>
            <a:schemeClr val="bg1">
              <a:lumMod val="85000"/>
            </a:schemeClr>
          </a:solidFill>
        </p:spPr>
        <p:txBody>
          <a:bodyPr wrap="none" rtlCol="0">
            <a:spAutoFit/>
          </a:bodyPr>
          <a:lstStyle/>
          <a:p>
            <a:r>
              <a:rPr lang="en-US" sz="1800" dirty="0"/>
              <a:t>Microservices</a:t>
            </a:r>
          </a:p>
        </p:txBody>
      </p:sp>
      <p:sp>
        <p:nvSpPr>
          <p:cNvPr id="32" name="Flowchart: Magnetic Disk 31">
            <a:extLst>
              <a:ext uri="{FF2B5EF4-FFF2-40B4-BE49-F238E27FC236}">
                <a16:creationId xmlns:a16="http://schemas.microsoft.com/office/drawing/2014/main" id="{D43E4EA5-AC7F-1276-D69D-2E70231A15D6}"/>
              </a:ext>
            </a:extLst>
          </p:cNvPr>
          <p:cNvSpPr/>
          <p:nvPr/>
        </p:nvSpPr>
        <p:spPr>
          <a:xfrm>
            <a:off x="1540556" y="5913474"/>
            <a:ext cx="1236929" cy="868326"/>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Shopping Cart DB</a:t>
            </a:r>
          </a:p>
        </p:txBody>
      </p:sp>
      <p:sp>
        <p:nvSpPr>
          <p:cNvPr id="34" name="Flowchart: Magnetic Disk 33">
            <a:extLst>
              <a:ext uri="{FF2B5EF4-FFF2-40B4-BE49-F238E27FC236}">
                <a16:creationId xmlns:a16="http://schemas.microsoft.com/office/drawing/2014/main" id="{CA5BE291-8240-C0E3-2252-45E624377D96}"/>
              </a:ext>
            </a:extLst>
          </p:cNvPr>
          <p:cNvSpPr/>
          <p:nvPr/>
        </p:nvSpPr>
        <p:spPr>
          <a:xfrm>
            <a:off x="4742249" y="5823986"/>
            <a:ext cx="928441" cy="9578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a:p>
            <a:pPr algn="ctr"/>
            <a:r>
              <a:rPr lang="en-US" sz="1800" dirty="0">
                <a:solidFill>
                  <a:schemeClr val="tx1"/>
                </a:solidFill>
              </a:rPr>
              <a:t>Billing DB</a:t>
            </a:r>
          </a:p>
        </p:txBody>
      </p:sp>
      <p:cxnSp>
        <p:nvCxnSpPr>
          <p:cNvPr id="36" name="Connector: Curved 35">
            <a:extLst>
              <a:ext uri="{FF2B5EF4-FFF2-40B4-BE49-F238E27FC236}">
                <a16:creationId xmlns:a16="http://schemas.microsoft.com/office/drawing/2014/main" id="{2B25EDC3-2E1C-4AD3-ED9F-0955B4599893}"/>
              </a:ext>
            </a:extLst>
          </p:cNvPr>
          <p:cNvCxnSpPr>
            <a:cxnSpLocks/>
            <a:endCxn id="13" idx="1"/>
          </p:cNvCxnSpPr>
          <p:nvPr/>
        </p:nvCxnSpPr>
        <p:spPr>
          <a:xfrm flipV="1">
            <a:off x="4742249" y="1706494"/>
            <a:ext cx="1963351" cy="62977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C31D893-236F-F9B8-80FE-AFA1908CA7FE}"/>
              </a:ext>
            </a:extLst>
          </p:cNvPr>
          <p:cNvCxnSpPr>
            <a:stCxn id="12" idx="3"/>
            <a:endCxn id="17" idx="1"/>
          </p:cNvCxnSpPr>
          <p:nvPr/>
        </p:nvCxnSpPr>
        <p:spPr>
          <a:xfrm flipV="1">
            <a:off x="4722449" y="2362200"/>
            <a:ext cx="5269777" cy="98339"/>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1A064EA-0983-746D-4EF4-D34AA1664275}"/>
              </a:ext>
            </a:extLst>
          </p:cNvPr>
          <p:cNvCxnSpPr>
            <a:stCxn id="17" idx="2"/>
            <a:endCxn id="18" idx="0"/>
          </p:cNvCxnSpPr>
          <p:nvPr/>
        </p:nvCxnSpPr>
        <p:spPr>
          <a:xfrm>
            <a:off x="11059026" y="2703021"/>
            <a:ext cx="49623" cy="14747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4C09E922-217D-78F8-8522-43EBCE83D6EF}"/>
              </a:ext>
            </a:extLst>
          </p:cNvPr>
          <p:cNvCxnSpPr>
            <a:cxnSpLocks/>
            <a:stCxn id="18" idx="1"/>
          </p:cNvCxnSpPr>
          <p:nvPr/>
        </p:nvCxnSpPr>
        <p:spPr>
          <a:xfrm flipH="1">
            <a:off x="9787467" y="4462851"/>
            <a:ext cx="60151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D90DD35C-D8AA-E383-8C07-AD04BADC3E8F}"/>
              </a:ext>
            </a:extLst>
          </p:cNvPr>
          <p:cNvCxnSpPr>
            <a:cxnSpLocks/>
            <a:stCxn id="26" idx="2"/>
            <a:endCxn id="34" idx="1"/>
          </p:cNvCxnSpPr>
          <p:nvPr/>
        </p:nvCxnSpPr>
        <p:spPr>
          <a:xfrm>
            <a:off x="5187695" y="5206775"/>
            <a:ext cx="18775" cy="61721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3D251CE-4851-4827-AE16-9818B1DD53E3}"/>
              </a:ext>
            </a:extLst>
          </p:cNvPr>
          <p:cNvCxnSpPr>
            <a:cxnSpLocks/>
            <a:endCxn id="32" idx="1"/>
          </p:cNvCxnSpPr>
          <p:nvPr/>
        </p:nvCxnSpPr>
        <p:spPr>
          <a:xfrm>
            <a:off x="2159021" y="5192468"/>
            <a:ext cx="0" cy="72100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C8C0B950-FA96-4227-1B28-F0A9D4BBF598}"/>
              </a:ext>
            </a:extLst>
          </p:cNvPr>
          <p:cNvCxnSpPr>
            <a:stCxn id="12" idx="1"/>
          </p:cNvCxnSpPr>
          <p:nvPr/>
        </p:nvCxnSpPr>
        <p:spPr>
          <a:xfrm rot="10800000" flipV="1">
            <a:off x="2798124" y="2460539"/>
            <a:ext cx="478477" cy="996530"/>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5" name="Connector: Elbow 54">
            <a:extLst>
              <a:ext uri="{FF2B5EF4-FFF2-40B4-BE49-F238E27FC236}">
                <a16:creationId xmlns:a16="http://schemas.microsoft.com/office/drawing/2014/main" id="{92530F39-57E5-C08E-1C7E-A893B6105547}"/>
              </a:ext>
            </a:extLst>
          </p:cNvPr>
          <p:cNvCxnSpPr>
            <a:cxnSpLocks/>
            <a:stCxn id="12" idx="2"/>
            <a:endCxn id="26" idx="0"/>
          </p:cNvCxnSpPr>
          <p:nvPr/>
        </p:nvCxnSpPr>
        <p:spPr>
          <a:xfrm rot="16200000" flipH="1">
            <a:off x="4197081" y="2445926"/>
            <a:ext cx="793058" cy="1188170"/>
          </a:xfrm>
          <a:prstGeom prst="bentConnector3">
            <a:avLst>
              <a:gd name="adj1" fmla="val 50000"/>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1DC477BE-0EDD-883D-E6A5-0090700C20DF}"/>
              </a:ext>
            </a:extLst>
          </p:cNvPr>
          <p:cNvCxnSpPr>
            <a:cxnSpLocks/>
            <a:stCxn id="4" idx="2"/>
            <a:endCxn id="12" idx="0"/>
          </p:cNvCxnSpPr>
          <p:nvPr/>
        </p:nvCxnSpPr>
        <p:spPr>
          <a:xfrm>
            <a:off x="3996265" y="1984580"/>
            <a:ext cx="3260" cy="29301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40" name="Rectangle 39">
            <a:extLst>
              <a:ext uri="{FF2B5EF4-FFF2-40B4-BE49-F238E27FC236}">
                <a16:creationId xmlns:a16="http://schemas.microsoft.com/office/drawing/2014/main" id="{9551B53F-2D17-F9FA-F559-051ED1E37D9D}"/>
              </a:ext>
            </a:extLst>
          </p:cNvPr>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33" name="Rectangle: Rounded Corners 32">
            <a:extLst>
              <a:ext uri="{FF2B5EF4-FFF2-40B4-BE49-F238E27FC236}">
                <a16:creationId xmlns:a16="http://schemas.microsoft.com/office/drawing/2014/main" id="{3D36924E-74C8-86C9-4ABA-192BB3B64060}"/>
              </a:ext>
            </a:extLst>
          </p:cNvPr>
          <p:cNvSpPr/>
          <p:nvPr/>
        </p:nvSpPr>
        <p:spPr>
          <a:xfrm>
            <a:off x="7021069" y="3425616"/>
            <a:ext cx="2315576" cy="1770235"/>
          </a:xfrm>
          <a:prstGeom prst="roundRect">
            <a:avLst/>
          </a:prstGeom>
          <a:solidFill>
            <a:schemeClr val="accent2">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rPr>
              <a:t>User Microservice</a:t>
            </a:r>
          </a:p>
        </p:txBody>
      </p:sp>
      <p:sp>
        <p:nvSpPr>
          <p:cNvPr id="47" name="Flowchart: Magnetic Disk 46">
            <a:extLst>
              <a:ext uri="{FF2B5EF4-FFF2-40B4-BE49-F238E27FC236}">
                <a16:creationId xmlns:a16="http://schemas.microsoft.com/office/drawing/2014/main" id="{216805DE-6D9C-8376-B9E5-E173A093806E}"/>
              </a:ext>
            </a:extLst>
          </p:cNvPr>
          <p:cNvSpPr/>
          <p:nvPr/>
        </p:nvSpPr>
        <p:spPr>
          <a:xfrm>
            <a:off x="7772400" y="5823986"/>
            <a:ext cx="928441" cy="957814"/>
          </a:xfrm>
          <a:prstGeom prst="flowChartMagneticDisk">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a:p>
            <a:pPr algn="ctr"/>
            <a:r>
              <a:rPr lang="en-US" sz="1800" dirty="0">
                <a:solidFill>
                  <a:schemeClr val="bg1"/>
                </a:solidFill>
              </a:rPr>
              <a:t>User DB</a:t>
            </a:r>
          </a:p>
        </p:txBody>
      </p:sp>
      <p:cxnSp>
        <p:nvCxnSpPr>
          <p:cNvPr id="49" name="Straight Arrow Connector 48">
            <a:extLst>
              <a:ext uri="{FF2B5EF4-FFF2-40B4-BE49-F238E27FC236}">
                <a16:creationId xmlns:a16="http://schemas.microsoft.com/office/drawing/2014/main" id="{971C4977-4BE9-0901-E146-2E8CF31EADC0}"/>
              </a:ext>
            </a:extLst>
          </p:cNvPr>
          <p:cNvCxnSpPr>
            <a:cxnSpLocks/>
            <a:endCxn id="47" idx="1"/>
          </p:cNvCxnSpPr>
          <p:nvPr/>
        </p:nvCxnSpPr>
        <p:spPr>
          <a:xfrm>
            <a:off x="8235143" y="5206775"/>
            <a:ext cx="1478" cy="61721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A39E029F-42A5-3AFD-52BE-081C50BFB62C}"/>
              </a:ext>
            </a:extLst>
          </p:cNvPr>
          <p:cNvCxnSpPr>
            <a:cxnSpLocks/>
          </p:cNvCxnSpPr>
          <p:nvPr/>
        </p:nvCxnSpPr>
        <p:spPr>
          <a:xfrm>
            <a:off x="4693136" y="2612773"/>
            <a:ext cx="3769039" cy="801919"/>
          </a:xfrm>
          <a:prstGeom prst="bentConnector3">
            <a:avLst>
              <a:gd name="adj1" fmla="val 99720"/>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875647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2" name="Flowchart: Alternate Process 1">
            <a:extLst>
              <a:ext uri="{FF2B5EF4-FFF2-40B4-BE49-F238E27FC236}">
                <a16:creationId xmlns:a16="http://schemas.microsoft.com/office/drawing/2014/main" id="{E8EFB25D-EE47-9F03-1B4D-90A13C2B5E85}"/>
              </a:ext>
            </a:extLst>
          </p:cNvPr>
          <p:cNvSpPr/>
          <p:nvPr/>
        </p:nvSpPr>
        <p:spPr>
          <a:xfrm>
            <a:off x="304799" y="2713809"/>
            <a:ext cx="9482668" cy="2579618"/>
          </a:xfrm>
          <a:prstGeom prst="flowChartAlternateProcess">
            <a:avLst/>
          </a:prstGeom>
          <a:solidFill>
            <a:schemeClr val="accent3">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8AC75A8-956E-BC47-AAD9-F5444A3EF473}"/>
              </a:ext>
            </a:extLst>
          </p:cNvPr>
          <p:cNvSpPr/>
          <p:nvPr/>
        </p:nvSpPr>
        <p:spPr>
          <a:xfrm>
            <a:off x="937358" y="3051460"/>
            <a:ext cx="2459990" cy="1763468"/>
          </a:xfrm>
          <a:prstGeom prst="round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68919EA-37CF-C507-C47D-0B2AA60507DE}"/>
              </a:ext>
            </a:extLst>
          </p:cNvPr>
          <p:cNvSpPr txBox="1"/>
          <p:nvPr/>
        </p:nvSpPr>
        <p:spPr>
          <a:xfrm>
            <a:off x="1170269" y="3577402"/>
            <a:ext cx="1939955" cy="830997"/>
          </a:xfrm>
          <a:prstGeom prst="rect">
            <a:avLst/>
          </a:prstGeom>
          <a:noFill/>
        </p:spPr>
        <p:txBody>
          <a:bodyPr wrap="none" rtlCol="0">
            <a:spAutoFit/>
          </a:bodyPr>
          <a:lstStyle/>
          <a:p>
            <a:r>
              <a:rPr lang="en-US" sz="2400" dirty="0"/>
              <a:t>Shopping Cart</a:t>
            </a:r>
          </a:p>
          <a:p>
            <a:r>
              <a:rPr lang="en-US" sz="2400" dirty="0"/>
              <a:t> Microservice</a:t>
            </a:r>
          </a:p>
        </p:txBody>
      </p:sp>
      <p:sp>
        <p:nvSpPr>
          <p:cNvPr id="6" name="Rectangle: Rounded Corners 5">
            <a:extLst>
              <a:ext uri="{FF2B5EF4-FFF2-40B4-BE49-F238E27FC236}">
                <a16:creationId xmlns:a16="http://schemas.microsoft.com/office/drawing/2014/main" id="{E669A9BE-AD1E-7B6E-517B-7811F86040C5}"/>
              </a:ext>
            </a:extLst>
          </p:cNvPr>
          <p:cNvSpPr/>
          <p:nvPr/>
        </p:nvSpPr>
        <p:spPr>
          <a:xfrm>
            <a:off x="6676024" y="3059000"/>
            <a:ext cx="2315576" cy="1770235"/>
          </a:xfrm>
          <a:prstGeom prst="round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B06AC7B7-6D8D-7CC9-A620-9D6553C67D4D}"/>
              </a:ext>
            </a:extLst>
          </p:cNvPr>
          <p:cNvSpPr txBox="1"/>
          <p:nvPr/>
        </p:nvSpPr>
        <p:spPr>
          <a:xfrm>
            <a:off x="7002722" y="3561968"/>
            <a:ext cx="1790427" cy="830997"/>
          </a:xfrm>
          <a:prstGeom prst="rect">
            <a:avLst/>
          </a:prstGeom>
          <a:noFill/>
        </p:spPr>
        <p:txBody>
          <a:bodyPr wrap="none" rtlCol="0">
            <a:spAutoFit/>
          </a:bodyPr>
          <a:lstStyle/>
          <a:p>
            <a:r>
              <a:rPr lang="en-US" sz="2400" dirty="0"/>
              <a:t>      Billing </a:t>
            </a:r>
          </a:p>
          <a:p>
            <a:r>
              <a:rPr lang="en-US" sz="2400" dirty="0"/>
              <a:t>Microservice</a:t>
            </a:r>
          </a:p>
        </p:txBody>
      </p:sp>
      <p:sp>
        <p:nvSpPr>
          <p:cNvPr id="8" name="TextBox 7">
            <a:extLst>
              <a:ext uri="{FF2B5EF4-FFF2-40B4-BE49-F238E27FC236}">
                <a16:creationId xmlns:a16="http://schemas.microsoft.com/office/drawing/2014/main" id="{63571876-5BC3-ED8A-F9B4-2929F09A72F6}"/>
              </a:ext>
            </a:extLst>
          </p:cNvPr>
          <p:cNvSpPr txBox="1"/>
          <p:nvPr/>
        </p:nvSpPr>
        <p:spPr>
          <a:xfrm>
            <a:off x="718318" y="2362200"/>
            <a:ext cx="1478290" cy="369332"/>
          </a:xfrm>
          <a:prstGeom prst="rect">
            <a:avLst/>
          </a:prstGeom>
          <a:solidFill>
            <a:schemeClr val="bg1">
              <a:lumMod val="85000"/>
            </a:schemeClr>
          </a:solidFill>
        </p:spPr>
        <p:txBody>
          <a:bodyPr wrap="none" rtlCol="0">
            <a:spAutoFit/>
          </a:bodyPr>
          <a:lstStyle/>
          <a:p>
            <a:r>
              <a:rPr lang="en-US" sz="1800" dirty="0"/>
              <a:t>Microservices</a:t>
            </a:r>
          </a:p>
        </p:txBody>
      </p:sp>
      <p:sp>
        <p:nvSpPr>
          <p:cNvPr id="9" name="Flowchart: Magnetic Disk 8">
            <a:extLst>
              <a:ext uri="{FF2B5EF4-FFF2-40B4-BE49-F238E27FC236}">
                <a16:creationId xmlns:a16="http://schemas.microsoft.com/office/drawing/2014/main" id="{4BB5D978-2EED-7B65-AB20-C02D4B16D258}"/>
              </a:ext>
            </a:extLst>
          </p:cNvPr>
          <p:cNvSpPr/>
          <p:nvPr/>
        </p:nvSpPr>
        <p:spPr>
          <a:xfrm>
            <a:off x="1540556" y="5535934"/>
            <a:ext cx="1236929" cy="1093466"/>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Shopping Cart DB</a:t>
            </a:r>
          </a:p>
        </p:txBody>
      </p:sp>
      <p:sp>
        <p:nvSpPr>
          <p:cNvPr id="10" name="Flowchart: Magnetic Disk 9">
            <a:extLst>
              <a:ext uri="{FF2B5EF4-FFF2-40B4-BE49-F238E27FC236}">
                <a16:creationId xmlns:a16="http://schemas.microsoft.com/office/drawing/2014/main" id="{B00D6A84-702E-7F6D-9BD3-BF11639D1193}"/>
              </a:ext>
            </a:extLst>
          </p:cNvPr>
          <p:cNvSpPr/>
          <p:nvPr/>
        </p:nvSpPr>
        <p:spPr>
          <a:xfrm>
            <a:off x="7369591" y="5444406"/>
            <a:ext cx="928441" cy="110879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a:p>
            <a:pPr algn="ctr"/>
            <a:r>
              <a:rPr lang="en-US" sz="1800" dirty="0">
                <a:solidFill>
                  <a:schemeClr val="tx1"/>
                </a:solidFill>
              </a:rPr>
              <a:t>Billing DB</a:t>
            </a:r>
          </a:p>
        </p:txBody>
      </p:sp>
      <p:cxnSp>
        <p:nvCxnSpPr>
          <p:cNvPr id="11" name="Straight Arrow Connector 10">
            <a:extLst>
              <a:ext uri="{FF2B5EF4-FFF2-40B4-BE49-F238E27FC236}">
                <a16:creationId xmlns:a16="http://schemas.microsoft.com/office/drawing/2014/main" id="{22B43AFD-35C1-CE4E-51B3-0945B6D661D9}"/>
              </a:ext>
            </a:extLst>
          </p:cNvPr>
          <p:cNvCxnSpPr>
            <a:cxnSpLocks/>
            <a:stCxn id="6" idx="2"/>
            <a:endCxn id="10" idx="1"/>
          </p:cNvCxnSpPr>
          <p:nvPr/>
        </p:nvCxnSpPr>
        <p:spPr>
          <a:xfrm>
            <a:off x="7833812" y="4829235"/>
            <a:ext cx="0" cy="61517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7F428471-87C2-EAAC-723A-6F6DE48664B1}"/>
              </a:ext>
            </a:extLst>
          </p:cNvPr>
          <p:cNvCxnSpPr>
            <a:cxnSpLocks/>
            <a:endCxn id="9" idx="1"/>
          </p:cNvCxnSpPr>
          <p:nvPr/>
        </p:nvCxnSpPr>
        <p:spPr>
          <a:xfrm>
            <a:off x="2159021" y="4814928"/>
            <a:ext cx="0" cy="72100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1BC6864D-F390-B7BE-0985-40C2C5D73CA9}"/>
              </a:ext>
            </a:extLst>
          </p:cNvPr>
          <p:cNvSpPr/>
          <p:nvPr/>
        </p:nvSpPr>
        <p:spPr>
          <a:xfrm>
            <a:off x="4114800" y="2133600"/>
            <a:ext cx="1821779" cy="441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54E0E563-90F2-A231-1013-04905A758196}"/>
              </a:ext>
            </a:extLst>
          </p:cNvPr>
          <p:cNvSpPr/>
          <p:nvPr/>
        </p:nvSpPr>
        <p:spPr>
          <a:xfrm>
            <a:off x="4244769" y="2362200"/>
            <a:ext cx="1470231" cy="838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RPC</a:t>
            </a:r>
          </a:p>
        </p:txBody>
      </p:sp>
      <p:sp>
        <p:nvSpPr>
          <p:cNvPr id="23" name="Oval 22">
            <a:extLst>
              <a:ext uri="{FF2B5EF4-FFF2-40B4-BE49-F238E27FC236}">
                <a16:creationId xmlns:a16="http://schemas.microsoft.com/office/drawing/2014/main" id="{F51706A6-C29B-7687-9F68-7C1472AE4522}"/>
              </a:ext>
            </a:extLst>
          </p:cNvPr>
          <p:cNvSpPr/>
          <p:nvPr/>
        </p:nvSpPr>
        <p:spPr>
          <a:xfrm>
            <a:off x="4244769" y="3877323"/>
            <a:ext cx="1567294" cy="838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Event Streaming</a:t>
            </a:r>
          </a:p>
        </p:txBody>
      </p:sp>
      <p:sp>
        <p:nvSpPr>
          <p:cNvPr id="24" name="Oval 23">
            <a:extLst>
              <a:ext uri="{FF2B5EF4-FFF2-40B4-BE49-F238E27FC236}">
                <a16:creationId xmlns:a16="http://schemas.microsoft.com/office/drawing/2014/main" id="{639E101E-153E-56B0-041B-51AD59694583}"/>
              </a:ext>
            </a:extLst>
          </p:cNvPr>
          <p:cNvSpPr/>
          <p:nvPr/>
        </p:nvSpPr>
        <p:spPr>
          <a:xfrm>
            <a:off x="4268831" y="5402469"/>
            <a:ext cx="1567294" cy="8382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Message Brokers</a:t>
            </a:r>
          </a:p>
        </p:txBody>
      </p:sp>
      <p:cxnSp>
        <p:nvCxnSpPr>
          <p:cNvPr id="26" name="Straight Arrow Connector 25">
            <a:extLst>
              <a:ext uri="{FF2B5EF4-FFF2-40B4-BE49-F238E27FC236}">
                <a16:creationId xmlns:a16="http://schemas.microsoft.com/office/drawing/2014/main" id="{497253C7-5B81-1340-F3AA-62F96C9FFE39}"/>
              </a:ext>
            </a:extLst>
          </p:cNvPr>
          <p:cNvCxnSpPr/>
          <p:nvPr/>
        </p:nvCxnSpPr>
        <p:spPr>
          <a:xfrm>
            <a:off x="3397348" y="3886200"/>
            <a:ext cx="717452"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2C77B25-3094-0A2A-E11C-56097A9C6F40}"/>
              </a:ext>
            </a:extLst>
          </p:cNvPr>
          <p:cNvCxnSpPr>
            <a:cxnSpLocks/>
            <a:endCxn id="6" idx="1"/>
          </p:cNvCxnSpPr>
          <p:nvPr/>
        </p:nvCxnSpPr>
        <p:spPr>
          <a:xfrm>
            <a:off x="5936579" y="3944118"/>
            <a:ext cx="73944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C315846C-5C20-9F6B-EB0A-2CD66D5B9BEC}"/>
              </a:ext>
            </a:extLst>
          </p:cNvPr>
          <p:cNvSpPr txBox="1"/>
          <p:nvPr/>
        </p:nvSpPr>
        <p:spPr>
          <a:xfrm>
            <a:off x="190503" y="539051"/>
            <a:ext cx="11849097" cy="1200329"/>
          </a:xfrm>
          <a:prstGeom prst="rect">
            <a:avLst/>
          </a:prstGeom>
          <a:solidFill>
            <a:schemeClr val="bg2">
              <a:lumMod val="90000"/>
            </a:schemeClr>
          </a:solidFill>
        </p:spPr>
        <p:txBody>
          <a:bodyPr wrap="square" rtlCol="0">
            <a:spAutoFit/>
          </a:bodyPr>
          <a:lstStyle/>
          <a:p>
            <a:pPr marL="342900" indent="-342900">
              <a:buFont typeface="+mj-lt"/>
              <a:buAutoNum type="arabicPeriod"/>
            </a:pPr>
            <a:r>
              <a:rPr lang="en-US" sz="1800" dirty="0"/>
              <a:t>Microservices talk to one another over a  combination of remote procedure calls (RPC), Event Streaming, or message brokers.</a:t>
            </a:r>
          </a:p>
          <a:p>
            <a:pPr marL="342900" indent="-342900">
              <a:buFont typeface="+mj-lt"/>
              <a:buAutoNum type="arabicPeriod"/>
            </a:pPr>
            <a:r>
              <a:rPr lang="en-US" sz="1800" dirty="0"/>
              <a:t>RPC provides faster  response, but the impact to other microservices, would  be larger when the service was to go down.</a:t>
            </a:r>
          </a:p>
          <a:p>
            <a:pPr marL="342900" indent="-342900">
              <a:buFont typeface="+mj-lt"/>
              <a:buAutoNum type="arabicPeriod"/>
            </a:pPr>
            <a:r>
              <a:rPr lang="en-US" sz="1800" dirty="0"/>
              <a:t>Event streaming provides better isolation  between services but they take longer to process.</a:t>
            </a:r>
          </a:p>
        </p:txBody>
      </p:sp>
    </p:spTree>
    <p:extLst>
      <p:ext uri="{BB962C8B-B14F-4D97-AF65-F5344CB8AC3E}">
        <p14:creationId xmlns:p14="http://schemas.microsoft.com/office/powerpoint/2010/main" val="35127341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pic>
        <p:nvPicPr>
          <p:cNvPr id="6" name="Picture 5">
            <a:extLst>
              <a:ext uri="{FF2B5EF4-FFF2-40B4-BE49-F238E27FC236}">
                <a16:creationId xmlns:a16="http://schemas.microsoft.com/office/drawing/2014/main" id="{4B4F20A9-1B6B-172F-3D0F-964BEED82C3B}"/>
              </a:ext>
            </a:extLst>
          </p:cNvPr>
          <p:cNvPicPr>
            <a:picLocks noChangeAspect="1"/>
          </p:cNvPicPr>
          <p:nvPr/>
        </p:nvPicPr>
        <p:blipFill>
          <a:blip r:embed="rId3"/>
          <a:stretch>
            <a:fillRect/>
          </a:stretch>
        </p:blipFill>
        <p:spPr>
          <a:xfrm>
            <a:off x="235658" y="2714250"/>
            <a:ext cx="7364286" cy="3982082"/>
          </a:xfrm>
          <a:prstGeom prst="rect">
            <a:avLst/>
          </a:prstGeom>
        </p:spPr>
        <p:style>
          <a:lnRef idx="1">
            <a:schemeClr val="accent4"/>
          </a:lnRef>
          <a:fillRef idx="2">
            <a:schemeClr val="accent4"/>
          </a:fillRef>
          <a:effectRef idx="1">
            <a:schemeClr val="accent4"/>
          </a:effectRef>
          <a:fontRef idx="minor">
            <a:schemeClr val="dk1"/>
          </a:fontRef>
        </p:style>
      </p:pic>
      <p:sp>
        <p:nvSpPr>
          <p:cNvPr id="7" name="Speech Bubble: Rectangle with Corners Rounded 6">
            <a:extLst>
              <a:ext uri="{FF2B5EF4-FFF2-40B4-BE49-F238E27FC236}">
                <a16:creationId xmlns:a16="http://schemas.microsoft.com/office/drawing/2014/main" id="{72351DF7-6CD1-54D1-5EDE-989086CEF51A}"/>
              </a:ext>
            </a:extLst>
          </p:cNvPr>
          <p:cNvSpPr/>
          <p:nvPr/>
        </p:nvSpPr>
        <p:spPr>
          <a:xfrm>
            <a:off x="76200" y="609600"/>
            <a:ext cx="11963400" cy="1752600"/>
          </a:xfrm>
          <a:prstGeom prst="wedgeRoundRectCallout">
            <a:avLst>
              <a:gd name="adj1" fmla="val -31136"/>
              <a:gd name="adj2" fmla="val 6357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1800" dirty="0"/>
              <a:t>Microservices can be independently deployed. </a:t>
            </a:r>
          </a:p>
          <a:p>
            <a:pPr marL="342900" indent="-342900">
              <a:buFont typeface="+mj-lt"/>
              <a:buAutoNum type="arabicPeriod"/>
            </a:pPr>
            <a:r>
              <a:rPr lang="en-US" sz="1800" dirty="0"/>
              <a:t>Each microservice is small, easier to  identify the issues, and has a smaller impact,  this gives the operators peace of  mind and confidence to deploy often.</a:t>
            </a:r>
          </a:p>
          <a:p>
            <a:pPr marL="342900" indent="-342900">
              <a:buFont typeface="+mj-lt"/>
              <a:buAutoNum type="arabicPeriod"/>
            </a:pPr>
            <a:r>
              <a:rPr lang="en-US" sz="1800" dirty="0"/>
              <a:t>Microservices provide more flexibility to scale up individual microservices independently. The operational flexibility is invaluable.</a:t>
            </a:r>
          </a:p>
        </p:txBody>
      </p:sp>
    </p:spTree>
    <p:extLst>
      <p:ext uri="{BB962C8B-B14F-4D97-AF65-F5344CB8AC3E}">
        <p14:creationId xmlns:p14="http://schemas.microsoft.com/office/powerpoint/2010/main" val="37510125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BFC5DFBD-3C1D-35FB-3025-AB13F287BC4E}"/>
              </a:ext>
            </a:extLst>
          </p:cNvPr>
          <p:cNvSpPr/>
          <p:nvPr/>
        </p:nvSpPr>
        <p:spPr>
          <a:xfrm>
            <a:off x="4191000" y="5038433"/>
            <a:ext cx="3429000" cy="1580444"/>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Monolithic Database</a:t>
            </a:r>
          </a:p>
          <a:p>
            <a:pPr algn="ctr"/>
            <a:r>
              <a:rPr lang="en-US" sz="1600" dirty="0">
                <a:solidFill>
                  <a:schemeClr val="tx1"/>
                </a:solidFill>
              </a:rPr>
              <a:t>(Shopping Cart, Billing and User Tables)</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6" name="Oval 5">
            <a:extLst>
              <a:ext uri="{FF2B5EF4-FFF2-40B4-BE49-F238E27FC236}">
                <a16:creationId xmlns:a16="http://schemas.microsoft.com/office/drawing/2014/main" id="{477F21E1-789D-1307-AA5D-2CF3A68C61A2}"/>
              </a:ext>
            </a:extLst>
          </p:cNvPr>
          <p:cNvSpPr/>
          <p:nvPr/>
        </p:nvSpPr>
        <p:spPr>
          <a:xfrm>
            <a:off x="3657600" y="2780010"/>
            <a:ext cx="4495800" cy="152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Monolithic Application </a:t>
            </a:r>
          </a:p>
          <a:p>
            <a:pPr algn="ctr"/>
            <a:r>
              <a:rPr lang="en-US" sz="2000" dirty="0"/>
              <a:t>(Shopping Cart, Billing and User functionalities)</a:t>
            </a:r>
          </a:p>
        </p:txBody>
      </p:sp>
      <p:cxnSp>
        <p:nvCxnSpPr>
          <p:cNvPr id="12" name="Straight Arrow Connector 11">
            <a:extLst>
              <a:ext uri="{FF2B5EF4-FFF2-40B4-BE49-F238E27FC236}">
                <a16:creationId xmlns:a16="http://schemas.microsoft.com/office/drawing/2014/main" id="{7F9E3B6E-950C-5F38-C4D0-8E4FDFF202B0}"/>
              </a:ext>
            </a:extLst>
          </p:cNvPr>
          <p:cNvCxnSpPr>
            <a:cxnSpLocks/>
            <a:stCxn id="6" idx="4"/>
            <a:endCxn id="2" idx="1"/>
          </p:cNvCxnSpPr>
          <p:nvPr/>
        </p:nvCxnSpPr>
        <p:spPr>
          <a:xfrm>
            <a:off x="5905500" y="4304010"/>
            <a:ext cx="0" cy="73442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2" name="AutoShape 2" descr="Image result for activemq image">
            <a:extLst>
              <a:ext uri="{FF2B5EF4-FFF2-40B4-BE49-F238E27FC236}">
                <a16:creationId xmlns:a16="http://schemas.microsoft.com/office/drawing/2014/main" id="{A7B671E0-6D15-053A-2976-C05CE3036209}"/>
              </a:ext>
            </a:extLst>
          </p:cNvPr>
          <p:cNvSpPr>
            <a:spLocks noChangeAspect="1" noChangeArrowheads="1"/>
          </p:cNvSpPr>
          <p:nvPr/>
        </p:nvSpPr>
        <p:spPr bwMode="auto">
          <a:xfrm>
            <a:off x="3966635" y="49605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23" name="Rectangle 22">
            <a:extLst>
              <a:ext uri="{FF2B5EF4-FFF2-40B4-BE49-F238E27FC236}">
                <a16:creationId xmlns:a16="http://schemas.microsoft.com/office/drawing/2014/main" id="{621C8F69-D989-7D36-EBF6-6F9995D0769A}"/>
              </a:ext>
            </a:extLst>
          </p:cNvPr>
          <p:cNvSpPr/>
          <p:nvPr/>
        </p:nvSpPr>
        <p:spPr>
          <a:xfrm>
            <a:off x="4419600" y="1029345"/>
            <a:ext cx="2971800" cy="114300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5" name="Picture 24">
            <a:extLst>
              <a:ext uri="{FF2B5EF4-FFF2-40B4-BE49-F238E27FC236}">
                <a16:creationId xmlns:a16="http://schemas.microsoft.com/office/drawing/2014/main" id="{E8D7573A-BD56-54F3-56EC-80AE0D8D9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467" y="1187039"/>
            <a:ext cx="620708" cy="827610"/>
          </a:xfrm>
          <a:prstGeom prst="rect">
            <a:avLst/>
          </a:prstGeom>
        </p:spPr>
      </p:pic>
      <p:pic>
        <p:nvPicPr>
          <p:cNvPr id="26" name="Picture 25">
            <a:extLst>
              <a:ext uri="{FF2B5EF4-FFF2-40B4-BE49-F238E27FC236}">
                <a16:creationId xmlns:a16="http://schemas.microsoft.com/office/drawing/2014/main" id="{6F063004-092E-DA99-3BCA-C035FBC2455A}"/>
              </a:ext>
            </a:extLst>
          </p:cNvPr>
          <p:cNvPicPr>
            <a:picLocks noChangeAspect="1"/>
          </p:cNvPicPr>
          <p:nvPr/>
        </p:nvPicPr>
        <p:blipFill>
          <a:blip r:embed="rId4"/>
          <a:stretch>
            <a:fillRect/>
          </a:stretch>
        </p:blipFill>
        <p:spPr>
          <a:xfrm>
            <a:off x="6072986" y="1150590"/>
            <a:ext cx="1013614" cy="900507"/>
          </a:xfrm>
          <a:prstGeom prst="rect">
            <a:avLst/>
          </a:prstGeom>
        </p:spPr>
      </p:pic>
      <p:sp>
        <p:nvSpPr>
          <p:cNvPr id="27" name="TextBox 26">
            <a:extLst>
              <a:ext uri="{FF2B5EF4-FFF2-40B4-BE49-F238E27FC236}">
                <a16:creationId xmlns:a16="http://schemas.microsoft.com/office/drawing/2014/main" id="{EB6C424A-842D-3578-774C-E5DAA95D837F}"/>
              </a:ext>
            </a:extLst>
          </p:cNvPr>
          <p:cNvSpPr txBox="1"/>
          <p:nvPr/>
        </p:nvSpPr>
        <p:spPr>
          <a:xfrm>
            <a:off x="5522397" y="617976"/>
            <a:ext cx="725968" cy="369332"/>
          </a:xfrm>
          <a:prstGeom prst="rect">
            <a:avLst/>
          </a:prstGeom>
          <a:solidFill>
            <a:srgbClr val="C00000"/>
          </a:solidFill>
        </p:spPr>
        <p:txBody>
          <a:bodyPr wrap="none" rtlCol="0">
            <a:spAutoFit/>
          </a:bodyPr>
          <a:lstStyle/>
          <a:p>
            <a:r>
              <a:rPr lang="en-US" sz="1800" dirty="0">
                <a:solidFill>
                  <a:schemeClr val="bg1"/>
                </a:solidFill>
              </a:rPr>
              <a:t>Client</a:t>
            </a:r>
          </a:p>
        </p:txBody>
      </p:sp>
      <p:cxnSp>
        <p:nvCxnSpPr>
          <p:cNvPr id="30" name="Straight Arrow Connector 29">
            <a:extLst>
              <a:ext uri="{FF2B5EF4-FFF2-40B4-BE49-F238E27FC236}">
                <a16:creationId xmlns:a16="http://schemas.microsoft.com/office/drawing/2014/main" id="{4615A91D-E6D8-BEA5-07F0-90B2B4333CEA}"/>
              </a:ext>
            </a:extLst>
          </p:cNvPr>
          <p:cNvCxnSpPr>
            <a:stCxn id="23" idx="2"/>
            <a:endCxn id="6" idx="0"/>
          </p:cNvCxnSpPr>
          <p:nvPr/>
        </p:nvCxnSpPr>
        <p:spPr>
          <a:xfrm>
            <a:off x="5905500" y="2172345"/>
            <a:ext cx="0" cy="60766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78405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BFC5DFBD-3C1D-35FB-3025-AB13F287BC4E}"/>
              </a:ext>
            </a:extLst>
          </p:cNvPr>
          <p:cNvSpPr/>
          <p:nvPr/>
        </p:nvSpPr>
        <p:spPr>
          <a:xfrm>
            <a:off x="2539982" y="3113782"/>
            <a:ext cx="2332965" cy="1308733"/>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Monolithic Database</a:t>
            </a:r>
          </a:p>
          <a:p>
            <a:pPr algn="ctr"/>
            <a:r>
              <a:rPr lang="en-US" sz="1600" dirty="0">
                <a:solidFill>
                  <a:schemeClr val="tx1"/>
                </a:solidFill>
              </a:rPr>
              <a:t>(Shopping Cart, Billing and User Tables)</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7" name="Speech Bubble: Rectangle with Corners Rounded 6">
            <a:extLst>
              <a:ext uri="{FF2B5EF4-FFF2-40B4-BE49-F238E27FC236}">
                <a16:creationId xmlns:a16="http://schemas.microsoft.com/office/drawing/2014/main" id="{72351DF7-6CD1-54D1-5EDE-989086CEF51A}"/>
              </a:ext>
            </a:extLst>
          </p:cNvPr>
          <p:cNvSpPr/>
          <p:nvPr/>
        </p:nvSpPr>
        <p:spPr>
          <a:xfrm>
            <a:off x="76200" y="609600"/>
            <a:ext cx="11963400" cy="2134952"/>
          </a:xfrm>
          <a:prstGeom prst="wedgeRoundRectCallout">
            <a:avLst>
              <a:gd name="adj1" fmla="val -19058"/>
              <a:gd name="adj2" fmla="val 720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1600" dirty="0"/>
              <a:t>Well-architected microservices  practice strong information hiding. This means breaking up a monolithic  database into its logical components and  keeping each logical component well hidden inside its corresponding microservice.</a:t>
            </a:r>
            <a:br>
              <a:rPr lang="en-US" sz="1600" dirty="0"/>
            </a:br>
            <a:endParaRPr lang="en-US" sz="1600" dirty="0"/>
          </a:p>
          <a:p>
            <a:pPr marL="342900" indent="-342900">
              <a:buFont typeface="+mj-lt"/>
              <a:buAutoNum type="arabicPeriod"/>
            </a:pPr>
            <a:r>
              <a:rPr lang="en-US" sz="1600" dirty="0"/>
              <a:t>By logical component, it could mean  a separate schema within a database cluster or an entirely separate physical database.</a:t>
            </a:r>
          </a:p>
          <a:p>
            <a:pPr marL="342900" indent="-342900">
              <a:buFont typeface="+mj-lt"/>
              <a:buAutoNum type="arabicPeriod"/>
            </a:pPr>
            <a:endParaRPr lang="en-US" sz="1600" dirty="0"/>
          </a:p>
          <a:p>
            <a:pPr marL="342900" indent="-342900">
              <a:buFont typeface="+mj-lt"/>
              <a:buAutoNum type="arabicPeriod"/>
            </a:pPr>
            <a:r>
              <a:rPr lang="en-US" sz="1600" dirty="0"/>
              <a:t>However, one big drawback of microservices is the breaking up of the database. By breaking up a database into separate  logical units, the database can no longer  maintain foreign key relationships and enforce referential integrity between these units. The burden of maintaining data integrity  is now moved into the application layer.</a:t>
            </a:r>
          </a:p>
        </p:txBody>
      </p:sp>
      <p:sp>
        <p:nvSpPr>
          <p:cNvPr id="4" name="Flowchart: Magnetic Disk 3">
            <a:extLst>
              <a:ext uri="{FF2B5EF4-FFF2-40B4-BE49-F238E27FC236}">
                <a16:creationId xmlns:a16="http://schemas.microsoft.com/office/drawing/2014/main" id="{0BDA78EF-3C47-118C-0CD8-E7B7DC69C5EE}"/>
              </a:ext>
            </a:extLst>
          </p:cNvPr>
          <p:cNvSpPr/>
          <p:nvPr/>
        </p:nvSpPr>
        <p:spPr>
          <a:xfrm>
            <a:off x="241303" y="5794070"/>
            <a:ext cx="1236929" cy="868326"/>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Shopping Cart DB</a:t>
            </a:r>
          </a:p>
        </p:txBody>
      </p:sp>
      <p:sp>
        <p:nvSpPr>
          <p:cNvPr id="5" name="Flowchart: Magnetic Disk 4">
            <a:extLst>
              <a:ext uri="{FF2B5EF4-FFF2-40B4-BE49-F238E27FC236}">
                <a16:creationId xmlns:a16="http://schemas.microsoft.com/office/drawing/2014/main" id="{92BDCB5D-DD2B-1DB3-F914-5C00BCF2F138}"/>
              </a:ext>
            </a:extLst>
          </p:cNvPr>
          <p:cNvSpPr/>
          <p:nvPr/>
        </p:nvSpPr>
        <p:spPr>
          <a:xfrm>
            <a:off x="3442996" y="5704582"/>
            <a:ext cx="928441" cy="9578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a:p>
            <a:pPr algn="ctr"/>
            <a:r>
              <a:rPr lang="en-US" sz="1800" dirty="0">
                <a:solidFill>
                  <a:schemeClr val="tx1"/>
                </a:solidFill>
              </a:rPr>
              <a:t>Billing DB</a:t>
            </a:r>
          </a:p>
        </p:txBody>
      </p:sp>
      <p:sp>
        <p:nvSpPr>
          <p:cNvPr id="8" name="Flowchart: Magnetic Disk 7">
            <a:extLst>
              <a:ext uri="{FF2B5EF4-FFF2-40B4-BE49-F238E27FC236}">
                <a16:creationId xmlns:a16="http://schemas.microsoft.com/office/drawing/2014/main" id="{3C7CE56A-7D32-E33E-622B-7E8167C59CDE}"/>
              </a:ext>
            </a:extLst>
          </p:cNvPr>
          <p:cNvSpPr/>
          <p:nvPr/>
        </p:nvSpPr>
        <p:spPr>
          <a:xfrm>
            <a:off x="6473147" y="5704582"/>
            <a:ext cx="928441" cy="957814"/>
          </a:xfrm>
          <a:prstGeom prst="flowChartMagneticDisk">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a:p>
            <a:pPr algn="ctr"/>
            <a:r>
              <a:rPr lang="en-US" sz="1800" dirty="0">
                <a:solidFill>
                  <a:schemeClr val="bg1"/>
                </a:solidFill>
              </a:rPr>
              <a:t>User DB</a:t>
            </a:r>
          </a:p>
        </p:txBody>
      </p:sp>
      <p:cxnSp>
        <p:nvCxnSpPr>
          <p:cNvPr id="10" name="Connector: Curved 9">
            <a:extLst>
              <a:ext uri="{FF2B5EF4-FFF2-40B4-BE49-F238E27FC236}">
                <a16:creationId xmlns:a16="http://schemas.microsoft.com/office/drawing/2014/main" id="{61FE5E77-0A7E-816F-E17A-E844761D19AF}"/>
              </a:ext>
            </a:extLst>
          </p:cNvPr>
          <p:cNvCxnSpPr>
            <a:stCxn id="2" idx="2"/>
            <a:endCxn id="4" idx="1"/>
          </p:cNvCxnSpPr>
          <p:nvPr/>
        </p:nvCxnSpPr>
        <p:spPr>
          <a:xfrm rot="10800000" flipV="1">
            <a:off x="859768" y="3768148"/>
            <a:ext cx="1680214" cy="202592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Curved 10">
            <a:extLst>
              <a:ext uri="{FF2B5EF4-FFF2-40B4-BE49-F238E27FC236}">
                <a16:creationId xmlns:a16="http://schemas.microsoft.com/office/drawing/2014/main" id="{FBD18406-C702-7F7C-8251-5D982FEA33B3}"/>
              </a:ext>
            </a:extLst>
          </p:cNvPr>
          <p:cNvCxnSpPr>
            <a:cxnSpLocks/>
            <a:endCxn id="5" idx="1"/>
          </p:cNvCxnSpPr>
          <p:nvPr/>
        </p:nvCxnSpPr>
        <p:spPr>
          <a:xfrm rot="16200000" flipH="1">
            <a:off x="3201029" y="4998394"/>
            <a:ext cx="1282068" cy="13030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47301942-3055-B99E-4DBA-A7A91373AD3A}"/>
              </a:ext>
            </a:extLst>
          </p:cNvPr>
          <p:cNvCxnSpPr>
            <a:stCxn id="2" idx="4"/>
            <a:endCxn id="8" idx="1"/>
          </p:cNvCxnSpPr>
          <p:nvPr/>
        </p:nvCxnSpPr>
        <p:spPr>
          <a:xfrm>
            <a:off x="4872947" y="3768149"/>
            <a:ext cx="2064421" cy="193643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6">
            <a:extLst>
              <a:ext uri="{FF2B5EF4-FFF2-40B4-BE49-F238E27FC236}">
                <a16:creationId xmlns:a16="http://schemas.microsoft.com/office/drawing/2014/main" id="{FC14B846-D1BC-A3A7-4D65-871E570D4F65}"/>
              </a:ext>
            </a:extLst>
          </p:cNvPr>
          <p:cNvGraphicFramePr>
            <a:graphicFrameLocks noGrp="1"/>
          </p:cNvGraphicFramePr>
          <p:nvPr>
            <p:extLst>
              <p:ext uri="{D42A27DB-BD31-4B8C-83A1-F6EECF244321}">
                <p14:modId xmlns:p14="http://schemas.microsoft.com/office/powerpoint/2010/main" val="727263406"/>
              </p:ext>
            </p:extLst>
          </p:nvPr>
        </p:nvGraphicFramePr>
        <p:xfrm>
          <a:off x="10311732" y="3431822"/>
          <a:ext cx="1727868" cy="1371600"/>
        </p:xfrm>
        <a:graphic>
          <a:graphicData uri="http://schemas.openxmlformats.org/drawingml/2006/table">
            <a:tbl>
              <a:tblPr firstRow="1" bandRow="1">
                <a:tableStyleId>{5C22544A-7EE6-4342-B048-85BDC9FD1C3A}</a:tableStyleId>
              </a:tblPr>
              <a:tblGrid>
                <a:gridCol w="1727868">
                  <a:extLst>
                    <a:ext uri="{9D8B030D-6E8A-4147-A177-3AD203B41FA5}">
                      <a16:colId xmlns:a16="http://schemas.microsoft.com/office/drawing/2014/main" val="1588543370"/>
                    </a:ext>
                  </a:extLst>
                </a:gridCol>
              </a:tblGrid>
              <a:tr h="355240">
                <a:tc>
                  <a:txBody>
                    <a:bodyPr/>
                    <a:lstStyle/>
                    <a:p>
                      <a:r>
                        <a:rPr lang="en-US" sz="1800" dirty="0"/>
                        <a:t>Billing</a:t>
                      </a:r>
                    </a:p>
                  </a:txBody>
                  <a:tcPr/>
                </a:tc>
                <a:extLst>
                  <a:ext uri="{0D108BD9-81ED-4DB2-BD59-A6C34878D82A}">
                    <a16:rowId xmlns:a16="http://schemas.microsoft.com/office/drawing/2014/main" val="2920700220"/>
                  </a:ext>
                </a:extLst>
              </a:tr>
              <a:tr h="355240">
                <a:tc>
                  <a:txBody>
                    <a:bodyPr/>
                    <a:lstStyle/>
                    <a:p>
                      <a:r>
                        <a:rPr lang="en-US" sz="1800" dirty="0" err="1"/>
                        <a:t>Billing_Id</a:t>
                      </a:r>
                      <a:endParaRPr lang="en-US" sz="1800" dirty="0"/>
                    </a:p>
                  </a:txBody>
                  <a:tcPr/>
                </a:tc>
                <a:extLst>
                  <a:ext uri="{0D108BD9-81ED-4DB2-BD59-A6C34878D82A}">
                    <a16:rowId xmlns:a16="http://schemas.microsoft.com/office/drawing/2014/main" val="3566706010"/>
                  </a:ext>
                </a:extLst>
              </a:tr>
              <a:tr h="355240">
                <a:tc>
                  <a:txBody>
                    <a:bodyPr/>
                    <a:lstStyle/>
                    <a:p>
                      <a:r>
                        <a:rPr lang="en-US" sz="1800" dirty="0" err="1"/>
                        <a:t>User_id</a:t>
                      </a:r>
                      <a:endParaRPr lang="en-US" sz="1800" dirty="0"/>
                    </a:p>
                    <a:p>
                      <a:r>
                        <a:rPr lang="en-US" sz="1800" dirty="0" err="1"/>
                        <a:t>Billing_Amount</a:t>
                      </a:r>
                      <a:endParaRPr lang="en-US" sz="1800" dirty="0"/>
                    </a:p>
                  </a:txBody>
                  <a:tcPr/>
                </a:tc>
                <a:extLst>
                  <a:ext uri="{0D108BD9-81ED-4DB2-BD59-A6C34878D82A}">
                    <a16:rowId xmlns:a16="http://schemas.microsoft.com/office/drawing/2014/main" val="2966086472"/>
                  </a:ext>
                </a:extLst>
              </a:tr>
            </a:tbl>
          </a:graphicData>
        </a:graphic>
      </p:graphicFrame>
      <p:graphicFrame>
        <p:nvGraphicFramePr>
          <p:cNvPr id="17" name="Table 16">
            <a:extLst>
              <a:ext uri="{FF2B5EF4-FFF2-40B4-BE49-F238E27FC236}">
                <a16:creationId xmlns:a16="http://schemas.microsoft.com/office/drawing/2014/main" id="{D783322D-6210-CFF8-1871-814FC233CD81}"/>
              </a:ext>
            </a:extLst>
          </p:cNvPr>
          <p:cNvGraphicFramePr>
            <a:graphicFrameLocks noGrp="1"/>
          </p:cNvGraphicFramePr>
          <p:nvPr>
            <p:extLst>
              <p:ext uri="{D42A27DB-BD31-4B8C-83A1-F6EECF244321}">
                <p14:modId xmlns:p14="http://schemas.microsoft.com/office/powerpoint/2010/main" val="1066596114"/>
              </p:ext>
            </p:extLst>
          </p:nvPr>
        </p:nvGraphicFramePr>
        <p:xfrm>
          <a:off x="7401588" y="3429000"/>
          <a:ext cx="1727868" cy="1463040"/>
        </p:xfrm>
        <a:graphic>
          <a:graphicData uri="http://schemas.openxmlformats.org/drawingml/2006/table">
            <a:tbl>
              <a:tblPr firstRow="1" bandRow="1">
                <a:tableStyleId>{21E4AEA4-8DFA-4A89-87EB-49C32662AFE0}</a:tableStyleId>
              </a:tblPr>
              <a:tblGrid>
                <a:gridCol w="1727868">
                  <a:extLst>
                    <a:ext uri="{9D8B030D-6E8A-4147-A177-3AD203B41FA5}">
                      <a16:colId xmlns:a16="http://schemas.microsoft.com/office/drawing/2014/main" val="1588543370"/>
                    </a:ext>
                  </a:extLst>
                </a:gridCol>
              </a:tblGrid>
              <a:tr h="355240">
                <a:tc>
                  <a:txBody>
                    <a:bodyPr/>
                    <a:lstStyle/>
                    <a:p>
                      <a:r>
                        <a:rPr lang="en-US" sz="1800" dirty="0"/>
                        <a:t>User</a:t>
                      </a:r>
                    </a:p>
                  </a:txBody>
                  <a:tcPr/>
                </a:tc>
                <a:extLst>
                  <a:ext uri="{0D108BD9-81ED-4DB2-BD59-A6C34878D82A}">
                    <a16:rowId xmlns:a16="http://schemas.microsoft.com/office/drawing/2014/main" val="2920700220"/>
                  </a:ext>
                </a:extLst>
              </a:tr>
              <a:tr h="355240">
                <a:tc>
                  <a:txBody>
                    <a:bodyPr/>
                    <a:lstStyle/>
                    <a:p>
                      <a:r>
                        <a:rPr lang="en-US" sz="1800" dirty="0" err="1"/>
                        <a:t>User_Id</a:t>
                      </a:r>
                      <a:endParaRPr lang="en-US" sz="1800" dirty="0"/>
                    </a:p>
                  </a:txBody>
                  <a:tcPr/>
                </a:tc>
                <a:extLst>
                  <a:ext uri="{0D108BD9-81ED-4DB2-BD59-A6C34878D82A}">
                    <a16:rowId xmlns:a16="http://schemas.microsoft.com/office/drawing/2014/main" val="3566706010"/>
                  </a:ext>
                </a:extLst>
              </a:tr>
              <a:tr h="355240">
                <a:tc>
                  <a:txBody>
                    <a:bodyPr/>
                    <a:lstStyle/>
                    <a:p>
                      <a:r>
                        <a:rPr lang="en-US" sz="1800" dirty="0"/>
                        <a:t>Name</a:t>
                      </a:r>
                    </a:p>
                  </a:txBody>
                  <a:tcPr/>
                </a:tc>
                <a:extLst>
                  <a:ext uri="{0D108BD9-81ED-4DB2-BD59-A6C34878D82A}">
                    <a16:rowId xmlns:a16="http://schemas.microsoft.com/office/drawing/2014/main" val="2966086472"/>
                  </a:ext>
                </a:extLst>
              </a:tr>
              <a:tr h="355240">
                <a:tc>
                  <a:txBody>
                    <a:bodyPr/>
                    <a:lstStyle/>
                    <a:p>
                      <a:r>
                        <a:rPr lang="en-US" sz="1800" dirty="0"/>
                        <a:t>Age</a:t>
                      </a:r>
                    </a:p>
                  </a:txBody>
                  <a:tcPr/>
                </a:tc>
                <a:extLst>
                  <a:ext uri="{0D108BD9-81ED-4DB2-BD59-A6C34878D82A}">
                    <a16:rowId xmlns:a16="http://schemas.microsoft.com/office/drawing/2014/main" val="909630838"/>
                  </a:ext>
                </a:extLst>
              </a:tr>
            </a:tbl>
          </a:graphicData>
        </a:graphic>
      </p:graphicFrame>
      <p:cxnSp>
        <p:nvCxnSpPr>
          <p:cNvPr id="21" name="Connector: Elbow 20">
            <a:extLst>
              <a:ext uri="{FF2B5EF4-FFF2-40B4-BE49-F238E27FC236}">
                <a16:creationId xmlns:a16="http://schemas.microsoft.com/office/drawing/2014/main" id="{AB64CACA-7EFD-E708-EC6A-923ACF7CA3FC}"/>
              </a:ext>
            </a:extLst>
          </p:cNvPr>
          <p:cNvCxnSpPr>
            <a:cxnSpLocks/>
          </p:cNvCxnSpPr>
          <p:nvPr/>
        </p:nvCxnSpPr>
        <p:spPr>
          <a:xfrm>
            <a:off x="9056892" y="3980462"/>
            <a:ext cx="1254840" cy="362938"/>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4" name="Multiplication Sign 23">
            <a:extLst>
              <a:ext uri="{FF2B5EF4-FFF2-40B4-BE49-F238E27FC236}">
                <a16:creationId xmlns:a16="http://schemas.microsoft.com/office/drawing/2014/main" id="{5DB3136B-AD17-4C3F-F2BF-4B2A0014A51C}"/>
              </a:ext>
            </a:extLst>
          </p:cNvPr>
          <p:cNvSpPr/>
          <p:nvPr/>
        </p:nvSpPr>
        <p:spPr>
          <a:xfrm>
            <a:off x="9423418" y="3791938"/>
            <a:ext cx="457200" cy="55146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3081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E34D11-77C6-FBD7-33BE-0BC213A156B6}"/>
              </a:ext>
            </a:extLst>
          </p:cNvPr>
          <p:cNvPicPr>
            <a:picLocks noChangeAspect="1"/>
          </p:cNvPicPr>
          <p:nvPr/>
        </p:nvPicPr>
        <p:blipFill>
          <a:blip r:embed="rId3"/>
          <a:stretch>
            <a:fillRect/>
          </a:stretch>
        </p:blipFill>
        <p:spPr>
          <a:xfrm>
            <a:off x="235658" y="2714250"/>
            <a:ext cx="7364286" cy="398208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9" name="Speech Bubble: Rectangle with Corners Rounded 8">
            <a:extLst>
              <a:ext uri="{FF2B5EF4-FFF2-40B4-BE49-F238E27FC236}">
                <a16:creationId xmlns:a16="http://schemas.microsoft.com/office/drawing/2014/main" id="{1506B666-A0D9-824A-6B9F-283EA493AF06}"/>
              </a:ext>
            </a:extLst>
          </p:cNvPr>
          <p:cNvSpPr/>
          <p:nvPr/>
        </p:nvSpPr>
        <p:spPr>
          <a:xfrm>
            <a:off x="198969" y="514629"/>
            <a:ext cx="11734800" cy="2052262"/>
          </a:xfrm>
          <a:prstGeom prst="wedgeRoundRectCallout">
            <a:avLst>
              <a:gd name="adj1" fmla="val -4983"/>
              <a:gd name="adj2" fmla="val 6250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endParaRPr lang="en-US" sz="1300" dirty="0"/>
          </a:p>
          <a:p>
            <a:pPr marL="342900" indent="-342900">
              <a:buFont typeface="+mj-lt"/>
              <a:buAutoNum type="arabicPeriod"/>
            </a:pPr>
            <a:r>
              <a:rPr lang="en-US" sz="1300" dirty="0">
                <a:solidFill>
                  <a:srgbClr val="FF0000"/>
                </a:solidFill>
              </a:rPr>
              <a:t>API gateway </a:t>
            </a:r>
            <a:r>
              <a:rPr lang="en-US" sz="1300" dirty="0"/>
              <a:t>handles incoming requests and routes them to the relevant microservices.</a:t>
            </a:r>
          </a:p>
          <a:p>
            <a:pPr marL="342900" indent="-342900">
              <a:buFont typeface="+mj-lt"/>
              <a:buAutoNum type="arabicPeriod"/>
            </a:pPr>
            <a:endParaRPr lang="en-US" sz="1300" dirty="0"/>
          </a:p>
          <a:p>
            <a:pPr marL="342900" indent="-342900">
              <a:buFont typeface="+mj-lt"/>
              <a:buAutoNum type="arabicPeriod"/>
            </a:pPr>
            <a:r>
              <a:rPr lang="en-US" sz="1300" dirty="0"/>
              <a:t>The </a:t>
            </a:r>
            <a:r>
              <a:rPr lang="en-US" sz="1300" dirty="0">
                <a:solidFill>
                  <a:srgbClr val="FF0000"/>
                </a:solidFill>
              </a:rPr>
              <a:t>API gateway </a:t>
            </a:r>
            <a:r>
              <a:rPr lang="en-US" sz="1300" dirty="0"/>
              <a:t>relies on an </a:t>
            </a:r>
            <a:r>
              <a:rPr lang="en-US" sz="1300" dirty="0">
                <a:solidFill>
                  <a:srgbClr val="FF0000"/>
                </a:solidFill>
              </a:rPr>
              <a:t>identity provider service </a:t>
            </a:r>
            <a:r>
              <a:rPr lang="en-US" sz="1300" dirty="0"/>
              <a:t>to handle the authentication and put  authorization of each request coming through the </a:t>
            </a:r>
            <a:r>
              <a:rPr lang="en-US" sz="1300" dirty="0">
                <a:solidFill>
                  <a:srgbClr val="FF0000"/>
                </a:solidFill>
              </a:rPr>
              <a:t>API gateway</a:t>
            </a:r>
            <a:r>
              <a:rPr lang="en-US" sz="1300" dirty="0"/>
              <a:t>.</a:t>
            </a:r>
          </a:p>
          <a:p>
            <a:pPr marL="342900" indent="-342900">
              <a:buFont typeface="+mj-lt"/>
              <a:buAutoNum type="arabicPeriod"/>
            </a:pPr>
            <a:endParaRPr lang="en-US" sz="1300" dirty="0"/>
          </a:p>
          <a:p>
            <a:pPr marL="342900" indent="-342900">
              <a:buFont typeface="+mj-lt"/>
              <a:buAutoNum type="arabicPeriod"/>
            </a:pPr>
            <a:r>
              <a:rPr lang="en-US" sz="1300" dirty="0"/>
              <a:t>To locate the microservice to route an incoming request to, the </a:t>
            </a:r>
            <a:r>
              <a:rPr lang="en-US" sz="1300" dirty="0">
                <a:solidFill>
                  <a:srgbClr val="FF0000"/>
                </a:solidFill>
              </a:rPr>
              <a:t>API gateway </a:t>
            </a:r>
            <a:r>
              <a:rPr lang="en-US" sz="1300" dirty="0"/>
              <a:t>consults a </a:t>
            </a:r>
            <a:r>
              <a:rPr lang="en-US" sz="1300" dirty="0" err="1">
                <a:solidFill>
                  <a:srgbClr val="FF0000"/>
                </a:solidFill>
              </a:rPr>
              <a:t>ServiceRegistry</a:t>
            </a:r>
            <a:r>
              <a:rPr lang="en-US" sz="1300" dirty="0">
                <a:solidFill>
                  <a:srgbClr val="FF0000"/>
                </a:solidFill>
              </a:rPr>
              <a:t> &amp; discovery service</a:t>
            </a:r>
            <a:r>
              <a:rPr lang="en-US" sz="1300" dirty="0"/>
              <a:t>.</a:t>
            </a:r>
          </a:p>
          <a:p>
            <a:pPr marL="342900" indent="-342900">
              <a:buFont typeface="+mj-lt"/>
              <a:buAutoNum type="arabicPeriod"/>
            </a:pPr>
            <a:endParaRPr lang="en-US" sz="1300" dirty="0"/>
          </a:p>
          <a:p>
            <a:pPr marL="342900" indent="-342900">
              <a:buFont typeface="+mj-lt"/>
              <a:buAutoNum type="arabicPeriod"/>
            </a:pPr>
            <a:r>
              <a:rPr lang="en-US" sz="1300" dirty="0"/>
              <a:t>Microservices register with this </a:t>
            </a:r>
            <a:r>
              <a:rPr lang="en-US" sz="1300" dirty="0">
                <a:solidFill>
                  <a:srgbClr val="FF0000"/>
                </a:solidFill>
              </a:rPr>
              <a:t>ServiceRegistry</a:t>
            </a:r>
            <a:r>
              <a:rPr lang="en-US" sz="1300" dirty="0"/>
              <a:t> and discover the location of other microservices  through the </a:t>
            </a:r>
            <a:r>
              <a:rPr lang="en-US" sz="1300" dirty="0">
                <a:solidFill>
                  <a:srgbClr val="FF0000"/>
                </a:solidFill>
              </a:rPr>
              <a:t>discovery service.</a:t>
            </a:r>
          </a:p>
          <a:p>
            <a:pPr marL="342900" indent="-342900">
              <a:buFont typeface="+mj-lt"/>
              <a:buAutoNum type="arabicPeriod"/>
            </a:pPr>
            <a:endParaRPr lang="en-US" sz="1300" dirty="0"/>
          </a:p>
          <a:p>
            <a:pPr marL="342900" indent="-342900">
              <a:buFont typeface="+mj-lt"/>
              <a:buAutoNum type="arabicPeriod"/>
            </a:pPr>
            <a:r>
              <a:rPr lang="en-US" sz="1300" dirty="0"/>
              <a:t>There are other useful components  in a microservices architecture like  </a:t>
            </a:r>
            <a:r>
              <a:rPr lang="en-US" sz="1300" dirty="0">
                <a:solidFill>
                  <a:srgbClr val="FF0000"/>
                </a:solidFill>
              </a:rPr>
              <a:t>monitoring and alerting</a:t>
            </a:r>
            <a:r>
              <a:rPr lang="en-US" sz="1300" dirty="0"/>
              <a:t>, DevOps tooling for deployment, and troubleshooting, for example.</a:t>
            </a:r>
          </a:p>
          <a:p>
            <a:pPr marL="342900" indent="-342900">
              <a:buFont typeface="+mj-lt"/>
              <a:buAutoNum type="arabicPeriod"/>
            </a:pPr>
            <a:endParaRPr lang="en-US" sz="1300" dirty="0"/>
          </a:p>
        </p:txBody>
      </p:sp>
    </p:spTree>
    <p:extLst>
      <p:ext uri="{BB962C8B-B14F-4D97-AF65-F5344CB8AC3E}">
        <p14:creationId xmlns:p14="http://schemas.microsoft.com/office/powerpoint/2010/main" val="35167584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AE5C19-6623-1028-9E80-87C68F2C9FF9}"/>
              </a:ext>
            </a:extLst>
          </p:cNvPr>
          <p:cNvPicPr>
            <a:picLocks noChangeAspect="1"/>
          </p:cNvPicPr>
          <p:nvPr/>
        </p:nvPicPr>
        <p:blipFill>
          <a:blip r:embed="rId3"/>
          <a:stretch>
            <a:fillRect/>
          </a:stretch>
        </p:blipFill>
        <p:spPr>
          <a:xfrm>
            <a:off x="235658" y="2714250"/>
            <a:ext cx="7364286" cy="398208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14" name="Rectangle 13"/>
          <p:cNvSpPr/>
          <p:nvPr/>
        </p:nvSpPr>
        <p:spPr>
          <a:xfrm>
            <a:off x="4495800" y="57090"/>
            <a:ext cx="2819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are Microservices?</a:t>
            </a:r>
          </a:p>
        </p:txBody>
      </p:sp>
      <p:sp>
        <p:nvSpPr>
          <p:cNvPr id="9" name="Speech Bubble: Rectangle with Corners Rounded 8">
            <a:extLst>
              <a:ext uri="{FF2B5EF4-FFF2-40B4-BE49-F238E27FC236}">
                <a16:creationId xmlns:a16="http://schemas.microsoft.com/office/drawing/2014/main" id="{1506B666-A0D9-824A-6B9F-283EA493AF06}"/>
              </a:ext>
            </a:extLst>
          </p:cNvPr>
          <p:cNvSpPr/>
          <p:nvPr/>
        </p:nvSpPr>
        <p:spPr>
          <a:xfrm>
            <a:off x="207437" y="457200"/>
            <a:ext cx="11755964" cy="2052262"/>
          </a:xfrm>
          <a:prstGeom prst="wedgeRoundRectCallout">
            <a:avLst>
              <a:gd name="adj1" fmla="val -4983"/>
              <a:gd name="adj2" fmla="val 6250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mj-lt"/>
              <a:buAutoNum type="arabicPeriod"/>
            </a:pPr>
            <a:r>
              <a:rPr lang="en-US" sz="1800" dirty="0"/>
              <a:t>Microservices cost money to build and operate. It really only makes sense for large teams. For large teams, it enables team independence. Each Microservice, can be  independently maintained by a dedicated team.</a:t>
            </a:r>
            <a:br>
              <a:rPr lang="en-US" sz="1800" dirty="0"/>
            </a:br>
            <a:endParaRPr lang="en-US" sz="1800" dirty="0"/>
          </a:p>
          <a:p>
            <a:pPr marL="342900" indent="-342900">
              <a:buFont typeface="+mj-lt"/>
              <a:buAutoNum type="arabicPeriod"/>
            </a:pPr>
            <a:r>
              <a:rPr lang="en-US" sz="1800" dirty="0"/>
              <a:t>In a well-designed microservices architecture,  these independent teams can move fast, and the impact of failures is well-contained.</a:t>
            </a:r>
            <a:br>
              <a:rPr lang="en-US" sz="1800" dirty="0"/>
            </a:br>
            <a:endParaRPr lang="en-US" sz="1800" dirty="0"/>
          </a:p>
          <a:p>
            <a:pPr marL="342900" indent="-342900">
              <a:buFont typeface="+mj-lt"/>
              <a:buAutoNum type="arabicPeriod"/>
            </a:pPr>
            <a:r>
              <a:rPr lang="en-US" sz="1800" dirty="0"/>
              <a:t>Each service could be independently designed, deployed, and scaled.</a:t>
            </a:r>
          </a:p>
        </p:txBody>
      </p:sp>
    </p:spTree>
    <p:extLst>
      <p:ext uri="{BB962C8B-B14F-4D97-AF65-F5344CB8AC3E}">
        <p14:creationId xmlns:p14="http://schemas.microsoft.com/office/powerpoint/2010/main" val="36929523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90569</TotalTime>
  <Words>661</Words>
  <Application>Microsoft Office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9717</cp:revision>
  <dcterms:created xsi:type="dcterms:W3CDTF">2006-08-16T00:00:00Z</dcterms:created>
  <dcterms:modified xsi:type="dcterms:W3CDTF">2022-11-05T02:15:17Z</dcterms:modified>
</cp:coreProperties>
</file>