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3"/>
  </p:notesMasterIdLst>
  <p:sldIdLst>
    <p:sldId id="484" r:id="rId2"/>
    <p:sldId id="486" r:id="rId3"/>
    <p:sldId id="487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85" r:id="rId1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89550-6392-9310-FD39-E0829D57C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118CF-B11C-397B-2925-6A97DF2E5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368C8-02AF-8AC7-18EA-1F0D44682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F83AE-D33B-71B0-5632-64A05C82A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3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F168-5AE9-1FE0-5F8D-27B7FDC7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C7301-E8E0-1410-F2CC-33E7EE31C3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BD792-30D6-4777-5AC3-1C7AFD8A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8514F-8437-ADEE-0422-5469DE3EC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6844-0CAD-431A-8A14-FEDB89D75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D6EF38-2B1F-736D-C401-91F6C7AC1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D133A-0175-C733-1F11-71AB4BA5C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BF0B-98EE-1135-BFCC-5DD425945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63A0C-FC26-2D65-9411-2D78F574A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07F743-37CC-7AB2-3A43-7C6E1D194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A8D98-347D-3409-24C0-DC62109C1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D88E8-6723-810E-6445-E3E4EFC44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B5A2B-5397-9A07-3A24-03DDD8119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6FADD-7C2B-295A-8C6A-D8D5FB36B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C2078-08EC-837C-3D12-525CCCC99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06F2E-9199-88A8-8BC1-1540C2287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AE1EF-D677-7C67-2A3D-95ACB47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9C6AB-968B-326A-5B66-B952771EF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B9882-1CF9-9113-FAE9-2FB6FED55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3729-FFA3-6D4A-4FF4-E3140D8A4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9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0E990-10A2-3BAC-FAD9-E72C7EE91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41EFE-89DB-D0EA-FCC1-657616A00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1B8131-D2D4-B132-4B91-9660D55C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0A7D5-3AB2-42BD-2A6A-A45B15EF2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9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B870-921E-57B3-12A4-73AE1C10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AA8F9-D83C-DCB9-7E3F-B6553ECBC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F9D5F5-DCC4-A1FA-7932-157B7193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EBC89-72CC-9B05-4BB3-DF0B93737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AC31D-B8BA-CF2B-3B54-8AED53DA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E45D5-E0FD-4288-9C9A-949A94350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7B807-4CBA-E0A2-32DE-D34BB74C6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4CA4-4A40-1F7A-A13C-557B790EA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9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7CCD5-F6DE-C27F-641A-FCE25C4B5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16FE-6B34-62A8-21F9-4B9B8277B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96939E-424E-A4B8-011D-6A114BB46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4FF05-5575-1F4D-FC85-E27EFEE72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0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11A9F-7EE8-9276-6D3D-4F195235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3765569"/>
            <a:ext cx="2057400" cy="2818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A925D7-F2D7-B4F8-C760-420054629983}"/>
              </a:ext>
            </a:extLst>
          </p:cNvPr>
          <p:cNvSpPr txBox="1"/>
          <p:nvPr/>
        </p:nvSpPr>
        <p:spPr>
          <a:xfrm>
            <a:off x="6413798" y="4974759"/>
            <a:ext cx="2146742" cy="307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Nunito" pitchFamily="2" charset="0"/>
              </a:rPr>
              <a:t>Monolithic Architecture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Overhead shot of Lenovo ThinkBook 16 Gen 6 laptop showing display with Windows 11 Start menu, keyboard, &amp; right-side ports &amp; slots.">
            <a:extLst>
              <a:ext uri="{FF2B5EF4-FFF2-40B4-BE49-F238E27FC236}">
                <a16:creationId xmlns:a16="http://schemas.microsoft.com/office/drawing/2014/main" id="{56BD43FF-E6EF-C490-18A2-C0744D7D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07627"/>
            <a:ext cx="1261139" cy="10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Laptop 4 - 15&quot; inches Screen, AMD R7/Windows 10 Home/8GB RAM/256  GB SSD/ Platinum - (5UI-00049) : Amazon.in: Electronics">
            <a:extLst>
              <a:ext uri="{FF2B5EF4-FFF2-40B4-BE49-F238E27FC236}">
                <a16:creationId xmlns:a16="http://schemas.microsoft.com/office/drawing/2014/main" id="{F86DC981-C76C-E804-624E-0423C049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98" y="2560697"/>
            <a:ext cx="1104903" cy="110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8972-FB4D-E1C2-B3EF-89A78E48ADC9}"/>
              </a:ext>
            </a:extLst>
          </p:cNvPr>
          <p:cNvCxnSpPr/>
          <p:nvPr/>
        </p:nvCxnSpPr>
        <p:spPr>
          <a:xfrm>
            <a:off x="4495800" y="3429000"/>
            <a:ext cx="60960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9589C-79B9-63BC-905A-725B29B38B29}"/>
              </a:ext>
            </a:extLst>
          </p:cNvPr>
          <p:cNvCxnSpPr>
            <a:cxnSpLocks/>
          </p:cNvCxnSpPr>
          <p:nvPr/>
        </p:nvCxnSpPr>
        <p:spPr>
          <a:xfrm flipH="1">
            <a:off x="5562600" y="3429000"/>
            <a:ext cx="832150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73846DA-4E16-B6C3-2822-A38993B0BFC3}"/>
              </a:ext>
            </a:extLst>
          </p:cNvPr>
          <p:cNvSpPr/>
          <p:nvPr/>
        </p:nvSpPr>
        <p:spPr>
          <a:xfrm>
            <a:off x="141818" y="488309"/>
            <a:ext cx="11908364" cy="19281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If all the functionalities of a project exist in a single codebase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then that application is known 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monolithic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application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Designing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monolithic application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typically involves creating various layers such as presentation, service, and persistence.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entire codebase is usually deployed 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single jar or war file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this context,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"mono" refers to the single codebase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containing all necessary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CAA2B-F6C5-339E-EE34-B345964C6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B83BEAE7-2182-BBD6-B066-2E2CF03C5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5EEE9BBD-49F5-AF99-E249-4F7E223D90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A27FE-DDF2-E39D-8766-E10CBAE82932}"/>
              </a:ext>
            </a:extLst>
          </p:cNvPr>
          <p:cNvSpPr/>
          <p:nvPr/>
        </p:nvSpPr>
        <p:spPr>
          <a:xfrm>
            <a:off x="207436" y="493191"/>
            <a:ext cx="11832164" cy="293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Microservices architecture is an evolution of SOA</a:t>
            </a:r>
            <a:r>
              <a:rPr lang="en-US" sz="1800" dirty="0">
                <a:solidFill>
                  <a:srgbClr val="273239"/>
                </a:solidFill>
              </a:rPr>
              <a:t>. People also consider </a:t>
            </a:r>
            <a:r>
              <a:rPr lang="en-US" sz="1800" dirty="0">
                <a:solidFill>
                  <a:srgbClr val="FF0000"/>
                </a:solidFill>
              </a:rPr>
              <a:t>SOA</a:t>
            </a:r>
            <a:r>
              <a:rPr lang="en-US" sz="1800" dirty="0">
                <a:solidFill>
                  <a:srgbClr val="273239"/>
                </a:solidFill>
              </a:rPr>
              <a:t> as a superset of microservices. In simple terms, </a:t>
            </a:r>
            <a:r>
              <a:rPr lang="en-US" sz="1800" dirty="0">
                <a:solidFill>
                  <a:srgbClr val="FF0000"/>
                </a:solidFill>
              </a:rPr>
              <a:t>microservices is a fine-grained SOA.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73239"/>
                </a:solidFill>
              </a:rPr>
              <a:t>Unlike </a:t>
            </a:r>
            <a:r>
              <a:rPr lang="en-US" sz="1800" dirty="0">
                <a:solidFill>
                  <a:srgbClr val="FF0000"/>
                </a:solidFill>
              </a:rPr>
              <a:t>SOA</a:t>
            </a:r>
            <a:r>
              <a:rPr lang="en-US" sz="1800" dirty="0">
                <a:solidFill>
                  <a:srgbClr val="273239"/>
                </a:solidFill>
              </a:rPr>
              <a:t>, </a:t>
            </a:r>
            <a:r>
              <a:rPr lang="en-US" sz="1800" dirty="0">
                <a:solidFill>
                  <a:srgbClr val="FF0000"/>
                </a:solidFill>
              </a:rPr>
              <a:t>microservices involve direct communication between the services</a:t>
            </a:r>
            <a:r>
              <a:rPr lang="en-US" sz="1800" dirty="0">
                <a:solidFill>
                  <a:srgbClr val="273239"/>
                </a:solidFill>
              </a:rPr>
              <a:t>, eliminating the need for a central dependency like an </a:t>
            </a:r>
            <a:r>
              <a:rPr lang="en-US" sz="1800" dirty="0">
                <a:solidFill>
                  <a:srgbClr val="FF0000"/>
                </a:solidFill>
              </a:rPr>
              <a:t>Enterprise Service Bus (ESB).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73239"/>
                </a:solidFill>
              </a:rPr>
              <a:t>There is a guideline in microservices to </a:t>
            </a:r>
            <a:r>
              <a:rPr lang="en-US" sz="1800" dirty="0">
                <a:solidFill>
                  <a:srgbClr val="FF0000"/>
                </a:solidFill>
              </a:rPr>
              <a:t>maintain separate databases for each individual microservice</a:t>
            </a:r>
            <a:r>
              <a:rPr lang="en-US" sz="1800" dirty="0">
                <a:solidFill>
                  <a:srgbClr val="273239"/>
                </a:solidFill>
              </a:rPr>
              <a:t>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73239"/>
                </a:solidFill>
              </a:rPr>
              <a:t>The core concept behind evolving from </a:t>
            </a:r>
            <a:r>
              <a:rPr lang="en-US" sz="1800" dirty="0">
                <a:solidFill>
                  <a:srgbClr val="FF0000"/>
                </a:solidFill>
              </a:rPr>
              <a:t>SOA to microservices </a:t>
            </a:r>
            <a:r>
              <a:rPr lang="en-US" sz="1800" dirty="0">
                <a:solidFill>
                  <a:schemeClr val="tx1"/>
                </a:solidFill>
              </a:rPr>
              <a:t>is </a:t>
            </a:r>
            <a:r>
              <a:rPr lang="en-US" sz="1800" dirty="0">
                <a:solidFill>
                  <a:srgbClr val="273239"/>
                </a:solidFill>
              </a:rPr>
              <a:t>to reduce dependency between services, promoting loose coupling according to the specified guidelines.</a:t>
            </a: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C2ABB-9BD5-CE72-0E68-C680F84BD1E4}"/>
              </a:ext>
            </a:extLst>
          </p:cNvPr>
          <p:cNvSpPr txBox="1"/>
          <p:nvPr/>
        </p:nvSpPr>
        <p:spPr>
          <a:xfrm>
            <a:off x="2542270" y="40131"/>
            <a:ext cx="7107459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</a:rPr>
              <a:t>Service-oriented architecture (SOA) vs Microservices architecture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ervice-Oriented Architecture - TTOW0130 - Service-Oriented Applications">
            <a:extLst>
              <a:ext uri="{FF2B5EF4-FFF2-40B4-BE49-F238E27FC236}">
                <a16:creationId xmlns:a16="http://schemas.microsoft.com/office/drawing/2014/main" id="{31350403-98BB-7CA6-0383-324C7516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67731"/>
            <a:ext cx="4876800" cy="31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48913-3496-84A8-CA0D-16D100E47EB4}"/>
              </a:ext>
            </a:extLst>
          </p:cNvPr>
          <p:cNvSpPr txBox="1"/>
          <p:nvPr/>
        </p:nvSpPr>
        <p:spPr>
          <a:xfrm>
            <a:off x="8000104" y="5105400"/>
            <a:ext cx="4039496" cy="84766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Service-Oriented Architecture</a:t>
            </a:r>
          </a:p>
          <a:p>
            <a:r>
              <a:rPr lang="en-US" sz="2400" dirty="0"/>
              <a:t>                       (SOA)</a:t>
            </a:r>
          </a:p>
        </p:txBody>
      </p:sp>
    </p:spTree>
    <p:extLst>
      <p:ext uri="{BB962C8B-B14F-4D97-AF65-F5344CB8AC3E}">
        <p14:creationId xmlns:p14="http://schemas.microsoft.com/office/powerpoint/2010/main" val="1905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4DCB3-F4EC-14DB-D812-35D2970B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A3208D-91BD-B69B-87FE-FBCA760A8F41}"/>
              </a:ext>
            </a:extLst>
          </p:cNvPr>
          <p:cNvSpPr/>
          <p:nvPr/>
        </p:nvSpPr>
        <p:spPr>
          <a:xfrm>
            <a:off x="4038600" y="685800"/>
            <a:ext cx="4190999" cy="59436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2CB96-1221-6CB9-F387-5EAB38723D57}"/>
              </a:ext>
            </a:extLst>
          </p:cNvPr>
          <p:cNvSpPr/>
          <p:nvPr/>
        </p:nvSpPr>
        <p:spPr>
          <a:xfrm>
            <a:off x="4381500" y="1142999"/>
            <a:ext cx="3429000" cy="358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FBF75252-CCA9-F680-6014-247F81746C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38C0E173-7013-0D66-332A-1CA0C53FC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38B3D-6C9C-6841-0AAB-B5390DF62BDF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C70BC1-A69D-2779-85C4-08F5CA9C1C61}"/>
              </a:ext>
            </a:extLst>
          </p:cNvPr>
          <p:cNvSpPr/>
          <p:nvPr/>
        </p:nvSpPr>
        <p:spPr>
          <a:xfrm>
            <a:off x="4610100" y="2466227"/>
            <a:ext cx="28956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066508-930A-C653-E0EF-1B5859206291}"/>
              </a:ext>
            </a:extLst>
          </p:cNvPr>
          <p:cNvSpPr/>
          <p:nvPr/>
        </p:nvSpPr>
        <p:spPr>
          <a:xfrm>
            <a:off x="4610100" y="3685427"/>
            <a:ext cx="28956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Persistence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9D15AF-5D64-1BBD-7FD8-9DECDBD429CF}"/>
              </a:ext>
            </a:extLst>
          </p:cNvPr>
          <p:cNvSpPr/>
          <p:nvPr/>
        </p:nvSpPr>
        <p:spPr>
          <a:xfrm>
            <a:off x="4610100" y="1315159"/>
            <a:ext cx="289560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6601520-27E4-6BF9-C81F-DC9BFCDF484E}"/>
              </a:ext>
            </a:extLst>
          </p:cNvPr>
          <p:cNvSpPr/>
          <p:nvPr/>
        </p:nvSpPr>
        <p:spPr>
          <a:xfrm>
            <a:off x="5524500" y="5261386"/>
            <a:ext cx="1143000" cy="123264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19E959-9F55-3C47-6CE5-36A5C226C7B1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6096000" y="4724400"/>
            <a:ext cx="0" cy="536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745D7-01BC-4BB5-3270-9075D5BA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DCA0D642-EC96-2AC0-FFD2-B8CAE01E96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AE53F3D4-70E5-6E9B-B425-10F726E4F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377F9-AE4B-3E37-3A3A-2BF9D663F88F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BD4EF8-D98C-840C-A7EF-D022E4C84FBF}"/>
              </a:ext>
            </a:extLst>
          </p:cNvPr>
          <p:cNvSpPr/>
          <p:nvPr/>
        </p:nvSpPr>
        <p:spPr>
          <a:xfrm>
            <a:off x="207436" y="1219200"/>
            <a:ext cx="11832164" cy="4953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Over time,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monolithic application grows too big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making it hard to handle.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Even minor changes require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redeploying the entire application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As the application gets bigger, it takes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longer to start up and deploy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New developers find it challenging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understand a large monolithic application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even if they're only responsible for a small part of it.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If one part of the application is heavily used, we have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deploy the whole application on multiple servers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which is inefficient and wastes resources. This makes horizontal scaling impractical.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Introducing new technology suited for specific functionalities is difficult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and impacts the entire application 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Söhne"/>
              </a:rPr>
              <a:t> 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terms of time and cost.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 single bug in any module can crash the entire monolithic application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making it unreliable.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FE766-BD4B-245A-5D84-D349E8C3D5B2}"/>
              </a:ext>
            </a:extLst>
          </p:cNvPr>
          <p:cNvSpPr txBox="1"/>
          <p:nvPr/>
        </p:nvSpPr>
        <p:spPr>
          <a:xfrm>
            <a:off x="207436" y="685800"/>
            <a:ext cx="4558427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Disadvantages of Monolithic 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30B37-AA79-7503-13A4-A4D2EB3B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798537D2-15D4-964E-71FE-42C592CE4D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E63BC8AE-669A-6F6B-C7B9-98F5FEDF5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B9E534-6A1B-888F-C83F-CEE4591EC402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44CF3-1C1F-C145-764C-A161FA811C96}"/>
              </a:ext>
            </a:extLst>
          </p:cNvPr>
          <p:cNvSpPr/>
          <p:nvPr/>
        </p:nvSpPr>
        <p:spPr>
          <a:xfrm>
            <a:off x="207436" y="1752600"/>
            <a:ext cx="11832164" cy="3581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Developing a monolithic application is easier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compared to working with microservices because you don't need highly skilled developers to figure out and build different parts.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Deployment is simpler too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because you only need to deploy one jar or war file.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Monolithic applications are generally easier and simpler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to develop than microservices.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Network delays and security issues are less of a problem with monolithic applications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compared to microservices.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Developers don't have to learn multiple applications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; they can focus on just 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CBCBB-273C-01A8-2326-E2D8263FE649}"/>
              </a:ext>
            </a:extLst>
          </p:cNvPr>
          <p:cNvSpPr txBox="1"/>
          <p:nvPr/>
        </p:nvSpPr>
        <p:spPr>
          <a:xfrm>
            <a:off x="207436" y="1305440"/>
            <a:ext cx="4314771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>
                <a:solidFill>
                  <a:schemeClr val="bg1"/>
                </a:solidFill>
                <a:effectLst/>
              </a:rPr>
              <a:t>Advantages of monolithic applications: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06B3-E179-611A-1903-F2935089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90839F0B-5D98-243E-45F2-B6B77544B6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4A366B0C-2775-B542-9380-DC2CBB0D7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6BC45-9F3E-CD1E-C602-64B7F046A104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72FC8-A2EA-B27E-3B35-BC75652A7B15}"/>
              </a:ext>
            </a:extLst>
          </p:cNvPr>
          <p:cNvSpPr/>
          <p:nvPr/>
        </p:nvSpPr>
        <p:spPr>
          <a:xfrm>
            <a:off x="141818" y="488309"/>
            <a:ext cx="11908364" cy="21627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solidFill>
                  <a:srgbClr val="FF0000"/>
                </a:solidFill>
                <a:effectLst/>
                <a:latin typeface="Söhne"/>
              </a:rPr>
              <a:t>Microservices</a:t>
            </a: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 is an architectural development style.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Applications are built using 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Söhne"/>
              </a:rPr>
              <a:t>smaller services</a:t>
            </a: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Each service handles a 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Söhne"/>
              </a:rPr>
              <a:t>small portion of functionality </a:t>
            </a: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and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Services 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Söhne"/>
              </a:rPr>
              <a:t>communicate with each other </a:t>
            </a: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directly.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Lightweight protocols like 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Söhne"/>
              </a:rPr>
              <a:t>HTTP</a:t>
            </a: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 are used for communication.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Sam Newman defines microservices as "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Söhne"/>
              </a:rPr>
              <a:t>small services that work together</a:t>
            </a: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C7816-D804-355E-9F7B-74DF350F1596}"/>
              </a:ext>
            </a:extLst>
          </p:cNvPr>
          <p:cNvSpPr txBox="1"/>
          <p:nvPr/>
        </p:nvSpPr>
        <p:spPr>
          <a:xfrm>
            <a:off x="4516594" y="6313565"/>
            <a:ext cx="2396810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Nunito" pitchFamily="2" charset="0"/>
              </a:rPr>
              <a:t>Microservices Architecture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822E6-DB16-A80D-A84D-EEF19C41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47" y="2887583"/>
            <a:ext cx="4314905" cy="33433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744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12CA0-BE1B-21B3-A4F8-C96251C37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6C663B82-E64A-4951-C7A5-626E9AE8D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E50D343F-72EB-36AC-4B5A-F6F77B4A45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6351B-0C05-4428-B345-0617F8D52A6A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435759-DCD0-7693-15F8-645C6B2BF648}"/>
              </a:ext>
            </a:extLst>
          </p:cNvPr>
          <p:cNvSpPr/>
          <p:nvPr/>
        </p:nvSpPr>
        <p:spPr>
          <a:xfrm>
            <a:off x="141818" y="488309"/>
            <a:ext cx="11908364" cy="23761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Microservice architecture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the way applications interact with databases changes significantly.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Instead of sharing one database, each microservice gets its own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This might mean having some duplicate data, but it's necessary for keeping things separate and flexible.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Having one database per microservice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lets each microservice choose the best database type for what it does.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Each service has its own secure boundary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so they can be written in different programming languages.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Microservice architecture involves various patterns like finding services, caching, handling communication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keeping an eye on what's happening, and making sure things are secure.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776CA-8726-F198-D2DE-968E40B20683}"/>
              </a:ext>
            </a:extLst>
          </p:cNvPr>
          <p:cNvSpPr txBox="1"/>
          <p:nvPr/>
        </p:nvSpPr>
        <p:spPr>
          <a:xfrm>
            <a:off x="4516595" y="6397823"/>
            <a:ext cx="2396810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Nunito" pitchFamily="2" charset="0"/>
              </a:rPr>
              <a:t>Microservices Architecture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BD267-20CD-FFA3-6E15-055DA6DE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47" y="3173748"/>
            <a:ext cx="4314905" cy="31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635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7EFB0-3130-6C19-385D-C41CBA3E9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EA45B132-6E9B-4FC5-B576-8ACF2FFA6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B7A20BDD-9CE7-F48E-D322-860145F02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E62B-D78A-BDCF-19B8-E6C4A2E29B1C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A37C08-E7D8-51D4-7E17-2BA6DE0BE6C6}"/>
              </a:ext>
            </a:extLst>
          </p:cNvPr>
          <p:cNvSpPr/>
          <p:nvPr/>
        </p:nvSpPr>
        <p:spPr>
          <a:xfrm>
            <a:off x="207436" y="990601"/>
            <a:ext cx="11832164" cy="5562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single responsibility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principle, part of the SOLID design pattern, dictates that each unit—be it a class, method, or microservice—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should have one clear responsibility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 the context of microservices, this means each microservice handles a single functionality.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In other words, the number of microservices should match the number of functions needed. Additionally, microservices typically have their own databases, contributing to decentralization.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Building around business capabilities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means leveraging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most suitable technologies for specific functionalities within an application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Unlike monolithic applications, where using different technologies for various functions was limited, microservices allow flexibility in adopting appropriate technology stacks or backend databases for each microservice.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This ensures that each microservice can utilize different technologies based on the specific needs of the business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Design for failure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" in microservices means anticipating and preparing for potential failures within individual services. Unlike monolithic applications, where the failure of one module can bring down the entire system,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microservices are designed to withstand failures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This architecture ensures that if one microservice goes down, other functionalities remain accessible to users, leveraging the resilience of microservices and minimizing disruption to the overall system.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7D983-1EA1-0B26-1F60-33BFDD5A167E}"/>
              </a:ext>
            </a:extLst>
          </p:cNvPr>
          <p:cNvSpPr txBox="1"/>
          <p:nvPr/>
        </p:nvSpPr>
        <p:spPr>
          <a:xfrm>
            <a:off x="207436" y="493191"/>
            <a:ext cx="3005053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Principles of microservices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2DAA7-0078-81C5-5B9B-EB60F6844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AA1C4556-61C0-B21D-4DAC-963DD1288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CEE7FF36-65EC-3916-B0AB-A420DBBBEA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143E2-928D-C358-16CC-C213F6E0238F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84EDB0-E9D3-9371-5FAB-04F788B1F1ED}"/>
              </a:ext>
            </a:extLst>
          </p:cNvPr>
          <p:cNvSpPr/>
          <p:nvPr/>
        </p:nvSpPr>
        <p:spPr>
          <a:xfrm>
            <a:off x="207436" y="990601"/>
            <a:ext cx="11832164" cy="5562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73239"/>
                </a:solidFill>
              </a:rPr>
              <a:t>Microservice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 is easy to manage as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it is relatively smaller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If there’s any update in one of the microservices, then we need to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redeploy only that microservice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Microservices are self-contained and, hence,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deployed independently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. Their start-up and deployment times are relatively less.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It is very easy for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new developer to onboard the project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as he needs to understand only a particular microservice providing the functionality he will be working on and not the whole system.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If a particular microservice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is facing a large load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because of the users using that functionality in excess, then we need to scale out that microservice only. Hence, the microservices architecture supports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horizontal scaling.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Each microservice can use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different technology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based on the business requirements.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73239"/>
              </a:solidFill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If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particular microservice goes down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due to some bug, then it doesn’t affect other microservices and the whole system remains intact and continues providing other functionalities to the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C127D-0F31-BBF9-543B-DEABD89B5D4E}"/>
              </a:ext>
            </a:extLst>
          </p:cNvPr>
          <p:cNvSpPr txBox="1"/>
          <p:nvPr/>
        </p:nvSpPr>
        <p:spPr>
          <a:xfrm>
            <a:off x="207436" y="493191"/>
            <a:ext cx="3282181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Advantages of microservices: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E093-3662-9F07-C716-007AC0053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3A15FD86-9F3A-1B21-C2B0-5A3DE96EE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160BB352-9513-5236-049B-4D4172DDAC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60DD3-B2ED-C99B-8104-D7A36F5283B0}"/>
              </a:ext>
            </a:extLst>
          </p:cNvPr>
          <p:cNvSpPr/>
          <p:nvPr/>
        </p:nvSpPr>
        <p:spPr>
          <a:xfrm>
            <a:off x="3733800" y="29263"/>
            <a:ext cx="44957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Monolithic vs Microservices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F50143-5E0B-E831-65D3-CCEDE5E2D3D7}"/>
              </a:ext>
            </a:extLst>
          </p:cNvPr>
          <p:cNvSpPr/>
          <p:nvPr/>
        </p:nvSpPr>
        <p:spPr>
          <a:xfrm>
            <a:off x="207436" y="990601"/>
            <a:ext cx="11832164" cy="5562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Distributed systems, like this one, are more complex </a:t>
            </a:r>
            <a:r>
              <a:rPr lang="en-US" sz="2000" dirty="0">
                <a:solidFill>
                  <a:srgbClr val="273239"/>
                </a:solidFill>
              </a:rPr>
              <a:t>compared to monolithic applications, especially as the number of microservices increases.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Skilled developers are needed to work with microservices</a:t>
            </a:r>
            <a:r>
              <a:rPr lang="en-US" sz="2000" dirty="0">
                <a:solidFill>
                  <a:srgbClr val="273239"/>
                </a:solidFill>
              </a:rPr>
              <a:t>, as they must understand and manage how the microservices communicate with each other.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Deploying</a:t>
            </a:r>
            <a:r>
              <a:rPr lang="en-US" sz="2000" dirty="0">
                <a:solidFill>
                  <a:srgbClr val="273239"/>
                </a:solidFill>
              </a:rPr>
              <a:t> microservices independently is challenging.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Microservices can be expensive in terms of network usage</a:t>
            </a:r>
            <a:r>
              <a:rPr lang="en-US" sz="2000" dirty="0">
                <a:solidFill>
                  <a:srgbClr val="273239"/>
                </a:solidFill>
              </a:rPr>
              <a:t> because they need to interact with each other, leading to network latency.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Microservices are generally less secure than monolithic applications</a:t>
            </a:r>
            <a:r>
              <a:rPr lang="en-US" sz="2000" dirty="0">
                <a:solidFill>
                  <a:srgbClr val="273239"/>
                </a:solidFill>
              </a:rPr>
              <a:t> due to the communication between different services over the network.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Debugging is challenging </a:t>
            </a:r>
            <a:r>
              <a:rPr lang="en-US" sz="2000" dirty="0">
                <a:solidFill>
                  <a:srgbClr val="273239"/>
                </a:solidFill>
              </a:rPr>
              <a:t>because control flows through multiple microservices, making it difficult to pinpoint exactly where and why an error occurred.</a:t>
            </a:r>
            <a:endParaRPr lang="en-US" sz="20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85B58-1EEA-D134-861B-14BB2BBE5539}"/>
              </a:ext>
            </a:extLst>
          </p:cNvPr>
          <p:cNvSpPr txBox="1"/>
          <p:nvPr/>
        </p:nvSpPr>
        <p:spPr>
          <a:xfrm>
            <a:off x="207436" y="493191"/>
            <a:ext cx="3509807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Disadvantages of microservices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E702-99B8-84F1-2A9D-D75C1812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C5A076AE-A8A7-91B7-1D04-A447B06126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BE75265A-101F-1484-6B68-F51B35371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6B3E8B-F164-D083-3717-76A1B9CF9CF3}"/>
              </a:ext>
            </a:extLst>
          </p:cNvPr>
          <p:cNvSpPr/>
          <p:nvPr/>
        </p:nvSpPr>
        <p:spPr>
          <a:xfrm>
            <a:off x="207436" y="612066"/>
            <a:ext cx="11832164" cy="26211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0000"/>
                </a:solidFill>
              </a:rPr>
              <a:t>SOA</a:t>
            </a:r>
            <a:r>
              <a:rPr lang="en-US" sz="1800" dirty="0">
                <a:solidFill>
                  <a:srgbClr val="FF0000"/>
                </a:solidFill>
              </a:rPr>
              <a:t> emerged in response to issues with monolithic architecture </a:t>
            </a:r>
            <a:r>
              <a:rPr lang="en-US" sz="1800" dirty="0">
                <a:solidFill>
                  <a:srgbClr val="273239"/>
                </a:solidFill>
              </a:rPr>
              <a:t>and gained popularity in the early 2000s.</a:t>
            </a:r>
            <a:br>
              <a:rPr lang="en-US" sz="1800" dirty="0">
                <a:solidFill>
                  <a:srgbClr val="273239"/>
                </a:solidFill>
              </a:rPr>
            </a:br>
            <a:endParaRPr lang="en-US" sz="18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73239"/>
                </a:solidFill>
              </a:rPr>
              <a:t>In </a:t>
            </a:r>
            <a:r>
              <a:rPr lang="en-US" sz="1800" dirty="0">
                <a:solidFill>
                  <a:srgbClr val="FF0000"/>
                </a:solidFill>
              </a:rPr>
              <a:t>SOA</a:t>
            </a:r>
            <a:r>
              <a:rPr lang="en-US" sz="1800" dirty="0">
                <a:solidFill>
                  <a:srgbClr val="273239"/>
                </a:solidFill>
              </a:rPr>
              <a:t>, </a:t>
            </a:r>
            <a:r>
              <a:rPr lang="en-US" sz="1800" dirty="0">
                <a:solidFill>
                  <a:srgbClr val="FF0000"/>
                </a:solidFill>
              </a:rPr>
              <a:t>a large application is divided into smaller services deployed independently</a:t>
            </a:r>
            <a:r>
              <a:rPr lang="en-US" sz="1800" dirty="0">
                <a:solidFill>
                  <a:srgbClr val="273239"/>
                </a:solidFill>
              </a:rPr>
              <a:t>, but these services </a:t>
            </a:r>
            <a:r>
              <a:rPr lang="en-US" sz="1800" dirty="0">
                <a:solidFill>
                  <a:srgbClr val="FF0000"/>
                </a:solidFill>
              </a:rPr>
              <a:t>don't directly communicate</a:t>
            </a:r>
            <a:r>
              <a:rPr lang="en-US" sz="1800" dirty="0">
                <a:solidFill>
                  <a:srgbClr val="273239"/>
                </a:solidFill>
              </a:rPr>
              <a:t> with each other.</a:t>
            </a:r>
            <a:br>
              <a:rPr lang="en-US" sz="1800" dirty="0">
                <a:solidFill>
                  <a:srgbClr val="273239"/>
                </a:solidFill>
              </a:rPr>
            </a:br>
            <a:endParaRPr lang="en-US" sz="18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SOA</a:t>
            </a:r>
            <a:r>
              <a:rPr lang="en-US" sz="1800" dirty="0">
                <a:solidFill>
                  <a:srgbClr val="273239"/>
                </a:solidFill>
              </a:rPr>
              <a:t> typically involves an </a:t>
            </a:r>
            <a:r>
              <a:rPr lang="en-US" sz="1800" dirty="0">
                <a:solidFill>
                  <a:srgbClr val="FF0000"/>
                </a:solidFill>
              </a:rPr>
              <a:t>Enterprise Service Bus (ESB), </a:t>
            </a:r>
            <a:r>
              <a:rPr lang="en-US" sz="1800" dirty="0">
                <a:solidFill>
                  <a:srgbClr val="273239"/>
                </a:solidFill>
              </a:rPr>
              <a:t>acting as middleware or a server facilitating communication between services using various protocols or message standards.</a:t>
            </a:r>
            <a:br>
              <a:rPr lang="en-US" sz="1800" dirty="0">
                <a:solidFill>
                  <a:srgbClr val="273239"/>
                </a:solidFill>
              </a:rPr>
            </a:br>
            <a:endParaRPr lang="en-US" sz="1800" dirty="0">
              <a:solidFill>
                <a:srgbClr val="273239"/>
              </a:solidFill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73239"/>
                </a:solidFill>
              </a:rPr>
              <a:t>There wasn't a strict guideline for each service to have its own independent database in </a:t>
            </a:r>
            <a:r>
              <a:rPr lang="en-US" sz="1800" dirty="0">
                <a:solidFill>
                  <a:srgbClr val="FF0000"/>
                </a:solidFill>
              </a:rPr>
              <a:t>SOA</a:t>
            </a:r>
            <a:r>
              <a:rPr lang="en-US" sz="1800" dirty="0">
                <a:solidFill>
                  <a:srgbClr val="273239"/>
                </a:solidFill>
              </a:rPr>
              <a:t>.</a:t>
            </a:r>
            <a:endParaRPr lang="en-US" sz="18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4C853-156B-521B-3A0C-C0EA9B82C816}"/>
              </a:ext>
            </a:extLst>
          </p:cNvPr>
          <p:cNvSpPr txBox="1"/>
          <p:nvPr/>
        </p:nvSpPr>
        <p:spPr>
          <a:xfrm>
            <a:off x="2438400" y="40131"/>
            <a:ext cx="7107459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</a:rPr>
              <a:t>Service-oriented architecture (SOA) vs Microservices architecture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ervice-Oriented Architecture - TTOW0130 - Service-Oriented Applications">
            <a:extLst>
              <a:ext uri="{FF2B5EF4-FFF2-40B4-BE49-F238E27FC236}">
                <a16:creationId xmlns:a16="http://schemas.microsoft.com/office/drawing/2014/main" id="{119C741B-09B9-6689-DAF3-9162BCF8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24758"/>
            <a:ext cx="4876800" cy="31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C2CF25-63E3-D443-1DD1-13956D64BDAA}"/>
              </a:ext>
            </a:extLst>
          </p:cNvPr>
          <p:cNvSpPr txBox="1"/>
          <p:nvPr/>
        </p:nvSpPr>
        <p:spPr>
          <a:xfrm>
            <a:off x="8139953" y="5105400"/>
            <a:ext cx="4039496" cy="84766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Service-Oriented Architecture</a:t>
            </a:r>
          </a:p>
          <a:p>
            <a:r>
              <a:rPr lang="en-US" sz="2400" dirty="0"/>
              <a:t>                       (SOA)</a:t>
            </a:r>
          </a:p>
        </p:txBody>
      </p:sp>
    </p:spTree>
    <p:extLst>
      <p:ext uri="{BB962C8B-B14F-4D97-AF65-F5344CB8AC3E}">
        <p14:creationId xmlns:p14="http://schemas.microsoft.com/office/powerpoint/2010/main" val="1902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91620</TotalTime>
  <Words>1245</Words>
  <Application>Microsoft Office PowerPoint</Application>
  <PresentationFormat>Widescreen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Nunito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10009</cp:revision>
  <dcterms:created xsi:type="dcterms:W3CDTF">2006-08-16T00:00:00Z</dcterms:created>
  <dcterms:modified xsi:type="dcterms:W3CDTF">2024-02-28T08:37:09Z</dcterms:modified>
</cp:coreProperties>
</file>