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82" r:id="rId2"/>
    <p:sldId id="485" r:id="rId3"/>
    <p:sldId id="486" r:id="rId4"/>
    <p:sldId id="483"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78430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59015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03114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97980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8/14/2023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4" name="Picture 2">
            <a:extLst>
              <a:ext uri="{FF2B5EF4-FFF2-40B4-BE49-F238E27FC236}">
                <a16:creationId xmlns:a16="http://schemas.microsoft.com/office/drawing/2014/main" id="{78B762DE-5191-66D0-9CF1-D36DE15841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3276600"/>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ownload Royaltyfree Man Drawing Cartoon Free Photo PNG HQ PNG Image |  FreePNGImg">
            <a:extLst>
              <a:ext uri="{FF2B5EF4-FFF2-40B4-BE49-F238E27FC236}">
                <a16:creationId xmlns:a16="http://schemas.microsoft.com/office/drawing/2014/main" id="{68C6856B-326A-7743-C39F-A5C1D1E94E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651110"/>
            <a:ext cx="2390775" cy="313069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727EB5F7-86BC-58C7-FB8B-A4B808A91EBD}"/>
              </a:ext>
            </a:extLst>
          </p:cNvPr>
          <p:cNvCxnSpPr>
            <a:stCxn id="11" idx="3"/>
          </p:cNvCxnSpPr>
          <p:nvPr/>
        </p:nvCxnSpPr>
        <p:spPr>
          <a:xfrm>
            <a:off x="4295775" y="5216455"/>
            <a:ext cx="4314825"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030" name="Picture 6" descr="Letter - Free communications icons">
            <a:extLst>
              <a:ext uri="{FF2B5EF4-FFF2-40B4-BE49-F238E27FC236}">
                <a16:creationId xmlns:a16="http://schemas.microsoft.com/office/drawing/2014/main" id="{9777FA9B-C164-65F8-0403-116C4760FB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1687" y="3886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FE49D94-43D0-7769-C35F-5F6FE0BA1911}"/>
              </a:ext>
            </a:extLst>
          </p:cNvPr>
          <p:cNvPicPr>
            <a:picLocks noChangeAspect="1"/>
          </p:cNvPicPr>
          <p:nvPr/>
        </p:nvPicPr>
        <p:blipFill>
          <a:blip r:embed="rId6"/>
          <a:stretch>
            <a:fillRect/>
          </a:stretch>
        </p:blipFill>
        <p:spPr>
          <a:xfrm>
            <a:off x="6110977" y="3385536"/>
            <a:ext cx="684420" cy="833918"/>
          </a:xfrm>
          <a:prstGeom prst="rect">
            <a:avLst/>
          </a:prstGeom>
        </p:spPr>
      </p:pic>
      <p:sp>
        <p:nvSpPr>
          <p:cNvPr id="21" name="TextBox 20">
            <a:extLst>
              <a:ext uri="{FF2B5EF4-FFF2-40B4-BE49-F238E27FC236}">
                <a16:creationId xmlns:a16="http://schemas.microsoft.com/office/drawing/2014/main" id="{5A487797-436F-CBF5-37FD-7ECF0255EE62}"/>
              </a:ext>
            </a:extLst>
          </p:cNvPr>
          <p:cNvSpPr txBox="1"/>
          <p:nvPr/>
        </p:nvSpPr>
        <p:spPr>
          <a:xfrm>
            <a:off x="207436" y="651284"/>
            <a:ext cx="11679763" cy="249299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800" b="1" i="0" dirty="0">
                <a:solidFill>
                  <a:srgbClr val="C00000"/>
                </a:solidFill>
                <a:effectLst>
                  <a:outerShdw blurRad="38100" dist="38100" dir="2700000" algn="tl">
                    <a:srgbClr val="000000">
                      <a:alpha val="43137"/>
                    </a:srgbClr>
                  </a:outerShdw>
                </a:effectLst>
              </a:rPr>
              <a:t>SSL (Secure Sockets Layer): </a:t>
            </a:r>
            <a:br>
              <a:rPr lang="en-US" sz="2800" b="1" i="0" dirty="0">
                <a:solidFill>
                  <a:srgbClr val="C00000"/>
                </a:solidFill>
                <a:effectLst>
                  <a:outerShdw blurRad="38100" dist="38100" dir="2700000" algn="tl">
                    <a:srgbClr val="000000">
                      <a:alpha val="43137"/>
                    </a:srgbClr>
                  </a:outerShdw>
                </a:effectLst>
              </a:rPr>
            </a:br>
            <a:endParaRPr lang="en-US" sz="2800" b="1" i="0" dirty="0">
              <a:solidFill>
                <a:srgbClr val="C00000"/>
              </a:solidFill>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000" b="0" i="0" dirty="0">
                <a:solidFill>
                  <a:srgbClr val="374151"/>
                </a:solidFill>
                <a:effectLst/>
              </a:rPr>
              <a:t>Imagine you want to send a </a:t>
            </a:r>
            <a:r>
              <a:rPr lang="en-US" sz="2000" b="0" i="0" dirty="0">
                <a:solidFill>
                  <a:srgbClr val="C00000"/>
                </a:solidFill>
                <a:effectLst/>
              </a:rPr>
              <a:t>secret message </a:t>
            </a:r>
            <a:r>
              <a:rPr lang="en-US" sz="2000" b="0" i="0" dirty="0">
                <a:solidFill>
                  <a:srgbClr val="374151"/>
                </a:solidFill>
                <a:effectLst/>
              </a:rPr>
              <a:t>to your friend, but you don't want anyone else to be able to read it. </a:t>
            </a:r>
            <a:r>
              <a:rPr lang="en-US" sz="2000" b="1" i="0" dirty="0">
                <a:solidFill>
                  <a:srgbClr val="C00000"/>
                </a:solidFill>
                <a:effectLst/>
              </a:rPr>
              <a:t>SSL</a:t>
            </a:r>
            <a:r>
              <a:rPr lang="en-US" sz="2000" b="0" i="0" dirty="0">
                <a:solidFill>
                  <a:srgbClr val="374151"/>
                </a:solidFill>
                <a:effectLst/>
              </a:rPr>
              <a:t> is like a </a:t>
            </a:r>
            <a:r>
              <a:rPr lang="en-US" sz="2000" b="0" i="0" dirty="0">
                <a:solidFill>
                  <a:srgbClr val="C00000"/>
                </a:solidFill>
                <a:effectLst/>
              </a:rPr>
              <a:t>special lock </a:t>
            </a:r>
            <a:r>
              <a:rPr lang="en-US" sz="2000" b="0" i="0" dirty="0">
                <a:solidFill>
                  <a:srgbClr val="374151"/>
                </a:solidFill>
                <a:effectLst/>
              </a:rPr>
              <a:t>that you put on the message envelope. </a:t>
            </a:r>
          </a:p>
          <a:p>
            <a:pPr marL="342900" indent="-342900">
              <a:buFont typeface="Wingdings" panose="05000000000000000000" pitchFamily="2" charset="2"/>
              <a:buChar char="v"/>
            </a:pPr>
            <a:endParaRPr lang="en-US" sz="2000" dirty="0">
              <a:solidFill>
                <a:srgbClr val="374151"/>
              </a:solidFill>
            </a:endParaRPr>
          </a:p>
          <a:p>
            <a:pPr marL="342900" indent="-342900">
              <a:buFont typeface="Wingdings" panose="05000000000000000000" pitchFamily="2" charset="2"/>
              <a:buChar char="v"/>
            </a:pPr>
            <a:r>
              <a:rPr lang="en-US" sz="2000" b="0" i="0" dirty="0">
                <a:solidFill>
                  <a:srgbClr val="374151"/>
                </a:solidFill>
                <a:effectLst/>
              </a:rPr>
              <a:t>When you send the message, it gets wrapped up securely so that only your friend can unlock and read it with their </a:t>
            </a:r>
            <a:r>
              <a:rPr lang="en-US" sz="2000" b="0" i="0" dirty="0">
                <a:solidFill>
                  <a:srgbClr val="C00000"/>
                </a:solidFill>
                <a:effectLst/>
              </a:rPr>
              <a:t>special key</a:t>
            </a:r>
            <a:r>
              <a:rPr lang="en-US" sz="2000" b="0" i="0" dirty="0">
                <a:solidFill>
                  <a:srgbClr val="374151"/>
                </a:solidFill>
                <a:effectLst/>
              </a:rPr>
              <a:t>.</a:t>
            </a:r>
            <a:endParaRPr lang="en-US" sz="2000" dirty="0"/>
          </a:p>
        </p:txBody>
      </p:sp>
    </p:spTree>
    <p:extLst>
      <p:ext uri="{BB962C8B-B14F-4D97-AF65-F5344CB8AC3E}">
        <p14:creationId xmlns:p14="http://schemas.microsoft.com/office/powerpoint/2010/main" val="26843044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4" name="Picture 2">
            <a:extLst>
              <a:ext uri="{FF2B5EF4-FFF2-40B4-BE49-F238E27FC236}">
                <a16:creationId xmlns:a16="http://schemas.microsoft.com/office/drawing/2014/main" id="{78B762DE-5191-66D0-9CF1-D36DE15841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3505200"/>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ownload Royaltyfree Man Drawing Cartoon Free Photo PNG HQ PNG Image |  FreePNGImg">
            <a:extLst>
              <a:ext uri="{FF2B5EF4-FFF2-40B4-BE49-F238E27FC236}">
                <a16:creationId xmlns:a16="http://schemas.microsoft.com/office/drawing/2014/main" id="{68C6856B-326A-7743-C39F-A5C1D1E94E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616255"/>
            <a:ext cx="2390775" cy="313069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727EB5F7-86BC-58C7-FB8B-A4B808A91EBD}"/>
              </a:ext>
            </a:extLst>
          </p:cNvPr>
          <p:cNvCxnSpPr>
            <a:stCxn id="11" idx="3"/>
          </p:cNvCxnSpPr>
          <p:nvPr/>
        </p:nvCxnSpPr>
        <p:spPr>
          <a:xfrm>
            <a:off x="4295775" y="5181600"/>
            <a:ext cx="4314825"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030" name="Picture 6" descr="Letter - Free communications icons">
            <a:extLst>
              <a:ext uri="{FF2B5EF4-FFF2-40B4-BE49-F238E27FC236}">
                <a16:creationId xmlns:a16="http://schemas.microsoft.com/office/drawing/2014/main" id="{9777FA9B-C164-65F8-0403-116C4760FB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1687" y="3886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FE49D94-43D0-7769-C35F-5F6FE0BA1911}"/>
              </a:ext>
            </a:extLst>
          </p:cNvPr>
          <p:cNvPicPr>
            <a:picLocks noChangeAspect="1"/>
          </p:cNvPicPr>
          <p:nvPr/>
        </p:nvPicPr>
        <p:blipFill>
          <a:blip r:embed="rId6"/>
          <a:stretch>
            <a:fillRect/>
          </a:stretch>
        </p:blipFill>
        <p:spPr>
          <a:xfrm>
            <a:off x="6096000" y="3367196"/>
            <a:ext cx="684420" cy="833918"/>
          </a:xfrm>
          <a:prstGeom prst="rect">
            <a:avLst/>
          </a:prstGeom>
        </p:spPr>
      </p:pic>
      <p:sp>
        <p:nvSpPr>
          <p:cNvPr id="21" name="TextBox 20">
            <a:extLst>
              <a:ext uri="{FF2B5EF4-FFF2-40B4-BE49-F238E27FC236}">
                <a16:creationId xmlns:a16="http://schemas.microsoft.com/office/drawing/2014/main" id="{5A487797-436F-CBF5-37FD-7ECF0255EE62}"/>
              </a:ext>
            </a:extLst>
          </p:cNvPr>
          <p:cNvSpPr txBox="1"/>
          <p:nvPr/>
        </p:nvSpPr>
        <p:spPr>
          <a:xfrm>
            <a:off x="207436" y="651284"/>
            <a:ext cx="11679763" cy="236988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800" b="1" i="0" dirty="0">
                <a:solidFill>
                  <a:srgbClr val="C00000"/>
                </a:solidFill>
                <a:effectLst>
                  <a:outerShdw blurRad="38100" dist="38100" dir="2700000" algn="tl">
                    <a:srgbClr val="000000">
                      <a:alpha val="43137"/>
                    </a:srgbClr>
                  </a:outerShdw>
                </a:effectLst>
              </a:rPr>
              <a:t>TLS (Transport Layer Security):</a:t>
            </a:r>
            <a:r>
              <a:rPr lang="en-US" sz="2000" b="0" i="0" dirty="0">
                <a:solidFill>
                  <a:srgbClr val="374151"/>
                </a:solidFill>
                <a:effectLst/>
              </a:rPr>
              <a:t> </a:t>
            </a:r>
          </a:p>
          <a:p>
            <a:endParaRPr lang="en-US" sz="2000" dirty="0">
              <a:solidFill>
                <a:srgbClr val="374151"/>
              </a:solidFill>
            </a:endParaRPr>
          </a:p>
          <a:p>
            <a:pPr marL="342900" indent="-342900">
              <a:buFont typeface="Wingdings" panose="05000000000000000000" pitchFamily="2" charset="2"/>
              <a:buChar char="v"/>
            </a:pPr>
            <a:r>
              <a:rPr lang="en-US" sz="2000" b="0" i="0" dirty="0">
                <a:solidFill>
                  <a:srgbClr val="C00000"/>
                </a:solidFill>
                <a:effectLst/>
              </a:rPr>
              <a:t>TLS</a:t>
            </a:r>
            <a:r>
              <a:rPr lang="en-US" sz="2000" b="0" i="0" dirty="0">
                <a:solidFill>
                  <a:srgbClr val="374151"/>
                </a:solidFill>
                <a:effectLst/>
              </a:rPr>
              <a:t> is like an upgraded version of </a:t>
            </a:r>
            <a:r>
              <a:rPr lang="en-US" sz="2000" b="0" i="0" dirty="0">
                <a:solidFill>
                  <a:srgbClr val="C00000"/>
                </a:solidFill>
                <a:effectLst/>
              </a:rPr>
              <a:t>SSL</a:t>
            </a:r>
            <a:r>
              <a:rPr lang="en-US" sz="2000" b="0" i="0" dirty="0">
                <a:solidFill>
                  <a:srgbClr val="374151"/>
                </a:solidFill>
                <a:effectLst/>
              </a:rPr>
              <a:t>. It works in a similar way by providing a secure layer for your messages, but it's more modern and secure. </a:t>
            </a:r>
          </a:p>
          <a:p>
            <a:pPr marL="342900" indent="-342900">
              <a:buFont typeface="Wingdings" panose="05000000000000000000" pitchFamily="2" charset="2"/>
              <a:buChar char="v"/>
            </a:pPr>
            <a:endParaRPr lang="en-US" sz="2000" dirty="0">
              <a:solidFill>
                <a:srgbClr val="374151"/>
              </a:solidFill>
            </a:endParaRPr>
          </a:p>
          <a:p>
            <a:pPr marL="342900" indent="-342900">
              <a:buFont typeface="Wingdings" panose="05000000000000000000" pitchFamily="2" charset="2"/>
              <a:buChar char="v"/>
            </a:pPr>
            <a:r>
              <a:rPr lang="en-US" sz="2000" b="0" i="0" dirty="0">
                <a:solidFill>
                  <a:srgbClr val="374151"/>
                </a:solidFill>
                <a:effectLst/>
              </a:rPr>
              <a:t>Think of </a:t>
            </a:r>
            <a:r>
              <a:rPr lang="en-US" sz="2000" b="0" i="0" dirty="0">
                <a:solidFill>
                  <a:srgbClr val="C00000"/>
                </a:solidFill>
                <a:effectLst/>
              </a:rPr>
              <a:t>TLS</a:t>
            </a:r>
            <a:r>
              <a:rPr lang="en-US" sz="2000" b="0" i="0" dirty="0">
                <a:solidFill>
                  <a:srgbClr val="374151"/>
                </a:solidFill>
                <a:effectLst/>
              </a:rPr>
              <a:t> as a </a:t>
            </a:r>
            <a:r>
              <a:rPr lang="en-US" sz="2000" b="0" i="0" dirty="0">
                <a:solidFill>
                  <a:srgbClr val="C00000"/>
                </a:solidFill>
                <a:effectLst/>
              </a:rPr>
              <a:t>super-strong lock </a:t>
            </a:r>
            <a:r>
              <a:rPr lang="en-US" sz="2000" b="0" i="0" dirty="0">
                <a:solidFill>
                  <a:srgbClr val="374151"/>
                </a:solidFill>
                <a:effectLst/>
              </a:rPr>
              <a:t>that not only protects the message but also makes sure it can't be tampered with during its journey to your friend.</a:t>
            </a:r>
            <a:endParaRPr lang="en-US" sz="2000" dirty="0"/>
          </a:p>
        </p:txBody>
      </p:sp>
    </p:spTree>
    <p:extLst>
      <p:ext uri="{BB962C8B-B14F-4D97-AF65-F5344CB8AC3E}">
        <p14:creationId xmlns:p14="http://schemas.microsoft.com/office/powerpoint/2010/main" val="28026384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5" name="Picture 4">
            <a:extLst>
              <a:ext uri="{FF2B5EF4-FFF2-40B4-BE49-F238E27FC236}">
                <a16:creationId xmlns:a16="http://schemas.microsoft.com/office/drawing/2014/main" id="{1F4B106B-C6DE-04D3-D64A-3CF12A102EE8}"/>
              </a:ext>
            </a:extLst>
          </p:cNvPr>
          <p:cNvPicPr>
            <a:picLocks noChangeAspect="1"/>
          </p:cNvPicPr>
          <p:nvPr/>
        </p:nvPicPr>
        <p:blipFill>
          <a:blip r:embed="rId3"/>
          <a:stretch>
            <a:fillRect/>
          </a:stretch>
        </p:blipFill>
        <p:spPr>
          <a:xfrm>
            <a:off x="170393" y="4090466"/>
            <a:ext cx="4881729" cy="2243301"/>
          </a:xfrm>
          <a:prstGeom prst="rect">
            <a:avLst/>
          </a:prstGeom>
        </p:spPr>
      </p:pic>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4"/>
          <a:stretch>
            <a:fillRect/>
          </a:stretch>
        </p:blipFill>
        <p:spPr>
          <a:xfrm>
            <a:off x="5562600" y="3239307"/>
            <a:ext cx="6433607" cy="2890194"/>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36689" y="493189"/>
            <a:ext cx="12079111"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000" b="1" i="0" dirty="0">
                <a:solidFill>
                  <a:srgbClr val="C00000"/>
                </a:solidFill>
                <a:effectLst>
                  <a:outerShdw blurRad="38100" dist="38100" dir="2700000" algn="tl">
                    <a:srgbClr val="000000">
                      <a:alpha val="43137"/>
                    </a:srgbClr>
                  </a:outerShdw>
                </a:effectLst>
              </a:rPr>
              <a:t>HTTPS (Hypertext Transfer Protocol Secure): </a:t>
            </a:r>
          </a:p>
          <a:p>
            <a:endParaRPr lang="en-US" sz="2000" b="1" dirty="0">
              <a:solidFill>
                <a:srgbClr val="C00000"/>
              </a:solidFill>
            </a:endParaRPr>
          </a:p>
          <a:p>
            <a:pPr marL="342900" indent="-342900">
              <a:buFont typeface="Wingdings" panose="05000000000000000000" pitchFamily="2" charset="2"/>
              <a:buChar char="v"/>
            </a:pPr>
            <a:r>
              <a:rPr lang="en-US" sz="2000" b="0" i="0" dirty="0">
                <a:solidFill>
                  <a:srgbClr val="374151"/>
                </a:solidFill>
                <a:effectLst/>
              </a:rPr>
              <a:t>Now, imagine you want to send not just one </a:t>
            </a:r>
            <a:r>
              <a:rPr lang="en-US" sz="2000" b="0" i="0" dirty="0">
                <a:solidFill>
                  <a:srgbClr val="C00000"/>
                </a:solidFill>
                <a:effectLst/>
              </a:rPr>
              <a:t>secret message </a:t>
            </a:r>
            <a:r>
              <a:rPr lang="en-US" sz="2000" b="0" i="0" dirty="0">
                <a:solidFill>
                  <a:srgbClr val="374151"/>
                </a:solidFill>
                <a:effectLst/>
              </a:rPr>
              <a:t>but a whole bunch of them to your friend. </a:t>
            </a:r>
            <a:r>
              <a:rPr lang="en-US" sz="2000" b="0" i="0" dirty="0">
                <a:solidFill>
                  <a:srgbClr val="C00000"/>
                </a:solidFill>
                <a:effectLst/>
              </a:rPr>
              <a:t>HTTPS</a:t>
            </a:r>
            <a:r>
              <a:rPr lang="en-US" sz="2000" b="0" i="0" dirty="0">
                <a:solidFill>
                  <a:srgbClr val="374151"/>
                </a:solidFill>
                <a:effectLst/>
              </a:rPr>
              <a:t> is like a special service that uses </a:t>
            </a:r>
            <a:r>
              <a:rPr lang="en-US" sz="2000" b="0" i="0" dirty="0">
                <a:solidFill>
                  <a:srgbClr val="C00000"/>
                </a:solidFill>
                <a:effectLst/>
              </a:rPr>
              <a:t>TLS</a:t>
            </a:r>
            <a:r>
              <a:rPr lang="en-US" sz="2000" b="0" i="0" dirty="0">
                <a:solidFill>
                  <a:srgbClr val="374151"/>
                </a:solidFill>
                <a:effectLst/>
              </a:rPr>
              <a:t> to protect all the messages you send between your </a:t>
            </a:r>
            <a:r>
              <a:rPr lang="en-US" sz="2000" b="0" i="0" dirty="0">
                <a:solidFill>
                  <a:srgbClr val="C00000"/>
                </a:solidFill>
                <a:effectLst/>
              </a:rPr>
              <a:t>web browser </a:t>
            </a:r>
            <a:r>
              <a:rPr lang="en-US" sz="2000" b="0" i="0" dirty="0">
                <a:solidFill>
                  <a:srgbClr val="374151"/>
                </a:solidFill>
                <a:effectLst/>
              </a:rPr>
              <a:t>and a </a:t>
            </a:r>
            <a:r>
              <a:rPr lang="en-US" sz="2000" b="0" i="0" dirty="0">
                <a:solidFill>
                  <a:srgbClr val="C00000"/>
                </a:solidFill>
                <a:effectLst/>
              </a:rPr>
              <a:t>website</a:t>
            </a:r>
            <a:r>
              <a:rPr lang="en-US" sz="2000" b="0" i="0" dirty="0">
                <a:solidFill>
                  <a:srgbClr val="374151"/>
                </a:solidFill>
                <a:effectLst/>
              </a:rPr>
              <a:t>. </a:t>
            </a:r>
          </a:p>
          <a:p>
            <a:pPr marL="342900" indent="-342900">
              <a:buFont typeface="Wingdings" panose="05000000000000000000" pitchFamily="2" charset="2"/>
              <a:buChar char="v"/>
            </a:pPr>
            <a:endParaRPr lang="en-US" sz="2000" dirty="0">
              <a:solidFill>
                <a:srgbClr val="374151"/>
              </a:solidFill>
            </a:endParaRPr>
          </a:p>
          <a:p>
            <a:pPr marL="342900" indent="-342900">
              <a:buFont typeface="Wingdings" panose="05000000000000000000" pitchFamily="2" charset="2"/>
              <a:buChar char="v"/>
            </a:pPr>
            <a:r>
              <a:rPr lang="en-US" sz="2000" b="0" i="0" dirty="0">
                <a:solidFill>
                  <a:srgbClr val="374151"/>
                </a:solidFill>
                <a:effectLst/>
              </a:rPr>
              <a:t>So, when you visit a website with </a:t>
            </a:r>
            <a:r>
              <a:rPr lang="en-US" sz="2000" b="0" i="0" dirty="0">
                <a:solidFill>
                  <a:srgbClr val="C00000"/>
                </a:solidFill>
                <a:effectLst/>
              </a:rPr>
              <a:t>HTTPS</a:t>
            </a:r>
            <a:r>
              <a:rPr lang="en-US" sz="2000" b="0" i="0" dirty="0">
                <a:solidFill>
                  <a:srgbClr val="374151"/>
                </a:solidFill>
                <a:effectLst/>
              </a:rPr>
              <a:t>, all the information exchanged between </a:t>
            </a:r>
            <a:r>
              <a:rPr lang="en-US" sz="2000" b="0" i="0" dirty="0">
                <a:solidFill>
                  <a:srgbClr val="C00000"/>
                </a:solidFill>
                <a:effectLst/>
              </a:rPr>
              <a:t>your browser </a:t>
            </a:r>
            <a:r>
              <a:rPr lang="en-US" sz="2000" b="0" i="0" dirty="0">
                <a:solidFill>
                  <a:srgbClr val="374151"/>
                </a:solidFill>
                <a:effectLst/>
              </a:rPr>
              <a:t>and the </a:t>
            </a:r>
            <a:r>
              <a:rPr lang="en-US" sz="2000" b="0" i="0" dirty="0">
                <a:solidFill>
                  <a:srgbClr val="C00000"/>
                </a:solidFill>
                <a:effectLst/>
              </a:rPr>
              <a:t>website</a:t>
            </a:r>
            <a:r>
              <a:rPr lang="en-US" sz="2000" b="0" i="0" dirty="0">
                <a:solidFill>
                  <a:srgbClr val="374151"/>
                </a:solidFill>
                <a:effectLst/>
              </a:rPr>
              <a:t> is secured with that </a:t>
            </a:r>
            <a:r>
              <a:rPr lang="en-US" sz="2000" b="0" i="0" dirty="0">
                <a:solidFill>
                  <a:srgbClr val="C00000"/>
                </a:solidFill>
                <a:effectLst/>
              </a:rPr>
              <a:t>super-strong lock (TLS), </a:t>
            </a:r>
            <a:r>
              <a:rPr lang="en-US" sz="2000" b="0" i="0" dirty="0">
                <a:solidFill>
                  <a:srgbClr val="374151"/>
                </a:solidFill>
                <a:effectLst/>
              </a:rPr>
              <a:t>ensuring your data stays private and safe from prying eyes.</a:t>
            </a:r>
            <a:endParaRPr lang="en-US" sz="2000" dirty="0"/>
          </a:p>
        </p:txBody>
      </p:sp>
    </p:spTree>
    <p:extLst>
      <p:ext uri="{BB962C8B-B14F-4D97-AF65-F5344CB8AC3E}">
        <p14:creationId xmlns:p14="http://schemas.microsoft.com/office/powerpoint/2010/main" val="16217298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5" name="Picture 4">
            <a:extLst>
              <a:ext uri="{FF2B5EF4-FFF2-40B4-BE49-F238E27FC236}">
                <a16:creationId xmlns:a16="http://schemas.microsoft.com/office/drawing/2014/main" id="{1F4B106B-C6DE-04D3-D64A-3CF12A102EE8}"/>
              </a:ext>
            </a:extLst>
          </p:cNvPr>
          <p:cNvPicPr>
            <a:picLocks noChangeAspect="1"/>
          </p:cNvPicPr>
          <p:nvPr/>
        </p:nvPicPr>
        <p:blipFill>
          <a:blip r:embed="rId3"/>
          <a:stretch>
            <a:fillRect/>
          </a:stretch>
        </p:blipFill>
        <p:spPr>
          <a:xfrm>
            <a:off x="36689" y="3886200"/>
            <a:ext cx="4881729" cy="2243301"/>
          </a:xfrm>
          <a:prstGeom prst="rect">
            <a:avLst/>
          </a:prstGeom>
        </p:spPr>
      </p:pic>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4"/>
          <a:stretch>
            <a:fillRect/>
          </a:stretch>
        </p:blipFill>
        <p:spPr>
          <a:xfrm>
            <a:off x="5562600" y="3239307"/>
            <a:ext cx="6433607" cy="2890194"/>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207436" y="651284"/>
            <a:ext cx="11679763"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anose="05000000000000000000" pitchFamily="2" charset="2"/>
              <a:buChar char="v"/>
            </a:pPr>
            <a:r>
              <a:rPr lang="en-US" sz="2000" b="0" i="0" dirty="0">
                <a:solidFill>
                  <a:srgbClr val="374151"/>
                </a:solidFill>
                <a:effectLst/>
              </a:rPr>
              <a:t>In summary, </a:t>
            </a:r>
            <a:r>
              <a:rPr lang="en-US" sz="2000" b="0" i="0" dirty="0">
                <a:solidFill>
                  <a:srgbClr val="C00000"/>
                </a:solidFill>
                <a:effectLst/>
              </a:rPr>
              <a:t>SSL</a:t>
            </a:r>
            <a:r>
              <a:rPr lang="en-US" sz="2000" b="0" i="0" dirty="0">
                <a:solidFill>
                  <a:srgbClr val="374151"/>
                </a:solidFill>
                <a:effectLst/>
              </a:rPr>
              <a:t> and </a:t>
            </a:r>
            <a:r>
              <a:rPr lang="en-US" sz="2000" b="0" i="0" dirty="0">
                <a:solidFill>
                  <a:srgbClr val="C00000"/>
                </a:solidFill>
                <a:effectLst/>
              </a:rPr>
              <a:t>TLS</a:t>
            </a:r>
            <a:r>
              <a:rPr lang="en-US" sz="2000" b="0" i="0" dirty="0">
                <a:solidFill>
                  <a:srgbClr val="374151"/>
                </a:solidFill>
                <a:effectLst/>
              </a:rPr>
              <a:t> are like </a:t>
            </a:r>
            <a:r>
              <a:rPr lang="en-US" sz="2000" b="0" i="0" dirty="0">
                <a:solidFill>
                  <a:srgbClr val="C00000"/>
                </a:solidFill>
                <a:effectLst/>
              </a:rPr>
              <a:t>locks</a:t>
            </a:r>
            <a:r>
              <a:rPr lang="en-US" sz="2000" b="0" i="0" dirty="0">
                <a:solidFill>
                  <a:srgbClr val="374151"/>
                </a:solidFill>
                <a:effectLst/>
              </a:rPr>
              <a:t> that keep your online communication secure</a:t>
            </a:r>
            <a:endParaRPr lang="en-US" sz="2000" dirty="0">
              <a:solidFill>
                <a:srgbClr val="374151"/>
              </a:solidFill>
            </a:endParaRPr>
          </a:p>
          <a:p>
            <a:pPr marL="342900" indent="-342900">
              <a:buFont typeface="Wingdings" panose="05000000000000000000" pitchFamily="2" charset="2"/>
              <a:buChar char="v"/>
            </a:pPr>
            <a:endParaRPr lang="en-US" sz="2000" b="0" i="0" dirty="0">
              <a:solidFill>
                <a:srgbClr val="374151"/>
              </a:solidFill>
              <a:effectLst/>
            </a:endParaRPr>
          </a:p>
          <a:p>
            <a:pPr marL="342900" indent="-342900">
              <a:buFont typeface="Wingdings" panose="05000000000000000000" pitchFamily="2" charset="2"/>
              <a:buChar char="v"/>
            </a:pPr>
            <a:r>
              <a:rPr lang="en-US" sz="2000" b="0" i="0" dirty="0">
                <a:solidFill>
                  <a:srgbClr val="C00000"/>
                </a:solidFill>
                <a:effectLst/>
              </a:rPr>
              <a:t>HTTPS</a:t>
            </a:r>
            <a:r>
              <a:rPr lang="en-US" sz="2000" b="0" i="0" dirty="0">
                <a:solidFill>
                  <a:srgbClr val="374151"/>
                </a:solidFill>
                <a:effectLst/>
              </a:rPr>
              <a:t> is the combination of </a:t>
            </a:r>
            <a:r>
              <a:rPr lang="en-US" sz="2000" b="0" i="0" dirty="0">
                <a:solidFill>
                  <a:srgbClr val="C00000"/>
                </a:solidFill>
                <a:effectLst/>
              </a:rPr>
              <a:t>TLS</a:t>
            </a:r>
            <a:r>
              <a:rPr lang="en-US" sz="2000" b="0" i="0" dirty="0">
                <a:solidFill>
                  <a:srgbClr val="374151"/>
                </a:solidFill>
                <a:effectLst/>
              </a:rPr>
              <a:t> with the regular web browsing protocol (</a:t>
            </a:r>
            <a:r>
              <a:rPr lang="en-US" sz="2000" b="0" i="0" dirty="0">
                <a:solidFill>
                  <a:srgbClr val="C00000"/>
                </a:solidFill>
                <a:effectLst/>
              </a:rPr>
              <a:t>HTTP</a:t>
            </a:r>
            <a:r>
              <a:rPr lang="en-US" sz="2000" b="0" i="0" dirty="0">
                <a:solidFill>
                  <a:srgbClr val="374151"/>
                </a:solidFill>
                <a:effectLst/>
              </a:rPr>
              <a:t>), making sure your data is safe and encrypted while you browse the internet. This security is crucial, especially when you're entering sensitive information like passwords or credit card details on websites.</a:t>
            </a:r>
            <a:endParaRPr lang="en-US" sz="2000" dirty="0"/>
          </a:p>
        </p:txBody>
      </p:sp>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91030</TotalTime>
  <Words>323</Words>
  <Application>Microsoft Office PowerPoint</Application>
  <PresentationFormat>Widescreen</PresentationFormat>
  <Paragraphs>25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9796</cp:revision>
  <dcterms:created xsi:type="dcterms:W3CDTF">2006-08-16T00:00:00Z</dcterms:created>
  <dcterms:modified xsi:type="dcterms:W3CDTF">2023-08-14T08:41:30Z</dcterms:modified>
</cp:coreProperties>
</file>