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6"/>
  </p:notesMasterIdLst>
  <p:sldIdLst>
    <p:sldId id="488" r:id="rId2"/>
    <p:sldId id="494" r:id="rId3"/>
    <p:sldId id="495" r:id="rId4"/>
    <p:sldId id="489" r:id="rId5"/>
    <p:sldId id="496" r:id="rId6"/>
    <p:sldId id="497" r:id="rId7"/>
    <p:sldId id="498" r:id="rId8"/>
    <p:sldId id="499" r:id="rId9"/>
    <p:sldId id="500" r:id="rId10"/>
    <p:sldId id="501" r:id="rId11"/>
    <p:sldId id="502" r:id="rId12"/>
    <p:sldId id="503" r:id="rId13"/>
    <p:sldId id="504" r:id="rId14"/>
    <p:sldId id="505" r:id="rId1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N" initials="RN" lastIdx="1" clrIdx="0">
    <p:extLst>
      <p:ext uri="{19B8F6BF-5375-455C-9EA6-DF929625EA0E}">
        <p15:presenceInfo xmlns:p15="http://schemas.microsoft.com/office/powerpoint/2012/main" userId="10c340b3cc87b9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16656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4234235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392580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292227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13</a:t>
            </a:fld>
            <a:endParaRPr lang="en-US" dirty="0"/>
          </a:p>
        </p:txBody>
      </p:sp>
    </p:spTree>
    <p:extLst>
      <p:ext uri="{BB962C8B-B14F-4D97-AF65-F5344CB8AC3E}">
        <p14:creationId xmlns:p14="http://schemas.microsoft.com/office/powerpoint/2010/main" val="4056938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14</a:t>
            </a:fld>
            <a:endParaRPr lang="en-US" dirty="0"/>
          </a:p>
        </p:txBody>
      </p:sp>
    </p:spTree>
    <p:extLst>
      <p:ext uri="{BB962C8B-B14F-4D97-AF65-F5344CB8AC3E}">
        <p14:creationId xmlns:p14="http://schemas.microsoft.com/office/powerpoint/2010/main" val="158072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00621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89397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96824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45559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22521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45070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21877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259532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1/19/2023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pic>
        <p:nvPicPr>
          <p:cNvPr id="10" name="Picture 9">
            <a:extLst>
              <a:ext uri="{FF2B5EF4-FFF2-40B4-BE49-F238E27FC236}">
                <a16:creationId xmlns:a16="http://schemas.microsoft.com/office/drawing/2014/main" id="{6021BE91-3E91-F7B4-C0F0-D088558439D3}"/>
              </a:ext>
            </a:extLst>
          </p:cNvPr>
          <p:cNvPicPr>
            <a:picLocks noChangeAspect="1"/>
          </p:cNvPicPr>
          <p:nvPr/>
        </p:nvPicPr>
        <p:blipFill>
          <a:blip r:embed="rId3"/>
          <a:stretch>
            <a:fillRect/>
          </a:stretch>
        </p:blipFill>
        <p:spPr>
          <a:xfrm>
            <a:off x="410635" y="480070"/>
            <a:ext cx="5532965" cy="6229372"/>
          </a:xfrm>
          <a:prstGeom prst="rect">
            <a:avLst/>
          </a:prstGeom>
        </p:spPr>
      </p:pic>
      <p:sp>
        <p:nvSpPr>
          <p:cNvPr id="11" name="Rectangle 10">
            <a:extLst>
              <a:ext uri="{FF2B5EF4-FFF2-40B4-BE49-F238E27FC236}">
                <a16:creationId xmlns:a16="http://schemas.microsoft.com/office/drawing/2014/main" id="{A19DCE52-4FFB-EC5D-B2F5-647565F21325}"/>
              </a:ext>
            </a:extLst>
          </p:cNvPr>
          <p:cNvSpPr/>
          <p:nvPr/>
        </p:nvSpPr>
        <p:spPr>
          <a:xfrm>
            <a:off x="436034" y="6499412"/>
            <a:ext cx="2688165" cy="40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1DFC0-C151-7CCA-9752-DCFE6B09CD51}"/>
              </a:ext>
            </a:extLst>
          </p:cNvPr>
          <p:cNvSpPr/>
          <p:nvPr/>
        </p:nvSpPr>
        <p:spPr>
          <a:xfrm>
            <a:off x="6096000" y="696390"/>
            <a:ext cx="5943600" cy="5803022"/>
          </a:xfrm>
          <a:prstGeom prst="rect">
            <a:avLst/>
          </a:prstGeom>
          <a:ln w="3175"/>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t"/>
          <a:lstStyle/>
          <a:p>
            <a:r>
              <a:rPr lang="en-US" sz="1800" dirty="0"/>
              <a:t>When a browser request a service from a </a:t>
            </a:r>
          </a:p>
          <a:p>
            <a:r>
              <a:rPr lang="en-US" sz="1800" dirty="0"/>
              <a:t>web service, a </a:t>
            </a:r>
            <a:r>
              <a:rPr lang="en-US" sz="1800" dirty="0">
                <a:solidFill>
                  <a:srgbClr val="FF0000"/>
                </a:solidFill>
              </a:rPr>
              <a:t>response code </a:t>
            </a:r>
            <a:r>
              <a:rPr lang="en-US" sz="1800" dirty="0"/>
              <a:t>will be given. These are the list of HTTP Status Code that might be returned.</a:t>
            </a:r>
          </a:p>
          <a:p>
            <a:endParaRPr lang="en-US" sz="1800" dirty="0"/>
          </a:p>
          <a:p>
            <a:pPr algn="l"/>
            <a:r>
              <a:rPr lang="en-US" sz="1800" dirty="0"/>
              <a:t>Below are the list of status codes. They are classified into 5 classes :</a:t>
            </a:r>
            <a:br>
              <a:rPr lang="en-US" sz="1800" dirty="0"/>
            </a:br>
            <a:endParaRPr lang="en-US" sz="1800" dirty="0"/>
          </a:p>
          <a:p>
            <a:pPr marL="285750" indent="-285750" algn="l">
              <a:buFont typeface="Wingdings" panose="05000000000000000000" pitchFamily="2" charset="2"/>
              <a:buChar char="ü"/>
            </a:pPr>
            <a:r>
              <a:rPr lang="en-US" sz="1800" dirty="0">
                <a:solidFill>
                  <a:srgbClr val="FF0000"/>
                </a:solidFill>
              </a:rPr>
              <a:t>1xx Informational </a:t>
            </a:r>
            <a:r>
              <a:rPr lang="en-US" sz="1800" dirty="0"/>
              <a:t>— the request was received, continuing process</a:t>
            </a:r>
            <a:br>
              <a:rPr lang="en-US" sz="1800" dirty="0"/>
            </a:br>
            <a:endParaRPr lang="en-US" sz="1800" dirty="0"/>
          </a:p>
          <a:p>
            <a:pPr marL="285750" indent="-285750" algn="l">
              <a:buFont typeface="Wingdings" panose="05000000000000000000" pitchFamily="2" charset="2"/>
              <a:buChar char="ü"/>
            </a:pPr>
            <a:r>
              <a:rPr lang="en-US" sz="1800" dirty="0">
                <a:solidFill>
                  <a:srgbClr val="FF0000"/>
                </a:solidFill>
              </a:rPr>
              <a:t>2xx Successful </a:t>
            </a:r>
            <a:r>
              <a:rPr lang="en-US" sz="1800" dirty="0"/>
              <a:t>— the request was successfully received, understood, and accepted</a:t>
            </a:r>
            <a:br>
              <a:rPr lang="en-US" sz="1800" dirty="0"/>
            </a:br>
            <a:endParaRPr lang="en-US" sz="1800" dirty="0"/>
          </a:p>
          <a:p>
            <a:pPr marL="285750" indent="-285750" algn="l">
              <a:buFont typeface="Wingdings" panose="05000000000000000000" pitchFamily="2" charset="2"/>
              <a:buChar char="ü"/>
            </a:pPr>
            <a:r>
              <a:rPr lang="en-US" sz="1800" dirty="0">
                <a:solidFill>
                  <a:srgbClr val="FF0000"/>
                </a:solidFill>
              </a:rPr>
              <a:t>3xx Redirection </a:t>
            </a:r>
            <a:r>
              <a:rPr lang="en-US" sz="1800" dirty="0"/>
              <a:t>— further action needs to be taken in order to complete the request</a:t>
            </a:r>
            <a:br>
              <a:rPr lang="en-US" sz="1800" dirty="0"/>
            </a:br>
            <a:endParaRPr lang="en-US" sz="1800" dirty="0"/>
          </a:p>
          <a:p>
            <a:pPr marL="285750" indent="-285750" algn="l">
              <a:buFont typeface="Wingdings" panose="05000000000000000000" pitchFamily="2" charset="2"/>
              <a:buChar char="ü"/>
            </a:pPr>
            <a:r>
              <a:rPr lang="en-US" sz="1800" dirty="0">
                <a:solidFill>
                  <a:srgbClr val="FF0000"/>
                </a:solidFill>
              </a:rPr>
              <a:t>4xx Client error </a:t>
            </a:r>
            <a:r>
              <a:rPr lang="en-US" sz="1800" dirty="0"/>
              <a:t>— the request contains bad syntax or cannot be fulfilled</a:t>
            </a:r>
            <a:br>
              <a:rPr lang="en-US" sz="1800" dirty="0"/>
            </a:br>
            <a:endParaRPr lang="en-US" sz="1800" dirty="0"/>
          </a:p>
          <a:p>
            <a:pPr marL="285750" indent="-285750" algn="l">
              <a:buFont typeface="Wingdings" panose="05000000000000000000" pitchFamily="2" charset="2"/>
              <a:buChar char="ü"/>
            </a:pPr>
            <a:r>
              <a:rPr lang="en-US" sz="1800" dirty="0">
                <a:solidFill>
                  <a:srgbClr val="FF0000"/>
                </a:solidFill>
              </a:rPr>
              <a:t>5xx Server error </a:t>
            </a:r>
            <a:r>
              <a:rPr lang="en-US" sz="1800" dirty="0"/>
              <a:t>— the server failed to fulfil a valid request</a:t>
            </a:r>
          </a:p>
          <a:p>
            <a:endParaRPr lang="en-US" sz="1800" dirty="0"/>
          </a:p>
        </p:txBody>
      </p:sp>
    </p:spTree>
    <p:extLst>
      <p:ext uri="{BB962C8B-B14F-4D97-AF65-F5344CB8AC3E}">
        <p14:creationId xmlns:p14="http://schemas.microsoft.com/office/powerpoint/2010/main" val="23023329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325262" y="1153392"/>
            <a:ext cx="2408766" cy="470000"/>
          </a:xfrm>
          <a:prstGeom prst="rect">
            <a:avLst/>
          </a:prstGeom>
          <a:solidFill>
            <a:srgbClr val="FFC000"/>
          </a:solidFill>
        </p:spPr>
        <p:txBody>
          <a:bodyPr wrap="square">
            <a:spAutoFit/>
          </a:bodyPr>
          <a:lstStyle/>
          <a:p>
            <a:pPr algn="l"/>
            <a:r>
              <a:rPr lang="en-US" b="0" i="0" dirty="0">
                <a:solidFill>
                  <a:srgbClr val="000000"/>
                </a:solidFill>
                <a:effectLst/>
                <a:latin typeface="Segoe UI" panose="020B0502040204020203" pitchFamily="34" charset="0"/>
              </a:rPr>
              <a:t>4xx: Client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3767577647"/>
              </p:ext>
            </p:extLst>
          </p:nvPr>
        </p:nvGraphicFramePr>
        <p:xfrm>
          <a:off x="325262" y="1851055"/>
          <a:ext cx="11541476" cy="4587752"/>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2400"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2400"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2400" dirty="0">
                          <a:effectLst/>
                        </a:rPr>
                        <a:t>414 Request-URI Too Long</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400" dirty="0">
                          <a:effectLst/>
                        </a:rPr>
                        <a:t>The server will not accept the request, because the URI is too long. Occurs when you convert a POST request to a GET request with a long query information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2400">
                          <a:effectLst/>
                        </a:rPr>
                        <a:t>415 Unsupported Media Type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400">
                          <a:effectLst/>
                        </a:rPr>
                        <a:t>The server will not accept the request, because the media type is not supported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2400">
                          <a:effectLst/>
                        </a:rPr>
                        <a:t>416 Range Not Satisfiable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400">
                          <a:effectLst/>
                        </a:rPr>
                        <a:t>The client has asked for a portion of the file, but the server cannot supply that portion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2400">
                          <a:effectLst/>
                        </a:rPr>
                        <a:t>417 Expectation Failed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400" dirty="0">
                          <a:effectLst/>
                        </a:rPr>
                        <a:t>The server cannot meet the requirements of the Expect request-header field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4022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226392"/>
            <a:ext cx="2408766" cy="470000"/>
          </a:xfrm>
          <a:prstGeom prst="rect">
            <a:avLst/>
          </a:prstGeom>
          <a:solidFill>
            <a:srgbClr val="FFC000"/>
          </a:solidFill>
        </p:spPr>
        <p:txBody>
          <a:bodyPr wrap="square">
            <a:spAutoFit/>
          </a:bodyPr>
          <a:lstStyle/>
          <a:p>
            <a:pPr algn="l"/>
            <a:r>
              <a:rPr lang="en-US" b="0" i="0" dirty="0">
                <a:solidFill>
                  <a:srgbClr val="000000"/>
                </a:solidFill>
                <a:effectLst/>
                <a:latin typeface="Segoe UI" panose="020B0502040204020203" pitchFamily="34" charset="0"/>
              </a:rPr>
              <a:t>4xx: Client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1204261566"/>
              </p:ext>
            </p:extLst>
          </p:nvPr>
        </p:nvGraphicFramePr>
        <p:xfrm>
          <a:off x="421924" y="762000"/>
          <a:ext cx="11541476" cy="5983283"/>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800" b="0"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800" b="0"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800" b="0" dirty="0">
                          <a:effectLst/>
                        </a:rPr>
                        <a:t>418 I'm a teapot </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dirty="0">
                          <a:effectLst/>
                        </a:rPr>
                        <a:t>This code was defined in 1998 as one of the traditional IETF April Fools' jokes, in RFC 2324, Hyper Text Coffee Pot Control Protocol, and is not expected to be implemented by actual HTTP servers. The RFC specifies this code should be returned by teapots requested to brew coffee.[22] This HTTP status is used as an Easter egg in some websites, such as </a:t>
                      </a:r>
                      <a:r>
                        <a:rPr lang="en-US" sz="1800" b="0" dirty="0" err="1">
                          <a:effectLst/>
                        </a:rPr>
                        <a:t>Google.com's</a:t>
                      </a:r>
                      <a:r>
                        <a:rPr lang="en-US" sz="1800" b="0" dirty="0">
                          <a:effectLst/>
                        </a:rPr>
                        <a:t> "I'm a teapot" easter egg.[23][24][25] Sometimes, this status code is also used as a response to a blocked request, instead of the more appropriate 403 Forbidden.[26][27]</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1800" b="0" i="0" kern="1200" dirty="0">
                          <a:solidFill>
                            <a:schemeClr val="dk1"/>
                          </a:solidFill>
                          <a:effectLst/>
                          <a:latin typeface="+mn-lt"/>
                          <a:ea typeface="+mn-ea"/>
                          <a:cs typeface="+mn-cs"/>
                        </a:rPr>
                        <a:t>421 Misdirected Request</a:t>
                      </a:r>
                      <a:endParaRPr lang="en-US" sz="1800" b="0" dirty="0">
                        <a:effectLs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The request was directed at a server that is not able to produce a response (for example because of connection reuse).</a:t>
                      </a:r>
                      <a:endParaRPr lang="en-US" sz="1800" b="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1800" b="0" i="0" kern="1200" dirty="0">
                          <a:solidFill>
                            <a:schemeClr val="dk1"/>
                          </a:solidFill>
                          <a:effectLst/>
                          <a:latin typeface="+mn-lt"/>
                          <a:ea typeface="+mn-ea"/>
                          <a:cs typeface="+mn-cs"/>
                        </a:rPr>
                        <a:t>422 </a:t>
                      </a:r>
                      <a:r>
                        <a:rPr lang="en-US" sz="1800" b="0" i="0" kern="1200" dirty="0" err="1">
                          <a:solidFill>
                            <a:schemeClr val="dk1"/>
                          </a:solidFill>
                          <a:effectLst/>
                          <a:latin typeface="+mn-lt"/>
                          <a:ea typeface="+mn-ea"/>
                          <a:cs typeface="+mn-cs"/>
                        </a:rPr>
                        <a:t>Unprocessable</a:t>
                      </a:r>
                      <a:r>
                        <a:rPr lang="en-US" sz="1800" b="0" i="0" kern="1200" dirty="0">
                          <a:solidFill>
                            <a:schemeClr val="dk1"/>
                          </a:solidFill>
                          <a:effectLst/>
                          <a:latin typeface="+mn-lt"/>
                          <a:ea typeface="+mn-ea"/>
                          <a:cs typeface="+mn-cs"/>
                        </a:rPr>
                        <a:t> Entity</a:t>
                      </a:r>
                      <a:endParaRPr lang="en-US" sz="1800" b="0" dirty="0">
                        <a:effectLs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The request was well-formed but was unable to be followed due to semantic errors</a:t>
                      </a:r>
                      <a:endParaRPr lang="en-US" sz="1800" b="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1800" b="0" i="0" kern="1200" dirty="0">
                          <a:solidFill>
                            <a:schemeClr val="dk1"/>
                          </a:solidFill>
                          <a:effectLst/>
                          <a:latin typeface="+mn-lt"/>
                          <a:ea typeface="+mn-ea"/>
                          <a:cs typeface="+mn-cs"/>
                        </a:rPr>
                        <a:t>423 Locked</a:t>
                      </a:r>
                      <a:endParaRPr lang="en-US" sz="1800" b="0" dirty="0">
                        <a:effectLs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The resource that is being accessed is locked</a:t>
                      </a:r>
                      <a:endParaRPr lang="en-US" sz="1800" b="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767112">
                <a:tc>
                  <a:txBody>
                    <a:bodyPr/>
                    <a:lstStyle/>
                    <a:p>
                      <a:pPr algn="l" fontAlgn="t"/>
                      <a:r>
                        <a:rPr lang="en-US" sz="1800" b="0" i="0" kern="1200" dirty="0">
                          <a:solidFill>
                            <a:schemeClr val="dk1"/>
                          </a:solidFill>
                          <a:effectLst/>
                          <a:latin typeface="+mn-lt"/>
                          <a:ea typeface="+mn-ea"/>
                          <a:cs typeface="+mn-cs"/>
                        </a:rPr>
                        <a:t>424 Failed Dependency</a:t>
                      </a:r>
                      <a:endParaRPr lang="en-US" sz="1800" b="0" dirty="0">
                        <a:effectLs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The request failed because it depended on another request and that request failed </a:t>
                      </a:r>
                      <a:endParaRPr lang="en-US" sz="1800" b="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r h="536979">
                <a:tc>
                  <a:txBody>
                    <a:bodyPr/>
                    <a:lstStyle/>
                    <a:p>
                      <a:pPr algn="l" fontAlgn="t"/>
                      <a:r>
                        <a:rPr lang="en-US" sz="1800" b="0" i="0" kern="1200" dirty="0">
                          <a:solidFill>
                            <a:schemeClr val="dk1"/>
                          </a:solidFill>
                          <a:effectLst/>
                          <a:latin typeface="+mn-lt"/>
                          <a:ea typeface="+mn-ea"/>
                          <a:cs typeface="+mn-cs"/>
                        </a:rPr>
                        <a:t>425 Too Early</a:t>
                      </a:r>
                      <a:endParaRPr lang="en-US" sz="1800" b="0" dirty="0">
                        <a:effectLs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Indicates that the server is unwilling to risk processing a request that might be replayed.</a:t>
                      </a:r>
                      <a:endParaRPr lang="en-US" sz="1800" b="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7005196"/>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0857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481565"/>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533400"/>
            <a:ext cx="2408766" cy="470000"/>
          </a:xfrm>
          <a:prstGeom prst="rect">
            <a:avLst/>
          </a:prstGeom>
          <a:solidFill>
            <a:srgbClr val="FFC000"/>
          </a:solidFill>
        </p:spPr>
        <p:txBody>
          <a:bodyPr wrap="square">
            <a:spAutoFit/>
          </a:bodyPr>
          <a:lstStyle/>
          <a:p>
            <a:pPr algn="l"/>
            <a:r>
              <a:rPr lang="en-US" b="0" i="0" dirty="0">
                <a:solidFill>
                  <a:srgbClr val="000000"/>
                </a:solidFill>
                <a:effectLst/>
                <a:latin typeface="Segoe UI" panose="020B0502040204020203" pitchFamily="34" charset="0"/>
              </a:rPr>
              <a:t>4xx: Client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600808526"/>
              </p:ext>
            </p:extLst>
          </p:nvPr>
        </p:nvGraphicFramePr>
        <p:xfrm>
          <a:off x="421924" y="1069008"/>
          <a:ext cx="11541476" cy="5598704"/>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2000" b="0" u="none"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2000" b="0" u="none"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2000" b="0" i="0" u="none" kern="1200" dirty="0">
                          <a:solidFill>
                            <a:schemeClr val="dk1"/>
                          </a:solidFill>
                          <a:effectLst/>
                          <a:latin typeface="+mn-lt"/>
                          <a:ea typeface="+mn-ea"/>
                          <a:cs typeface="+mn-cs"/>
                        </a:rPr>
                        <a:t>426 Upgrade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0" i="0" u="none" kern="1200" dirty="0">
                          <a:solidFill>
                            <a:schemeClr val="dk1"/>
                          </a:solidFill>
                          <a:effectLst/>
                          <a:latin typeface="+mn-lt"/>
                          <a:ea typeface="+mn-ea"/>
                          <a:cs typeface="+mn-cs"/>
                        </a:rPr>
                        <a:t>The client should switch to a different protocol such as TLS/1.3, given in the Upgrade header field.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2000" b="0" i="0" u="none" kern="1200" dirty="0">
                          <a:solidFill>
                            <a:schemeClr val="dk1"/>
                          </a:solidFill>
                          <a:effectLst/>
                          <a:latin typeface="+mn-lt"/>
                          <a:ea typeface="+mn-ea"/>
                          <a:cs typeface="+mn-cs"/>
                        </a:rPr>
                        <a:t>428 Precondition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0" i="0" u="none" kern="1200" dirty="0">
                          <a:solidFill>
                            <a:schemeClr val="dk1"/>
                          </a:solidFill>
                          <a:effectLst/>
                          <a:latin typeface="+mn-lt"/>
                          <a:ea typeface="+mn-ea"/>
                          <a:cs typeface="+mn-cs"/>
                        </a:rPr>
                        <a:t>The origin server requires the request to be conditional. Intended to prevent the 'lost update' problem, where a client GETs a resource's state, modifies it, and PUTs it back to the server, when meanwhile a third party has modified the state on the server, leading to a conflict.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2000" b="0" i="0" u="none" kern="1200" dirty="0">
                          <a:solidFill>
                            <a:schemeClr val="dk1"/>
                          </a:solidFill>
                          <a:effectLst/>
                          <a:latin typeface="+mn-lt"/>
                          <a:ea typeface="+mn-ea"/>
                          <a:cs typeface="+mn-cs"/>
                        </a:rPr>
                        <a:t>429 Too Many Requests</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0" i="0" u="none" kern="1200" dirty="0">
                          <a:solidFill>
                            <a:schemeClr val="dk1"/>
                          </a:solidFill>
                          <a:effectLst/>
                          <a:latin typeface="+mn-lt"/>
                          <a:ea typeface="+mn-ea"/>
                          <a:cs typeface="+mn-cs"/>
                        </a:rPr>
                        <a:t>The user has sent too many requests in a given amount of time. Intended for use with rate-limiting schemes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2000" b="0" i="0" u="none" kern="1200" dirty="0">
                          <a:solidFill>
                            <a:schemeClr val="dk1"/>
                          </a:solidFill>
                          <a:effectLst/>
                          <a:latin typeface="+mn-lt"/>
                          <a:ea typeface="+mn-ea"/>
                          <a:cs typeface="+mn-cs"/>
                        </a:rPr>
                        <a:t>431 Request Header Fields Too Large </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0" i="0" u="none" kern="1200" dirty="0">
                          <a:solidFill>
                            <a:schemeClr val="dk1"/>
                          </a:solidFill>
                          <a:effectLst/>
                          <a:latin typeface="+mn-lt"/>
                          <a:ea typeface="+mn-ea"/>
                          <a:cs typeface="+mn-cs"/>
                        </a:rPr>
                        <a:t>The server is unwilling to process the request because either an individual header field, or all the header fields collectively, are too large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767112">
                <a:tc>
                  <a:txBody>
                    <a:bodyPr/>
                    <a:lstStyle/>
                    <a:p>
                      <a:pPr algn="l" fontAlgn="t"/>
                      <a:r>
                        <a:rPr lang="en-US" sz="2000" b="0" i="0" u="none" kern="1200" dirty="0">
                          <a:solidFill>
                            <a:schemeClr val="dk1"/>
                          </a:solidFill>
                          <a:effectLst/>
                          <a:latin typeface="+mn-lt"/>
                          <a:ea typeface="+mn-ea"/>
                          <a:cs typeface="+mn-cs"/>
                        </a:rPr>
                        <a:t>451 Unavailable For Legal Reasons</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0" i="0" u="none" kern="1200" dirty="0">
                          <a:solidFill>
                            <a:schemeClr val="dk1"/>
                          </a:solidFill>
                          <a:effectLst/>
                          <a:latin typeface="+mn-lt"/>
                          <a:ea typeface="+mn-ea"/>
                          <a:cs typeface="+mn-cs"/>
                        </a:rPr>
                        <a:t>A server operator has received a legal demand to deny access to a resource or to a set of resources that includes the requested resource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0255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481565"/>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533400"/>
            <a:ext cx="2408766" cy="470000"/>
          </a:xfrm>
          <a:prstGeom prst="rect">
            <a:avLst/>
          </a:prstGeom>
          <a:solidFill>
            <a:srgbClr val="FFC000"/>
          </a:solidFill>
        </p:spPr>
        <p:txBody>
          <a:bodyPr wrap="square">
            <a:spAutoFit/>
          </a:bodyPr>
          <a:lstStyle/>
          <a:p>
            <a:pPr algn="l"/>
            <a:r>
              <a:rPr lang="en-US" dirty="0">
                <a:solidFill>
                  <a:srgbClr val="000000"/>
                </a:solidFill>
                <a:latin typeface="Segoe UI" panose="020B0502040204020203" pitchFamily="34" charset="0"/>
              </a:rPr>
              <a:t>5</a:t>
            </a:r>
            <a:r>
              <a:rPr lang="en-US" b="0" i="0" dirty="0">
                <a:solidFill>
                  <a:srgbClr val="000000"/>
                </a:solidFill>
                <a:effectLst/>
                <a:latin typeface="Segoe UI" panose="020B0502040204020203" pitchFamily="34" charset="0"/>
              </a:rPr>
              <a:t>xx: </a:t>
            </a:r>
            <a:r>
              <a:rPr lang="en-US" dirty="0">
                <a:solidFill>
                  <a:srgbClr val="000000"/>
                </a:solidFill>
                <a:latin typeface="Segoe UI" panose="020B0502040204020203" pitchFamily="34" charset="0"/>
              </a:rPr>
              <a:t>Server</a:t>
            </a:r>
            <a:r>
              <a:rPr lang="en-US" b="0" i="0" dirty="0">
                <a:solidFill>
                  <a:srgbClr val="000000"/>
                </a:solidFill>
                <a:effectLst/>
                <a:latin typeface="Segoe UI" panose="020B0502040204020203" pitchFamily="34" charset="0"/>
              </a:rPr>
              <a: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243545446"/>
              </p:ext>
            </p:extLst>
          </p:nvPr>
        </p:nvGraphicFramePr>
        <p:xfrm>
          <a:off x="421924" y="1069008"/>
          <a:ext cx="11541476" cy="5475347"/>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800" b="0" u="none"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800" b="0" u="none"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800" dirty="0">
                          <a:effectLst/>
                        </a:rPr>
                        <a:t>500 Internal Server Error</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has encountered a situation it does not know how to handle.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767112">
                <a:tc>
                  <a:txBody>
                    <a:bodyPr/>
                    <a:lstStyle/>
                    <a:p>
                      <a:pPr algn="l" fontAlgn="t"/>
                      <a:r>
                        <a:rPr lang="en-US" sz="1800">
                          <a:effectLst/>
                        </a:rPr>
                        <a:t>501 Not Implemented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either does not recognize the request method, or it lacks the ability to fulfill the request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9640873"/>
                  </a:ext>
                </a:extLst>
              </a:tr>
              <a:tr h="767112">
                <a:tc>
                  <a:txBody>
                    <a:bodyPr/>
                    <a:lstStyle/>
                    <a:p>
                      <a:pPr algn="l" fontAlgn="t"/>
                      <a:r>
                        <a:rPr lang="en-US" sz="1800">
                          <a:effectLst/>
                        </a:rPr>
                        <a:t>502 Bad Gateway</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was acting as a gateway or proxy and received an invalid response from the upstream server</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689189"/>
                  </a:ext>
                </a:extLst>
              </a:tr>
              <a:tr h="536979">
                <a:tc>
                  <a:txBody>
                    <a:bodyPr/>
                    <a:lstStyle/>
                    <a:p>
                      <a:pPr algn="l" fontAlgn="t"/>
                      <a:r>
                        <a:rPr lang="en-US" sz="1800" dirty="0">
                          <a:effectLst/>
                        </a:rPr>
                        <a:t>503 Service Unavailable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a:effectLst/>
                        </a:rPr>
                        <a:t>The server is currently unavailable (overloaded or down)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1800">
                          <a:effectLst/>
                        </a:rPr>
                        <a:t>504 Gateway Timeout</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a:effectLst/>
                        </a:rPr>
                        <a:t>The server was acting as a gateway or proxy and did not receive a timely response from the upstream server</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1800">
                          <a:effectLst/>
                        </a:rPr>
                        <a:t>505 HTTP Version Not Supported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does not support the HTTP protocol version used in the request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536979">
                <a:tc>
                  <a:txBody>
                    <a:bodyPr/>
                    <a:lstStyle/>
                    <a:p>
                      <a:pPr algn="l" fontAlgn="t"/>
                      <a:r>
                        <a:rPr lang="en-US" sz="1800" dirty="0">
                          <a:effectLst/>
                        </a:rPr>
                        <a:t>506 Variant Also Negotiates</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has an internal configuration error: the chosen variant resource is configured to engage in transparent content negotiation itself, and is therefore not a proper end point in the negotiation process.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4784774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9402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481565"/>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533400"/>
            <a:ext cx="2408766" cy="470000"/>
          </a:xfrm>
          <a:prstGeom prst="rect">
            <a:avLst/>
          </a:prstGeom>
          <a:solidFill>
            <a:srgbClr val="FFC000"/>
          </a:solidFill>
        </p:spPr>
        <p:txBody>
          <a:bodyPr wrap="square">
            <a:spAutoFit/>
          </a:bodyPr>
          <a:lstStyle/>
          <a:p>
            <a:pPr algn="l"/>
            <a:r>
              <a:rPr lang="en-US" dirty="0">
                <a:solidFill>
                  <a:srgbClr val="000000"/>
                </a:solidFill>
                <a:latin typeface="Segoe UI" panose="020B0502040204020203" pitchFamily="34" charset="0"/>
              </a:rPr>
              <a:t>5</a:t>
            </a:r>
            <a:r>
              <a:rPr lang="en-US" b="0" i="0" dirty="0">
                <a:solidFill>
                  <a:srgbClr val="000000"/>
                </a:solidFill>
                <a:effectLst/>
                <a:latin typeface="Segoe UI" panose="020B0502040204020203" pitchFamily="34" charset="0"/>
              </a:rPr>
              <a:t>xx: </a:t>
            </a:r>
            <a:r>
              <a:rPr lang="en-US" dirty="0">
                <a:solidFill>
                  <a:srgbClr val="000000"/>
                </a:solidFill>
                <a:latin typeface="Segoe UI" panose="020B0502040204020203" pitchFamily="34" charset="0"/>
              </a:rPr>
              <a:t>Server</a:t>
            </a:r>
            <a:r>
              <a:rPr lang="en-US" b="0" i="0" dirty="0">
                <a:solidFill>
                  <a:srgbClr val="000000"/>
                </a:solidFill>
                <a:effectLst/>
                <a:latin typeface="Segoe UI" panose="020B0502040204020203" pitchFamily="34" charset="0"/>
              </a:rPr>
              <a: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4130783151"/>
              </p:ext>
            </p:extLst>
          </p:nvPr>
        </p:nvGraphicFramePr>
        <p:xfrm>
          <a:off x="421924" y="1069008"/>
          <a:ext cx="11541476" cy="3597248"/>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800" b="0" u="none"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800" b="0" u="none"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800" dirty="0">
                          <a:effectLst/>
                        </a:rPr>
                        <a:t>507 Insufficient Storage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507 status code is another WEBDAV response code. It indicates to users that the server cannot store the representation needed to complete the request and process the resource.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767112">
                <a:tc>
                  <a:txBody>
                    <a:bodyPr/>
                    <a:lstStyle/>
                    <a:p>
                      <a:pPr algn="l" fontAlgn="t"/>
                      <a:r>
                        <a:rPr lang="en-US" sz="1800" dirty="0">
                          <a:effectLst/>
                        </a:rPr>
                        <a:t>508 Loop Detected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detected an infinite loop while processing the request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9640873"/>
                  </a:ext>
                </a:extLst>
              </a:tr>
              <a:tr h="767112">
                <a:tc>
                  <a:txBody>
                    <a:bodyPr/>
                    <a:lstStyle/>
                    <a:p>
                      <a:pPr algn="l" fontAlgn="t"/>
                      <a:r>
                        <a:rPr lang="en-US" sz="1800" dirty="0">
                          <a:effectLst/>
                        </a:rPr>
                        <a:t>510 Not Extended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Further extensions to the request are required for the server to fulfill it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689189"/>
                  </a:ext>
                </a:extLst>
              </a:tr>
              <a:tr h="767112">
                <a:tc>
                  <a:txBody>
                    <a:bodyPr/>
                    <a:lstStyle/>
                    <a:p>
                      <a:pPr algn="l" fontAlgn="t"/>
                      <a:r>
                        <a:rPr lang="en-US" sz="1800" dirty="0">
                          <a:effectLst/>
                        </a:rPr>
                        <a:t>511 Network Authentication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client needs to authenticate to gain network access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950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pic>
        <p:nvPicPr>
          <p:cNvPr id="10" name="Picture 9">
            <a:extLst>
              <a:ext uri="{FF2B5EF4-FFF2-40B4-BE49-F238E27FC236}">
                <a16:creationId xmlns:a16="http://schemas.microsoft.com/office/drawing/2014/main" id="{6021BE91-3E91-F7B4-C0F0-D088558439D3}"/>
              </a:ext>
            </a:extLst>
          </p:cNvPr>
          <p:cNvPicPr>
            <a:picLocks noChangeAspect="1"/>
          </p:cNvPicPr>
          <p:nvPr/>
        </p:nvPicPr>
        <p:blipFill>
          <a:blip r:embed="rId3"/>
          <a:stretch>
            <a:fillRect/>
          </a:stretch>
        </p:blipFill>
        <p:spPr>
          <a:xfrm>
            <a:off x="410635" y="480070"/>
            <a:ext cx="5532965" cy="6229372"/>
          </a:xfrm>
          <a:prstGeom prst="rect">
            <a:avLst/>
          </a:prstGeom>
        </p:spPr>
      </p:pic>
      <p:sp>
        <p:nvSpPr>
          <p:cNvPr id="11" name="Rectangle 10">
            <a:extLst>
              <a:ext uri="{FF2B5EF4-FFF2-40B4-BE49-F238E27FC236}">
                <a16:creationId xmlns:a16="http://schemas.microsoft.com/office/drawing/2014/main" id="{A19DCE52-4FFB-EC5D-B2F5-647565F21325}"/>
              </a:ext>
            </a:extLst>
          </p:cNvPr>
          <p:cNvSpPr/>
          <p:nvPr/>
        </p:nvSpPr>
        <p:spPr>
          <a:xfrm>
            <a:off x="436034" y="6499412"/>
            <a:ext cx="2688165" cy="40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1DFC0-C151-7CCA-9752-DCFE6B09CD51}"/>
              </a:ext>
            </a:extLst>
          </p:cNvPr>
          <p:cNvSpPr/>
          <p:nvPr/>
        </p:nvSpPr>
        <p:spPr>
          <a:xfrm>
            <a:off x="6096000" y="696390"/>
            <a:ext cx="5943600" cy="3875610"/>
          </a:xfrm>
          <a:prstGeom prst="rect">
            <a:avLst/>
          </a:prstGeom>
          <a:ln w="3175"/>
          <a:effectLst>
            <a:glow rad="63500">
              <a:schemeClr val="accent6">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t"/>
          <a:lstStyle/>
          <a:p>
            <a:pPr marL="285750" indent="-285750">
              <a:buFont typeface="Wingdings" panose="05000000000000000000" pitchFamily="2" charset="2"/>
              <a:buChar char="ü"/>
            </a:pPr>
            <a:r>
              <a:rPr lang="en-US" sz="2000" dirty="0"/>
              <a:t>HTTP status codes are </a:t>
            </a:r>
            <a:r>
              <a:rPr lang="en-US" sz="2000" dirty="0">
                <a:solidFill>
                  <a:srgbClr val="FF0000"/>
                </a:solidFill>
              </a:rPr>
              <a:t>three-digit </a:t>
            </a:r>
            <a:r>
              <a:rPr lang="en-US" sz="2000" dirty="0"/>
              <a:t>response codes, These codes enable servers to communicate with users on the internet. When a request is placed to view a specific website or Web page, these codes inform the user whether the server is working or not.</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solidFill>
                  <a:srgbClr val="FF0000"/>
                </a:solidFill>
              </a:rPr>
              <a:t>Status code </a:t>
            </a:r>
            <a:r>
              <a:rPr lang="en-US" sz="2000" dirty="0"/>
              <a:t>is a response received by the server to a browser’s request. When you key in a web address on the browser, the browser sends a request to that particular site’s server. The server then responds to the browser with a </a:t>
            </a:r>
            <a:r>
              <a:rPr lang="en-US" sz="2000" dirty="0">
                <a:solidFill>
                  <a:srgbClr val="FF0000"/>
                </a:solidFill>
              </a:rPr>
              <a:t>three-digit HTTP status code</a:t>
            </a:r>
            <a:r>
              <a:rPr lang="en-US" sz="2000" dirty="0"/>
              <a:t>. </a:t>
            </a:r>
          </a:p>
        </p:txBody>
      </p:sp>
    </p:spTree>
    <p:extLst>
      <p:ext uri="{BB962C8B-B14F-4D97-AF65-F5344CB8AC3E}">
        <p14:creationId xmlns:p14="http://schemas.microsoft.com/office/powerpoint/2010/main" val="36448939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pic>
        <p:nvPicPr>
          <p:cNvPr id="10" name="Picture 9">
            <a:extLst>
              <a:ext uri="{FF2B5EF4-FFF2-40B4-BE49-F238E27FC236}">
                <a16:creationId xmlns:a16="http://schemas.microsoft.com/office/drawing/2014/main" id="{6021BE91-3E91-F7B4-C0F0-D088558439D3}"/>
              </a:ext>
            </a:extLst>
          </p:cNvPr>
          <p:cNvPicPr>
            <a:picLocks noChangeAspect="1"/>
          </p:cNvPicPr>
          <p:nvPr/>
        </p:nvPicPr>
        <p:blipFill>
          <a:blip r:embed="rId3"/>
          <a:stretch>
            <a:fillRect/>
          </a:stretch>
        </p:blipFill>
        <p:spPr>
          <a:xfrm>
            <a:off x="410635" y="480070"/>
            <a:ext cx="5532965" cy="6229372"/>
          </a:xfrm>
          <a:prstGeom prst="rect">
            <a:avLst/>
          </a:prstGeom>
        </p:spPr>
      </p:pic>
      <p:sp>
        <p:nvSpPr>
          <p:cNvPr id="11" name="Rectangle 10">
            <a:extLst>
              <a:ext uri="{FF2B5EF4-FFF2-40B4-BE49-F238E27FC236}">
                <a16:creationId xmlns:a16="http://schemas.microsoft.com/office/drawing/2014/main" id="{A19DCE52-4FFB-EC5D-B2F5-647565F21325}"/>
              </a:ext>
            </a:extLst>
          </p:cNvPr>
          <p:cNvSpPr/>
          <p:nvPr/>
        </p:nvSpPr>
        <p:spPr>
          <a:xfrm>
            <a:off x="436034" y="6499412"/>
            <a:ext cx="2688165" cy="40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1DFC0-C151-7CCA-9752-DCFE6B09CD51}"/>
              </a:ext>
            </a:extLst>
          </p:cNvPr>
          <p:cNvSpPr/>
          <p:nvPr/>
        </p:nvSpPr>
        <p:spPr>
          <a:xfrm>
            <a:off x="6096000" y="696390"/>
            <a:ext cx="5943600" cy="2732610"/>
          </a:xfrm>
          <a:prstGeom prst="rect">
            <a:avLst/>
          </a:prstGeom>
          <a:ln w="3175"/>
          <a:effectLst>
            <a:glow rad="63500">
              <a:schemeClr val="accent6">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t"/>
          <a:lstStyle/>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When a browser requests a service from a web server, an error might occur, and the server might return an error code like "</a:t>
            </a:r>
            <a:r>
              <a:rPr lang="en-US" sz="1800" dirty="0">
                <a:solidFill>
                  <a:srgbClr val="FF0000"/>
                </a:solidFill>
              </a:rPr>
              <a:t>404 Not Found</a:t>
            </a:r>
            <a:r>
              <a:rPr lang="en-US" sz="1800" dirty="0"/>
              <a:t>".</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It is common to name these errors </a:t>
            </a:r>
            <a:r>
              <a:rPr lang="en-US" sz="1800" dirty="0">
                <a:solidFill>
                  <a:srgbClr val="FF0000"/>
                </a:solidFill>
              </a:rPr>
              <a:t>HTML error messages</a:t>
            </a:r>
            <a:r>
              <a:rPr lang="en-US" sz="1800" dirty="0"/>
              <a:t>. But these messages are something called </a:t>
            </a:r>
            <a:r>
              <a:rPr lang="en-US" sz="1800" dirty="0">
                <a:solidFill>
                  <a:srgbClr val="FF0000"/>
                </a:solidFill>
              </a:rPr>
              <a:t>HTTP status messages.</a:t>
            </a:r>
            <a:r>
              <a:rPr lang="en-US" sz="1800" dirty="0"/>
              <a:t> In fact, the server always returns a message for every request. The most common message is </a:t>
            </a:r>
            <a:r>
              <a:rPr lang="en-US" sz="1800" dirty="0">
                <a:solidFill>
                  <a:srgbClr val="FF0000"/>
                </a:solidFill>
              </a:rPr>
              <a:t>200 OK</a:t>
            </a:r>
            <a:r>
              <a:rPr lang="en-US" sz="1800" dirty="0"/>
              <a:t>.</a:t>
            </a:r>
          </a:p>
        </p:txBody>
      </p:sp>
    </p:spTree>
    <p:extLst>
      <p:ext uri="{BB962C8B-B14F-4D97-AF65-F5344CB8AC3E}">
        <p14:creationId xmlns:p14="http://schemas.microsoft.com/office/powerpoint/2010/main" val="4137324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graphicFrame>
        <p:nvGraphicFramePr>
          <p:cNvPr id="4" name="Table 3">
            <a:extLst>
              <a:ext uri="{FF2B5EF4-FFF2-40B4-BE49-F238E27FC236}">
                <a16:creationId xmlns:a16="http://schemas.microsoft.com/office/drawing/2014/main" id="{5FBF37CB-817B-6BF4-64B6-077E9AB611BD}"/>
              </a:ext>
            </a:extLst>
          </p:cNvPr>
          <p:cNvGraphicFramePr>
            <a:graphicFrameLocks noGrp="1"/>
          </p:cNvGraphicFramePr>
          <p:nvPr>
            <p:extLst>
              <p:ext uri="{D42A27DB-BD31-4B8C-83A1-F6EECF244321}">
                <p14:modId xmlns:p14="http://schemas.microsoft.com/office/powerpoint/2010/main" val="444342441"/>
              </p:ext>
            </p:extLst>
          </p:nvPr>
        </p:nvGraphicFramePr>
        <p:xfrm>
          <a:off x="410635" y="2044801"/>
          <a:ext cx="11356622" cy="3962400"/>
        </p:xfrm>
        <a:graphic>
          <a:graphicData uri="http://schemas.openxmlformats.org/drawingml/2006/table">
            <a:tbl>
              <a:tblPr>
                <a:tableStyleId>{125E5076-3810-47DD-B79F-674D7AD40C01}</a:tableStyleId>
              </a:tblPr>
              <a:tblGrid>
                <a:gridCol w="3311626">
                  <a:extLst>
                    <a:ext uri="{9D8B030D-6E8A-4147-A177-3AD203B41FA5}">
                      <a16:colId xmlns:a16="http://schemas.microsoft.com/office/drawing/2014/main" val="826772902"/>
                    </a:ext>
                  </a:extLst>
                </a:gridCol>
                <a:gridCol w="8044996">
                  <a:extLst>
                    <a:ext uri="{9D8B030D-6E8A-4147-A177-3AD203B41FA5}">
                      <a16:colId xmlns:a16="http://schemas.microsoft.com/office/drawing/2014/main" val="2615363327"/>
                    </a:ext>
                  </a:extLst>
                </a:gridCol>
              </a:tblGrid>
              <a:tr h="0">
                <a:tc>
                  <a:txBody>
                    <a:bodyPr/>
                    <a:lstStyle/>
                    <a:p>
                      <a:pPr algn="l" fontAlgn="t"/>
                      <a:r>
                        <a:rPr lang="en-US" sz="2000" dirty="0">
                          <a:solidFill>
                            <a:sysClr val="windowText" lastClr="000000"/>
                          </a:solidFill>
                          <a:effectLst/>
                          <a:latin typeface="+mn-lt"/>
                        </a:rPr>
                        <a:t>Message: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2000" dirty="0">
                          <a:solidFill>
                            <a:sysClr val="windowText" lastClr="000000"/>
                          </a:solidFill>
                          <a:effectLst/>
                          <a:latin typeface="+mn-lt"/>
                        </a:rPr>
                        <a:t>Description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01066004"/>
                  </a:ext>
                </a:extLst>
              </a:tr>
              <a:tr h="0">
                <a:tc>
                  <a:txBody>
                    <a:bodyPr/>
                    <a:lstStyle/>
                    <a:p>
                      <a:pPr algn="l" fontAlgn="t"/>
                      <a:r>
                        <a:rPr lang="en-US" sz="2000" dirty="0">
                          <a:solidFill>
                            <a:sysClr val="windowText" lastClr="000000"/>
                          </a:solidFill>
                          <a:effectLst/>
                          <a:latin typeface="+mn-lt"/>
                        </a:rPr>
                        <a:t>100 Continue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ysClr val="windowText" lastClr="000000"/>
                          </a:solidFill>
                          <a:effectLst/>
                          <a:latin typeface="+mn-lt"/>
                        </a:rPr>
                        <a:t>This interim response indicates that the client should continue the request or ignore the response if the request is already finished.</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09762012"/>
                  </a:ext>
                </a:extLst>
              </a:tr>
              <a:tr h="0">
                <a:tc>
                  <a:txBody>
                    <a:bodyPr/>
                    <a:lstStyle/>
                    <a:p>
                      <a:pPr algn="l" fontAlgn="t"/>
                      <a:r>
                        <a:rPr lang="en-US" sz="2000" dirty="0">
                          <a:solidFill>
                            <a:sysClr val="windowText" lastClr="000000"/>
                          </a:solidFill>
                          <a:effectLst/>
                          <a:latin typeface="+mn-lt"/>
                        </a:rPr>
                        <a:t>101 Switching Protocols</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ysClr val="windowText" lastClr="000000"/>
                          </a:solidFill>
                          <a:effectLst/>
                          <a:latin typeface="+mn-lt"/>
                        </a:rPr>
                        <a:t>The requester has asked the server to switch protocols and the server has agreed to do so.</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45171475"/>
                  </a:ext>
                </a:extLst>
              </a:tr>
              <a:tr h="0">
                <a:tc>
                  <a:txBody>
                    <a:bodyPr/>
                    <a:lstStyle/>
                    <a:p>
                      <a:pPr marL="0" marR="0" lvl="0" indent="0" algn="l" defTabSz="1219165" rtl="0" eaLnBrk="1" fontAlgn="t" latinLnBrk="0" hangingPunct="1">
                        <a:lnSpc>
                          <a:spcPct val="100000"/>
                        </a:lnSpc>
                        <a:spcBef>
                          <a:spcPts val="0"/>
                        </a:spcBef>
                        <a:spcAft>
                          <a:spcPts val="0"/>
                        </a:spcAft>
                        <a:buClrTx/>
                        <a:buSzTx/>
                        <a:buFontTx/>
                        <a:buNone/>
                        <a:tabLst/>
                        <a:defRPr/>
                      </a:pPr>
                      <a:r>
                        <a:rPr lang="en-US" sz="2000" kern="1200" dirty="0">
                          <a:solidFill>
                            <a:sysClr val="windowText" lastClr="000000"/>
                          </a:solidFill>
                          <a:effectLst/>
                          <a:latin typeface="+mn-lt"/>
                        </a:rPr>
                        <a:t>102 Processing</a:t>
                      </a:r>
                    </a:p>
                    <a:p>
                      <a:pPr algn="l" fontAlgn="t"/>
                      <a:endParaRPr lang="en-US" sz="2000" dirty="0">
                        <a:solidFill>
                          <a:sysClr val="windowText" lastClr="000000"/>
                        </a:solidFill>
                        <a:effectLst/>
                        <a:latin typeface="+mn-lt"/>
                      </a:endParaRP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kern="1200" dirty="0">
                          <a:solidFill>
                            <a:sysClr val="windowText" lastClr="000000"/>
                          </a:solidFill>
                          <a:effectLst/>
                          <a:latin typeface="+mn-lt"/>
                        </a:rPr>
                        <a:t>This means that the server has received and accepted the request sent by the browser but has sent an interim response to the browser because it has not completed the request yet and the server is processing the request, but no response is available yet.</a:t>
                      </a:r>
                      <a:endParaRPr lang="en-US" sz="2000" kern="1200" dirty="0">
                        <a:solidFill>
                          <a:sysClr val="windowText" lastClr="000000"/>
                        </a:solidFill>
                        <a:effectLst/>
                        <a:latin typeface="+mn-lt"/>
                        <a:ea typeface="+mn-ea"/>
                        <a:cs typeface="+mn-cs"/>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16906451"/>
                  </a:ext>
                </a:extLst>
              </a:tr>
              <a:tr h="0">
                <a:tc>
                  <a:txBody>
                    <a:bodyPr/>
                    <a:lstStyle/>
                    <a:p>
                      <a:pPr algn="l" fontAlgn="t"/>
                      <a:r>
                        <a:rPr lang="en-US" sz="2000" dirty="0">
                          <a:solidFill>
                            <a:sysClr val="windowText" lastClr="000000"/>
                          </a:solidFill>
                          <a:effectLst/>
                          <a:latin typeface="+mn-lt"/>
                        </a:rPr>
                        <a:t>103 Early Hints</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ysClr val="windowText" lastClr="000000"/>
                          </a:solidFill>
                          <a:effectLst/>
                          <a:latin typeface="+mn-lt"/>
                        </a:rPr>
                        <a:t>Used with the Link header to allow the browser to start preloading resources while the server prepares a response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634747"/>
                  </a:ext>
                </a:extLst>
              </a:tr>
            </a:tbl>
          </a:graphicData>
        </a:graphic>
      </p:graphicFrame>
      <p:sp>
        <p:nvSpPr>
          <p:cNvPr id="7" name="TextBox 6">
            <a:extLst>
              <a:ext uri="{FF2B5EF4-FFF2-40B4-BE49-F238E27FC236}">
                <a16:creationId xmlns:a16="http://schemas.microsoft.com/office/drawing/2014/main" id="{634926F9-94D7-FB3E-E33E-CF8676F2B599}"/>
              </a:ext>
            </a:extLst>
          </p:cNvPr>
          <p:cNvSpPr txBox="1"/>
          <p:nvPr/>
        </p:nvSpPr>
        <p:spPr>
          <a:xfrm>
            <a:off x="4529667" y="1323948"/>
            <a:ext cx="2318454" cy="470000"/>
          </a:xfrm>
          <a:prstGeom prst="rect">
            <a:avLst/>
          </a:prstGeom>
          <a:solidFill>
            <a:srgbClr val="FFC000"/>
          </a:solidFill>
        </p:spPr>
        <p:txBody>
          <a:bodyPr wrap="square">
            <a:spAutoFit/>
          </a:bodyPr>
          <a:lstStyle/>
          <a:p>
            <a:pPr algn="ctr"/>
            <a:r>
              <a:rPr lang="en-US" b="0" i="0" dirty="0">
                <a:solidFill>
                  <a:srgbClr val="000000"/>
                </a:solidFill>
                <a:effectLst/>
              </a:rPr>
              <a:t>1xx: Information</a:t>
            </a:r>
          </a:p>
        </p:txBody>
      </p:sp>
    </p:spTree>
    <p:extLst>
      <p:ext uri="{BB962C8B-B14F-4D97-AF65-F5344CB8AC3E}">
        <p14:creationId xmlns:p14="http://schemas.microsoft.com/office/powerpoint/2010/main" val="29451827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51556" y="428136"/>
            <a:ext cx="2318454" cy="470000"/>
          </a:xfrm>
          <a:prstGeom prst="rect">
            <a:avLst/>
          </a:prstGeom>
          <a:solidFill>
            <a:srgbClr val="FFC000"/>
          </a:solidFill>
        </p:spPr>
        <p:txBody>
          <a:bodyPr wrap="square">
            <a:spAutoFit/>
          </a:bodyPr>
          <a:lstStyle/>
          <a:p>
            <a:pPr algn="ctr"/>
            <a:r>
              <a:rPr lang="en-US" b="0" i="0" dirty="0">
                <a:solidFill>
                  <a:srgbClr val="000000"/>
                </a:solidFill>
                <a:effectLst/>
              </a:rPr>
              <a:t>2xx: Successful</a:t>
            </a:r>
          </a:p>
        </p:txBody>
      </p:sp>
      <p:graphicFrame>
        <p:nvGraphicFramePr>
          <p:cNvPr id="5" name="Table 4">
            <a:extLst>
              <a:ext uri="{FF2B5EF4-FFF2-40B4-BE49-F238E27FC236}">
                <a16:creationId xmlns:a16="http://schemas.microsoft.com/office/drawing/2014/main" id="{77009506-D3B8-E148-4BC8-5427CBB9D181}"/>
              </a:ext>
            </a:extLst>
          </p:cNvPr>
          <p:cNvGraphicFramePr>
            <a:graphicFrameLocks noGrp="1"/>
          </p:cNvGraphicFramePr>
          <p:nvPr>
            <p:extLst>
              <p:ext uri="{D42A27DB-BD31-4B8C-83A1-F6EECF244321}">
                <p14:modId xmlns:p14="http://schemas.microsoft.com/office/powerpoint/2010/main" val="3982215615"/>
              </p:ext>
            </p:extLst>
          </p:nvPr>
        </p:nvGraphicFramePr>
        <p:xfrm>
          <a:off x="451556" y="1053215"/>
          <a:ext cx="11511844" cy="5425000"/>
        </p:xfrm>
        <a:graphic>
          <a:graphicData uri="http://schemas.openxmlformats.org/drawingml/2006/table">
            <a:tbl>
              <a:tblPr>
                <a:tableStyleId>{0505E3EF-67EA-436B-97B2-0124C06EBD24}</a:tableStyleId>
              </a:tblPr>
              <a:tblGrid>
                <a:gridCol w="4599908">
                  <a:extLst>
                    <a:ext uri="{9D8B030D-6E8A-4147-A177-3AD203B41FA5}">
                      <a16:colId xmlns:a16="http://schemas.microsoft.com/office/drawing/2014/main" val="2986105083"/>
                    </a:ext>
                  </a:extLst>
                </a:gridCol>
                <a:gridCol w="6911936">
                  <a:extLst>
                    <a:ext uri="{9D8B030D-6E8A-4147-A177-3AD203B41FA5}">
                      <a16:colId xmlns:a16="http://schemas.microsoft.com/office/drawing/2014/main" val="3708522387"/>
                    </a:ext>
                  </a:extLst>
                </a:gridCol>
              </a:tblGrid>
              <a:tr h="226298">
                <a:tc>
                  <a:txBody>
                    <a:bodyPr/>
                    <a:lstStyle/>
                    <a:p>
                      <a:pPr algn="l" fontAlgn="t"/>
                      <a:r>
                        <a:rPr lang="en-US" sz="1900">
                          <a:effectLst/>
                        </a:rPr>
                        <a:t>Message:</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900" dirty="0">
                          <a:effectLst/>
                        </a:rPr>
                        <a:t>Description:</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136448046"/>
                  </a:ext>
                </a:extLst>
              </a:tr>
              <a:tr h="565745">
                <a:tc>
                  <a:txBody>
                    <a:bodyPr/>
                    <a:lstStyle/>
                    <a:p>
                      <a:pPr algn="l" fontAlgn="t"/>
                      <a:r>
                        <a:rPr lang="en-US" sz="1900">
                          <a:effectLst/>
                        </a:rPr>
                        <a:t>200 OK</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request is OK (this is the standard response for successful HTTP requests)</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595272"/>
                  </a:ext>
                </a:extLst>
              </a:tr>
              <a:tr h="396022">
                <a:tc>
                  <a:txBody>
                    <a:bodyPr/>
                    <a:lstStyle/>
                    <a:p>
                      <a:pPr algn="l" fontAlgn="t"/>
                      <a:r>
                        <a:rPr lang="en-US" sz="1900">
                          <a:effectLst/>
                        </a:rPr>
                        <a:t>201 Created</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a:effectLst/>
                        </a:rPr>
                        <a:t>The request has been fulfilled, and a new resource is created </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239560"/>
                  </a:ext>
                </a:extLst>
              </a:tr>
              <a:tr h="565745">
                <a:tc>
                  <a:txBody>
                    <a:bodyPr/>
                    <a:lstStyle/>
                    <a:p>
                      <a:pPr algn="l" fontAlgn="t"/>
                      <a:r>
                        <a:rPr lang="en-US" sz="1900" dirty="0">
                          <a:effectLst/>
                        </a:rPr>
                        <a:t>202 Accepted</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request has been accepted for processing, but the processing has not been completed</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047807"/>
                  </a:ext>
                </a:extLst>
              </a:tr>
              <a:tr h="735469">
                <a:tc>
                  <a:txBody>
                    <a:bodyPr/>
                    <a:lstStyle/>
                    <a:p>
                      <a:pPr algn="l" fontAlgn="t"/>
                      <a:r>
                        <a:rPr lang="en-US" sz="1900" dirty="0">
                          <a:effectLst/>
                        </a:rPr>
                        <a:t>203 Non-Authoritative Information</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This status code informs users that the request submitted to the server was successful, but the meta-information, is collected from a third-party or a local copy instead of from the origin server. </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804564"/>
                  </a:ext>
                </a:extLst>
              </a:tr>
              <a:tr h="565745">
                <a:tc>
                  <a:txBody>
                    <a:bodyPr/>
                    <a:lstStyle/>
                    <a:p>
                      <a:pPr algn="l" fontAlgn="t"/>
                      <a:r>
                        <a:rPr lang="en-US" sz="1900">
                          <a:effectLst/>
                        </a:rPr>
                        <a:t>204 No Content</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a:effectLst/>
                        </a:rPr>
                        <a:t>The request has been successfully processed, but is not returning any content</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980094"/>
                  </a:ext>
                </a:extLst>
              </a:tr>
              <a:tr h="905193">
                <a:tc>
                  <a:txBody>
                    <a:bodyPr/>
                    <a:lstStyle/>
                    <a:p>
                      <a:pPr algn="l" fontAlgn="t"/>
                      <a:r>
                        <a:rPr lang="en-US" sz="1900">
                          <a:effectLst/>
                        </a:rPr>
                        <a:t>205 Reset Content</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This status code tells the user at the browser end to reset the content in the document that sent the request. Consider the example of filling a form online. In case of error, the server asks for the form to be cleared and reset so that the information can be entered again. </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601970"/>
                  </a:ext>
                </a:extLst>
              </a:tr>
              <a:tr h="565745">
                <a:tc>
                  <a:txBody>
                    <a:bodyPr/>
                    <a:lstStyle/>
                    <a:p>
                      <a:pPr algn="l" fontAlgn="t"/>
                      <a:r>
                        <a:rPr lang="en-US" sz="1900">
                          <a:effectLst/>
                        </a:rPr>
                        <a:t>206 Partial Content</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server is delivering only part of the resource due to a range header sent by the client</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055426"/>
                  </a:ext>
                </a:extLst>
              </a:tr>
            </a:tbl>
          </a:graphicData>
        </a:graphic>
      </p:graphicFrame>
    </p:spTree>
    <p:extLst>
      <p:ext uri="{BB962C8B-B14F-4D97-AF65-F5344CB8AC3E}">
        <p14:creationId xmlns:p14="http://schemas.microsoft.com/office/powerpoint/2010/main" val="10517134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51556" y="1312705"/>
            <a:ext cx="2318454" cy="470000"/>
          </a:xfrm>
          <a:prstGeom prst="rect">
            <a:avLst/>
          </a:prstGeom>
          <a:solidFill>
            <a:srgbClr val="FFC000"/>
          </a:solidFill>
        </p:spPr>
        <p:txBody>
          <a:bodyPr wrap="square">
            <a:spAutoFit/>
          </a:bodyPr>
          <a:lstStyle/>
          <a:p>
            <a:pPr algn="ctr"/>
            <a:r>
              <a:rPr lang="en-US" b="0" i="0" dirty="0">
                <a:solidFill>
                  <a:srgbClr val="000000"/>
                </a:solidFill>
                <a:effectLst/>
              </a:rPr>
              <a:t>2xx: Successful</a:t>
            </a:r>
          </a:p>
        </p:txBody>
      </p:sp>
      <p:graphicFrame>
        <p:nvGraphicFramePr>
          <p:cNvPr id="5" name="Table 4">
            <a:extLst>
              <a:ext uri="{FF2B5EF4-FFF2-40B4-BE49-F238E27FC236}">
                <a16:creationId xmlns:a16="http://schemas.microsoft.com/office/drawing/2014/main" id="{77009506-D3B8-E148-4BC8-5427CBB9D181}"/>
              </a:ext>
            </a:extLst>
          </p:cNvPr>
          <p:cNvGraphicFramePr>
            <a:graphicFrameLocks noGrp="1"/>
          </p:cNvGraphicFramePr>
          <p:nvPr>
            <p:extLst>
              <p:ext uri="{D42A27DB-BD31-4B8C-83A1-F6EECF244321}">
                <p14:modId xmlns:p14="http://schemas.microsoft.com/office/powerpoint/2010/main" val="1006320088"/>
              </p:ext>
            </p:extLst>
          </p:nvPr>
        </p:nvGraphicFramePr>
        <p:xfrm>
          <a:off x="451556" y="1937784"/>
          <a:ext cx="11511844" cy="3701016"/>
        </p:xfrm>
        <a:graphic>
          <a:graphicData uri="http://schemas.openxmlformats.org/drawingml/2006/table">
            <a:tbl>
              <a:tblPr>
                <a:tableStyleId>{0505E3EF-67EA-436B-97B2-0124C06EBD24}</a:tableStyleId>
              </a:tblPr>
              <a:tblGrid>
                <a:gridCol w="4599908">
                  <a:extLst>
                    <a:ext uri="{9D8B030D-6E8A-4147-A177-3AD203B41FA5}">
                      <a16:colId xmlns:a16="http://schemas.microsoft.com/office/drawing/2014/main" val="2986105083"/>
                    </a:ext>
                  </a:extLst>
                </a:gridCol>
                <a:gridCol w="6911936">
                  <a:extLst>
                    <a:ext uri="{9D8B030D-6E8A-4147-A177-3AD203B41FA5}">
                      <a16:colId xmlns:a16="http://schemas.microsoft.com/office/drawing/2014/main" val="3708522387"/>
                    </a:ext>
                  </a:extLst>
                </a:gridCol>
              </a:tblGrid>
              <a:tr h="226298">
                <a:tc>
                  <a:txBody>
                    <a:bodyPr/>
                    <a:lstStyle/>
                    <a:p>
                      <a:pPr algn="l" fontAlgn="t"/>
                      <a:r>
                        <a:rPr lang="en-US" sz="1900">
                          <a:effectLst/>
                        </a:rPr>
                        <a:t>Message:</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900" dirty="0">
                          <a:effectLst/>
                        </a:rPr>
                        <a:t>Description:</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136448046"/>
                  </a:ext>
                </a:extLst>
              </a:tr>
              <a:tr h="565745">
                <a:tc>
                  <a:txBody>
                    <a:bodyPr/>
                    <a:lstStyle/>
                    <a:p>
                      <a:pPr algn="l" fontAlgn="t"/>
                      <a:r>
                        <a:rPr lang="en-US" sz="1900" dirty="0">
                          <a:effectLst/>
                        </a:rPr>
                        <a:t>207 Multi-Status</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207 HTTP status code displays data and information from multiple resources in response to several operations and multiple HTTP status codes at once. </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595272"/>
                  </a:ext>
                </a:extLst>
              </a:tr>
              <a:tr h="396022">
                <a:tc>
                  <a:txBody>
                    <a:bodyPr/>
                    <a:lstStyle/>
                    <a:p>
                      <a:pPr algn="l" fontAlgn="t"/>
                      <a:r>
                        <a:rPr lang="en-US" sz="1900" dirty="0">
                          <a:effectLst/>
                        </a:rPr>
                        <a:t>208 Already Reported</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208 HTTP status code is for those users who use DAV to create and manage files collaboratively with others. It is used in the </a:t>
                      </a:r>
                      <a:r>
                        <a:rPr lang="en-US" sz="1900" dirty="0" err="1">
                          <a:effectLst/>
                        </a:rPr>
                        <a:t>DAV:propstat</a:t>
                      </a:r>
                      <a:r>
                        <a:rPr lang="en-US" sz="1900" dirty="0">
                          <a:effectLst/>
                        </a:rPr>
                        <a:t> response to prevent internal members from repetitive enumeration of multiple bindings in the same collection. </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239560"/>
                  </a:ext>
                </a:extLst>
              </a:tr>
              <a:tr h="565745">
                <a:tc>
                  <a:txBody>
                    <a:bodyPr/>
                    <a:lstStyle/>
                    <a:p>
                      <a:pPr algn="l" fontAlgn="t"/>
                      <a:r>
                        <a:rPr lang="en-US" sz="1900" dirty="0">
                          <a:effectLst/>
                        </a:rPr>
                        <a:t>226 IM Used</a:t>
                      </a:r>
                    </a:p>
                  </a:txBody>
                  <a:tcPr marL="56575"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900" dirty="0">
                          <a:effectLst/>
                        </a:rPr>
                        <a:t>The 226 status code means the server has completed the user request, or Get request, for a given resource. The response represents the result of one or multiple instance manipulations, which is applied to the current instance.</a:t>
                      </a:r>
                    </a:p>
                  </a:txBody>
                  <a:tcPr marL="28287" marR="28287" marT="28287" marB="282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047807"/>
                  </a:ext>
                </a:extLst>
              </a:tr>
            </a:tbl>
          </a:graphicData>
        </a:graphic>
      </p:graphicFrame>
    </p:spTree>
    <p:extLst>
      <p:ext uri="{BB962C8B-B14F-4D97-AF65-F5344CB8AC3E}">
        <p14:creationId xmlns:p14="http://schemas.microsoft.com/office/powerpoint/2010/main" val="671689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226392"/>
            <a:ext cx="2318454" cy="470000"/>
          </a:xfrm>
          <a:prstGeom prst="rect">
            <a:avLst/>
          </a:prstGeom>
          <a:solidFill>
            <a:srgbClr val="FFC000"/>
          </a:solidFill>
        </p:spPr>
        <p:txBody>
          <a:bodyPr wrap="square">
            <a:spAutoFit/>
          </a:bodyPr>
          <a:lstStyle/>
          <a:p>
            <a:pPr algn="ctr"/>
            <a:r>
              <a:rPr lang="en-US" b="0" i="0" dirty="0">
                <a:solidFill>
                  <a:srgbClr val="000000"/>
                </a:solidFill>
                <a:effectLst/>
              </a:rPr>
              <a:t>3xx: Redirection</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775619646"/>
              </p:ext>
            </p:extLst>
          </p:nvPr>
        </p:nvGraphicFramePr>
        <p:xfrm>
          <a:off x="421924" y="855889"/>
          <a:ext cx="11541476" cy="5891430"/>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500"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500"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500" dirty="0">
                          <a:effectLst/>
                        </a:rPr>
                        <a:t>300 Multiple Choices</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The request has more than one possible response. The user agent or user should choose one of them. (There is no standardized way of choosing one of the responses, but HTML links to the possibilities are recommended so the user can pick.)</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1500" dirty="0">
                          <a:effectLst/>
                        </a:rPr>
                        <a:t>301 Moved Permanently</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The URL of the requested resource has been changed permanently. The new URL is given in the response.</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1500" dirty="0">
                          <a:effectLst/>
                        </a:rPr>
                        <a:t>302 Found</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The requested page has moved temporarily to a new URL </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1500" dirty="0">
                          <a:effectLst/>
                        </a:rPr>
                        <a:t>303 See Other</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The requested page can be found under a different URL</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767112">
                <a:tc>
                  <a:txBody>
                    <a:bodyPr/>
                    <a:lstStyle/>
                    <a:p>
                      <a:pPr algn="l" fontAlgn="t"/>
                      <a:r>
                        <a:rPr lang="en-US" sz="1500">
                          <a:effectLst/>
                        </a:rPr>
                        <a:t>304 Not Modified</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This is used for caching purposes. It tells the client that the response has not been modified, so the client can continue to use the same cached version of the response.</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r h="536979">
                <a:tc>
                  <a:txBody>
                    <a:bodyPr/>
                    <a:lstStyle/>
                    <a:p>
                      <a:pPr algn="l" fontAlgn="t"/>
                      <a:r>
                        <a:rPr lang="en-US" sz="1500">
                          <a:effectLst/>
                        </a:rPr>
                        <a:t>307 Temporary Redirect</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The server sends this response to direct the client to get the requested resource at another URI with same method that was used in the prior request. This has the same semantics as the 302 Found HTTP response code, with the exception that the user agent must not change the HTTP method used: if a POST was used in the first request, a POST must be used in the second request.</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7005196"/>
                  </a:ext>
                </a:extLst>
              </a:tr>
              <a:tr h="536979">
                <a:tc>
                  <a:txBody>
                    <a:bodyPr/>
                    <a:lstStyle/>
                    <a:p>
                      <a:pPr algn="l" fontAlgn="t"/>
                      <a:r>
                        <a:rPr lang="en-US" sz="1500">
                          <a:effectLst/>
                        </a:rPr>
                        <a:t>308 Permanent Redirect</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500" dirty="0">
                          <a:effectLst/>
                        </a:rPr>
                        <a:t>This means that the resource is now permanently located at another URI, specified by the Location: HTTP Response header. This has the same semantics as the 301 Moved Permanently HTTP response code, with the exception that the user agent must not change the HTTP method used: if a POST was used in the first request, a POST must be used in the second request.</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0784417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1865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226392"/>
            <a:ext cx="2408766" cy="470000"/>
          </a:xfrm>
          <a:prstGeom prst="rect">
            <a:avLst/>
          </a:prstGeom>
          <a:solidFill>
            <a:srgbClr val="FFC000"/>
          </a:solidFill>
        </p:spPr>
        <p:txBody>
          <a:bodyPr wrap="square">
            <a:spAutoFit/>
          </a:bodyPr>
          <a:lstStyle/>
          <a:p>
            <a:pPr algn="l"/>
            <a:r>
              <a:rPr lang="en-US" b="0" i="0" dirty="0">
                <a:solidFill>
                  <a:srgbClr val="000000"/>
                </a:solidFill>
                <a:effectLst/>
                <a:latin typeface="Segoe UI" panose="020B0502040204020203" pitchFamily="34" charset="0"/>
              </a:rPr>
              <a:t>4xx: Client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2608506499"/>
              </p:ext>
            </p:extLst>
          </p:nvPr>
        </p:nvGraphicFramePr>
        <p:xfrm>
          <a:off x="421924" y="762000"/>
          <a:ext cx="11541476" cy="5964464"/>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600"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600"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600" dirty="0">
                          <a:effectLst/>
                        </a:rPr>
                        <a:t>400 Bad Request</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b="0" i="0" kern="1200" dirty="0">
                          <a:solidFill>
                            <a:schemeClr val="dk1"/>
                          </a:solidFill>
                          <a:effectLst/>
                          <a:latin typeface="+mn-lt"/>
                          <a:ea typeface="+mn-ea"/>
                          <a:cs typeface="+mn-cs"/>
                        </a:rPr>
                        <a:t>The 400 status code indicates an error at the client or user end and lets them know that the server could not understand the request due to bad syntax (spelling, punctuation, and other errors). </a:t>
                      </a:r>
                      <a:endParaRPr lang="en-US" sz="160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1600" dirty="0">
                          <a:effectLst/>
                        </a:rPr>
                        <a:t>401 Unauthorized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b="0" i="0" kern="1200" dirty="0">
                          <a:solidFill>
                            <a:schemeClr val="dk1"/>
                          </a:solidFill>
                          <a:effectLst/>
                          <a:latin typeface="+mn-lt"/>
                          <a:ea typeface="+mn-ea"/>
                          <a:cs typeface="+mn-cs"/>
                        </a:rPr>
                        <a:t>This indicates that the request sent by the browser could not be authenticated. The authentication may have been provided by the client, but the client is not permitted to access the requested resource. </a:t>
                      </a:r>
                      <a:endParaRPr lang="en-US" sz="160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1600">
                          <a:effectLst/>
                        </a:rPr>
                        <a:t>402 Payment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b="0" i="0" kern="1200" dirty="0">
                          <a:solidFill>
                            <a:schemeClr val="dk1"/>
                          </a:solidFill>
                          <a:effectLst/>
                          <a:latin typeface="+mn-lt"/>
                          <a:ea typeface="+mn-ea"/>
                          <a:cs typeface="+mn-cs"/>
                        </a:rPr>
                        <a:t>The 402 status code was created for directing the user to complete digital payments. After the payment, the server was supposed to display the requested content. However, this status code is reserved for future use.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1600">
                          <a:effectLst/>
                        </a:rPr>
                        <a:t>403 Forbidden</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dirty="0">
                          <a:effectLst/>
                        </a:rPr>
                        <a:t>The server understood the request however, it refuses to authorize it. This code is returned when the user attempts to access something that they do not have permission to access.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767112">
                <a:tc>
                  <a:txBody>
                    <a:bodyPr/>
                    <a:lstStyle/>
                    <a:p>
                      <a:pPr algn="l" fontAlgn="t"/>
                      <a:r>
                        <a:rPr lang="en-US" sz="1600">
                          <a:effectLst/>
                        </a:rPr>
                        <a:t>404 Not Found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dirty="0">
                          <a:effectLst/>
                        </a:rPr>
                        <a:t>The requested page could not be found but may be available again in the future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r h="536979">
                <a:tc>
                  <a:txBody>
                    <a:bodyPr/>
                    <a:lstStyle/>
                    <a:p>
                      <a:pPr algn="l" fontAlgn="t"/>
                      <a:r>
                        <a:rPr lang="en-US" sz="1600">
                          <a:effectLst/>
                        </a:rPr>
                        <a:t>405 Method Not Allowed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dirty="0">
                          <a:effectLst/>
                        </a:rPr>
                        <a:t>A request method is not supported for the requested resource; for example, a GET request on a form that requires data to be presented via POST, or a PUT request on a read-only resource.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7005196"/>
                  </a:ext>
                </a:extLst>
              </a:tr>
              <a:tr h="536979">
                <a:tc>
                  <a:txBody>
                    <a:bodyPr/>
                    <a:lstStyle/>
                    <a:p>
                      <a:pPr algn="l" fontAlgn="t"/>
                      <a:r>
                        <a:rPr lang="en-US" sz="1600">
                          <a:effectLst/>
                        </a:rPr>
                        <a:t>406 Not Acceptable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600" dirty="0">
                          <a:effectLst/>
                        </a:rPr>
                        <a:t>The requested resource is capable of generating only content not acceptable according to the Accept headers sent in the request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0784417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790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117455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495800" y="45427"/>
            <a:ext cx="320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response status codes</a:t>
            </a:r>
          </a:p>
        </p:txBody>
      </p:sp>
      <p:sp>
        <p:nvSpPr>
          <p:cNvPr id="7" name="TextBox 6">
            <a:extLst>
              <a:ext uri="{FF2B5EF4-FFF2-40B4-BE49-F238E27FC236}">
                <a16:creationId xmlns:a16="http://schemas.microsoft.com/office/drawing/2014/main" id="{634926F9-94D7-FB3E-E33E-CF8676F2B599}"/>
              </a:ext>
            </a:extLst>
          </p:cNvPr>
          <p:cNvSpPr txBox="1"/>
          <p:nvPr/>
        </p:nvSpPr>
        <p:spPr>
          <a:xfrm>
            <a:off x="410635" y="226392"/>
            <a:ext cx="2408766" cy="470000"/>
          </a:xfrm>
          <a:prstGeom prst="rect">
            <a:avLst/>
          </a:prstGeom>
          <a:solidFill>
            <a:srgbClr val="FFC000"/>
          </a:solidFill>
        </p:spPr>
        <p:txBody>
          <a:bodyPr wrap="square">
            <a:spAutoFit/>
          </a:bodyPr>
          <a:lstStyle/>
          <a:p>
            <a:pPr algn="l"/>
            <a:r>
              <a:rPr lang="en-US" b="0" i="0" dirty="0">
                <a:solidFill>
                  <a:srgbClr val="000000"/>
                </a:solidFill>
                <a:effectLst/>
                <a:latin typeface="Segoe UI" panose="020B0502040204020203" pitchFamily="34" charset="0"/>
              </a:rPr>
              <a:t>4xx: Client Error</a:t>
            </a:r>
          </a:p>
        </p:txBody>
      </p:sp>
      <p:graphicFrame>
        <p:nvGraphicFramePr>
          <p:cNvPr id="4" name="Table 3">
            <a:extLst>
              <a:ext uri="{FF2B5EF4-FFF2-40B4-BE49-F238E27FC236}">
                <a16:creationId xmlns:a16="http://schemas.microsoft.com/office/drawing/2014/main" id="{E2095935-24B9-D8F5-B169-2DCC00548C0B}"/>
              </a:ext>
            </a:extLst>
          </p:cNvPr>
          <p:cNvGraphicFramePr>
            <a:graphicFrameLocks noGrp="1"/>
          </p:cNvGraphicFramePr>
          <p:nvPr>
            <p:extLst>
              <p:ext uri="{D42A27DB-BD31-4B8C-83A1-F6EECF244321}">
                <p14:modId xmlns:p14="http://schemas.microsoft.com/office/powerpoint/2010/main" val="3136325203"/>
              </p:ext>
            </p:extLst>
          </p:nvPr>
        </p:nvGraphicFramePr>
        <p:xfrm>
          <a:off x="421924" y="762000"/>
          <a:ext cx="11541476" cy="5793854"/>
        </p:xfrm>
        <a:graphic>
          <a:graphicData uri="http://schemas.openxmlformats.org/drawingml/2006/table">
            <a:tbl>
              <a:tblPr>
                <a:tableStyleId>{793D81CF-94F2-401A-BA57-92F5A7B2D0C5}</a:tableStyleId>
              </a:tblPr>
              <a:tblGrid>
                <a:gridCol w="4611749">
                  <a:extLst>
                    <a:ext uri="{9D8B030D-6E8A-4147-A177-3AD203B41FA5}">
                      <a16:colId xmlns:a16="http://schemas.microsoft.com/office/drawing/2014/main" val="1616726923"/>
                    </a:ext>
                  </a:extLst>
                </a:gridCol>
                <a:gridCol w="6929727">
                  <a:extLst>
                    <a:ext uri="{9D8B030D-6E8A-4147-A177-3AD203B41FA5}">
                      <a16:colId xmlns:a16="http://schemas.microsoft.com/office/drawing/2014/main" val="3956357861"/>
                    </a:ext>
                  </a:extLst>
                </a:gridCol>
              </a:tblGrid>
              <a:tr h="306845">
                <a:tc>
                  <a:txBody>
                    <a:bodyPr/>
                    <a:lstStyle/>
                    <a:p>
                      <a:pPr algn="l" fontAlgn="t"/>
                      <a:r>
                        <a:rPr lang="en-US" sz="1800" dirty="0">
                          <a:effectLst/>
                        </a:rPr>
                        <a:t>Message:</a:t>
                      </a:r>
                    </a:p>
                  </a:txBody>
                  <a:tcPr marL="76711"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800" dirty="0">
                          <a:effectLst/>
                        </a:rPr>
                        <a:t>Description:</a:t>
                      </a:r>
                    </a:p>
                  </a:txBody>
                  <a:tcPr marL="38356" marR="38356" marT="38356" marB="3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55058686"/>
                  </a:ext>
                </a:extLst>
              </a:tr>
              <a:tr h="767112">
                <a:tc>
                  <a:txBody>
                    <a:bodyPr/>
                    <a:lstStyle/>
                    <a:p>
                      <a:pPr algn="l" fontAlgn="t"/>
                      <a:r>
                        <a:rPr lang="en-US" sz="1800" dirty="0">
                          <a:effectLst/>
                        </a:rPr>
                        <a:t>407 Proxy Authentication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This is similar to </a:t>
                      </a:r>
                      <a:r>
                        <a:rPr lang="en-US" sz="1800" dirty="0"/>
                        <a:t>401 Unauthorized</a:t>
                      </a:r>
                      <a:r>
                        <a:rPr lang="en-US" sz="1800" b="0" i="0" kern="1200" dirty="0">
                          <a:solidFill>
                            <a:schemeClr val="dk1"/>
                          </a:solidFill>
                          <a:effectLst/>
                          <a:latin typeface="+mn-lt"/>
                          <a:ea typeface="+mn-ea"/>
                          <a:cs typeface="+mn-cs"/>
                        </a:rPr>
                        <a:t> but authentication is needed to be done by a proxy.</a:t>
                      </a:r>
                      <a:endParaRPr lang="en-US" sz="180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72830165"/>
                  </a:ext>
                </a:extLst>
              </a:tr>
              <a:tr h="536979">
                <a:tc>
                  <a:txBody>
                    <a:bodyPr/>
                    <a:lstStyle/>
                    <a:p>
                      <a:pPr algn="l" fontAlgn="t"/>
                      <a:r>
                        <a:rPr lang="en-US" sz="1800">
                          <a:effectLst/>
                        </a:rPr>
                        <a:t>408 Request Timeout</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a:effectLst/>
                        </a:rPr>
                        <a:t>The server timed out waiting for the request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7770493"/>
                  </a:ext>
                </a:extLst>
              </a:tr>
              <a:tr h="536979">
                <a:tc>
                  <a:txBody>
                    <a:bodyPr/>
                    <a:lstStyle/>
                    <a:p>
                      <a:pPr algn="l" fontAlgn="t"/>
                      <a:r>
                        <a:rPr lang="en-US" sz="1800">
                          <a:effectLst/>
                        </a:rPr>
                        <a:t>409 Conflict</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b="0" i="0" kern="1200" dirty="0">
                          <a:solidFill>
                            <a:schemeClr val="dk1"/>
                          </a:solidFill>
                          <a:effectLst/>
                          <a:latin typeface="+mn-lt"/>
                          <a:ea typeface="+mn-ea"/>
                          <a:cs typeface="+mn-cs"/>
                        </a:rPr>
                        <a:t>Indicates that the request could not be processed because of conflict in the current state of the resource, such as an edit conflict between multiple simultaneous updates.</a:t>
                      </a:r>
                      <a:endParaRPr lang="en-US" sz="1800"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40036628"/>
                  </a:ext>
                </a:extLst>
              </a:tr>
              <a:tr h="536979">
                <a:tc>
                  <a:txBody>
                    <a:bodyPr/>
                    <a:lstStyle/>
                    <a:p>
                      <a:pPr algn="l" fontAlgn="t"/>
                      <a:r>
                        <a:rPr lang="en-US" sz="1800">
                          <a:effectLst/>
                        </a:rPr>
                        <a:t>410 Gone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a:effectLst/>
                        </a:rPr>
                        <a:t>The requested page is no longer available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788760"/>
                  </a:ext>
                </a:extLst>
              </a:tr>
              <a:tr h="767112">
                <a:tc>
                  <a:txBody>
                    <a:bodyPr/>
                    <a:lstStyle/>
                    <a:p>
                      <a:pPr algn="l" fontAlgn="t"/>
                      <a:r>
                        <a:rPr lang="en-US" sz="1800">
                          <a:effectLst/>
                        </a:rPr>
                        <a:t>411 Length Required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Server rejected the request because the Content-Length header field is not defined and the server requires it.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72609898"/>
                  </a:ext>
                </a:extLst>
              </a:tr>
              <a:tr h="536979">
                <a:tc>
                  <a:txBody>
                    <a:bodyPr/>
                    <a:lstStyle/>
                    <a:p>
                      <a:pPr algn="l" fontAlgn="t"/>
                      <a:r>
                        <a:rPr lang="en-US" sz="1800">
                          <a:effectLst/>
                        </a:rPr>
                        <a:t>412 Precondition Failed</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server does not meet one of the preconditions that the requester put on the request header fields.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7005196"/>
                  </a:ext>
                </a:extLst>
              </a:tr>
              <a:tr h="536979">
                <a:tc>
                  <a:txBody>
                    <a:bodyPr/>
                    <a:lstStyle/>
                    <a:p>
                      <a:pPr algn="l" fontAlgn="t"/>
                      <a:r>
                        <a:rPr lang="en-US" sz="1800" dirty="0">
                          <a:effectLst/>
                        </a:rPr>
                        <a:t>413 Request Too Large</a:t>
                      </a:r>
                    </a:p>
                  </a:txBody>
                  <a:tcPr marL="12192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t"/>
                      <a:r>
                        <a:rPr lang="en-US" sz="1800" dirty="0">
                          <a:effectLst/>
                        </a:rPr>
                        <a:t>The 413 status code indicates that the server refuses to process the user request because the request payload is larger than the server can process. The server then closes the connection or generates a retry-after header field for the user.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07844178"/>
                  </a:ext>
                </a:extLst>
              </a:tr>
            </a:tbl>
          </a:graphicData>
        </a:graphic>
      </p:graphicFrame>
      <p:sp>
        <p:nvSpPr>
          <p:cNvPr id="8" name="Rectangle 1">
            <a:extLst>
              <a:ext uri="{FF2B5EF4-FFF2-40B4-BE49-F238E27FC236}">
                <a16:creationId xmlns:a16="http://schemas.microsoft.com/office/drawing/2014/main" id="{F4242CFF-1270-4B31-4467-AAB24F154946}"/>
              </a:ext>
            </a:extLst>
          </p:cNvPr>
          <p:cNvSpPr>
            <a:spLocks noChangeArrowheads="1"/>
          </p:cNvSpPr>
          <p:nvPr/>
        </p:nvSpPr>
        <p:spPr bwMode="auto">
          <a:xfrm>
            <a:off x="3810000"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75189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91629</TotalTime>
  <Words>2248</Words>
  <Application>Microsoft Office PowerPoint</Application>
  <PresentationFormat>Widescreen</PresentationFormat>
  <Paragraphs>207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9791</cp:revision>
  <dcterms:created xsi:type="dcterms:W3CDTF">2006-08-16T00:00:00Z</dcterms:created>
  <dcterms:modified xsi:type="dcterms:W3CDTF">2023-01-19T07:03:15Z</dcterms:modified>
</cp:coreProperties>
</file>