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24"/>
  </p:notesMasterIdLst>
  <p:sldIdLst>
    <p:sldId id="488" r:id="rId2"/>
    <p:sldId id="495" r:id="rId3"/>
    <p:sldId id="496" r:id="rId4"/>
    <p:sldId id="497" r:id="rId5"/>
    <p:sldId id="500" r:id="rId6"/>
    <p:sldId id="498" r:id="rId7"/>
    <p:sldId id="499" r:id="rId8"/>
    <p:sldId id="501" r:id="rId9"/>
    <p:sldId id="483" r:id="rId10"/>
    <p:sldId id="502" r:id="rId11"/>
    <p:sldId id="503" r:id="rId12"/>
    <p:sldId id="504" r:id="rId13"/>
    <p:sldId id="506" r:id="rId14"/>
    <p:sldId id="505" r:id="rId15"/>
    <p:sldId id="507" r:id="rId16"/>
    <p:sldId id="489" r:id="rId17"/>
    <p:sldId id="508" r:id="rId18"/>
    <p:sldId id="509" r:id="rId19"/>
    <p:sldId id="510" r:id="rId20"/>
    <p:sldId id="511" r:id="rId21"/>
    <p:sldId id="512" r:id="rId22"/>
    <p:sldId id="513" r:id="rId23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esh N" initials="RN" lastIdx="1" clrIdx="0">
    <p:extLst>
      <p:ext uri="{19B8F6BF-5375-455C-9EA6-DF929625EA0E}">
        <p15:presenceInfo xmlns:p15="http://schemas.microsoft.com/office/powerpoint/2012/main" userId="10c340b3cc87b9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402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67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28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20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36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68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78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38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89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65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01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263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1192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0306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56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355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805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966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93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15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02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74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64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etstore.swagger.io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F0C824-224D-086E-CC6B-0E381ABF06D5}"/>
              </a:ext>
            </a:extLst>
          </p:cNvPr>
          <p:cNvSpPr/>
          <p:nvPr/>
        </p:nvSpPr>
        <p:spPr>
          <a:xfrm>
            <a:off x="3745074" y="57090"/>
            <a:ext cx="4255926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REST - Good Practices for API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96CFC7-8D7C-7669-4487-10724C82CE59}"/>
              </a:ext>
            </a:extLst>
          </p:cNvPr>
          <p:cNvSpPr/>
          <p:nvPr/>
        </p:nvSpPr>
        <p:spPr>
          <a:xfrm>
            <a:off x="207436" y="2057400"/>
            <a:ext cx="11734800" cy="2971800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</a:rPr>
              <a:t>In 2000, </a:t>
            </a:r>
            <a:r>
              <a:rPr lang="en-US" sz="2000" dirty="0">
                <a:solidFill>
                  <a:srgbClr val="FF0000"/>
                </a:solidFill>
              </a:rPr>
              <a:t>Roy Fielding</a:t>
            </a:r>
            <a:r>
              <a:rPr lang="en-US" sz="2000" dirty="0">
                <a:solidFill>
                  <a:srgbClr val="002060"/>
                </a:solidFill>
              </a:rPr>
              <a:t>, one of the principal authors of the HTTP specification, proposed an architectural approach for </a:t>
            </a:r>
            <a:r>
              <a:rPr lang="en-US" sz="2000" dirty="0">
                <a:solidFill>
                  <a:srgbClr val="FF0000"/>
                </a:solidFill>
              </a:rPr>
              <a:t>designing web-services </a:t>
            </a:r>
            <a:r>
              <a:rPr lang="en-US" sz="2000" dirty="0">
                <a:solidFill>
                  <a:srgbClr val="002060"/>
                </a:solidFill>
              </a:rPr>
              <a:t>known as </a:t>
            </a:r>
            <a:r>
              <a:rPr lang="en-US" sz="2000" dirty="0">
                <a:solidFill>
                  <a:srgbClr val="FF0000"/>
                </a:solidFill>
              </a:rPr>
              <a:t>Re</a:t>
            </a:r>
            <a:r>
              <a:rPr lang="en-US" sz="2000" dirty="0">
                <a:solidFill>
                  <a:srgbClr val="002060"/>
                </a:solidFill>
              </a:rPr>
              <a:t>presentational </a:t>
            </a:r>
            <a:r>
              <a:rPr lang="en-US" sz="2000" dirty="0">
                <a:solidFill>
                  <a:srgbClr val="FF0000"/>
                </a:solidFill>
              </a:rPr>
              <a:t>S</a:t>
            </a:r>
            <a:r>
              <a:rPr lang="en-US" sz="2000" dirty="0">
                <a:solidFill>
                  <a:srgbClr val="002060"/>
                </a:solidFill>
              </a:rPr>
              <a:t>tate </a:t>
            </a:r>
            <a:r>
              <a:rPr lang="en-US" sz="2000" dirty="0">
                <a:solidFill>
                  <a:srgbClr val="FF0000"/>
                </a:solidFill>
              </a:rPr>
              <a:t>T</a:t>
            </a:r>
            <a:r>
              <a:rPr lang="en-US" sz="2000" dirty="0">
                <a:solidFill>
                  <a:srgbClr val="002060"/>
                </a:solidFill>
              </a:rPr>
              <a:t>ransfer (</a:t>
            </a:r>
            <a:r>
              <a:rPr lang="en-US" sz="2000" dirty="0">
                <a:solidFill>
                  <a:srgbClr val="FF0000"/>
                </a:solidFill>
              </a:rPr>
              <a:t>REST</a:t>
            </a:r>
            <a:r>
              <a:rPr lang="en-US" sz="2000" dirty="0">
                <a:solidFill>
                  <a:srgbClr val="002060"/>
                </a:solidFill>
              </a:rPr>
              <a:t>).</a:t>
            </a:r>
            <a:br>
              <a:rPr lang="en-US" sz="2000" dirty="0">
                <a:solidFill>
                  <a:srgbClr val="002060"/>
                </a:solidFill>
              </a:rPr>
            </a:b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REST API’s </a:t>
            </a:r>
            <a:r>
              <a:rPr lang="en-US" sz="2000" dirty="0">
                <a:solidFill>
                  <a:srgbClr val="002060"/>
                </a:solidFill>
              </a:rPr>
              <a:t>are implemented for a “</a:t>
            </a:r>
            <a:r>
              <a:rPr lang="en-US" sz="2000" dirty="0">
                <a:solidFill>
                  <a:srgbClr val="FF0000"/>
                </a:solidFill>
              </a:rPr>
              <a:t>resource</a:t>
            </a:r>
            <a:r>
              <a:rPr lang="en-US" sz="2000" dirty="0">
                <a:solidFill>
                  <a:srgbClr val="002060"/>
                </a:solidFill>
              </a:rPr>
              <a:t>” [e.g. User, Product] which could be an </a:t>
            </a:r>
            <a:r>
              <a:rPr lang="en-US" sz="2000" dirty="0">
                <a:solidFill>
                  <a:srgbClr val="FF0000"/>
                </a:solidFill>
              </a:rPr>
              <a:t>entity or service. </a:t>
            </a:r>
            <a:br>
              <a:rPr lang="en-US" sz="2000" dirty="0">
                <a:solidFill>
                  <a:srgbClr val="002060"/>
                </a:solidFill>
              </a:rPr>
            </a:b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REST</a:t>
            </a:r>
            <a:r>
              <a:rPr lang="en-US" sz="2000" dirty="0">
                <a:solidFill>
                  <a:srgbClr val="002060"/>
                </a:solidFill>
              </a:rPr>
              <a:t> API’s provide way to identify a </a:t>
            </a:r>
            <a:r>
              <a:rPr lang="en-US" sz="2000" dirty="0">
                <a:solidFill>
                  <a:srgbClr val="FF0000"/>
                </a:solidFill>
              </a:rPr>
              <a:t>resource</a:t>
            </a:r>
            <a:r>
              <a:rPr lang="en-US" sz="2000" dirty="0">
                <a:solidFill>
                  <a:srgbClr val="002060"/>
                </a:solidFill>
              </a:rPr>
              <a:t> by its </a:t>
            </a:r>
            <a:r>
              <a:rPr lang="en-US" sz="2000" dirty="0">
                <a:solidFill>
                  <a:srgbClr val="FF0000"/>
                </a:solidFill>
              </a:rPr>
              <a:t>URI</a:t>
            </a:r>
            <a:r>
              <a:rPr lang="en-US" sz="2000" dirty="0">
                <a:solidFill>
                  <a:srgbClr val="002060"/>
                </a:solidFill>
              </a:rPr>
              <a:t>, which can be used to transfer a representation of a resource’s current state over HTTP.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42087D-1014-3679-B4F2-59798CA5B984}"/>
              </a:ext>
            </a:extLst>
          </p:cNvPr>
          <p:cNvSpPr txBox="1"/>
          <p:nvPr/>
        </p:nvSpPr>
        <p:spPr>
          <a:xfrm>
            <a:off x="4768854" y="1447800"/>
            <a:ext cx="2611964" cy="47000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292929"/>
                </a:solidFill>
                <a:effectLst/>
                <a:latin typeface="Georgia" panose="02040502050405020303" pitchFamily="18" charset="0"/>
              </a:rPr>
              <a:t>What is REST?</a:t>
            </a:r>
          </a:p>
        </p:txBody>
      </p:sp>
    </p:spTree>
    <p:extLst>
      <p:ext uri="{BB962C8B-B14F-4D97-AF65-F5344CB8AC3E}">
        <p14:creationId xmlns:p14="http://schemas.microsoft.com/office/powerpoint/2010/main" val="230233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F0C824-224D-086E-CC6B-0E381ABF06D5}"/>
              </a:ext>
            </a:extLst>
          </p:cNvPr>
          <p:cNvSpPr/>
          <p:nvPr/>
        </p:nvSpPr>
        <p:spPr>
          <a:xfrm>
            <a:off x="3745074" y="57090"/>
            <a:ext cx="4255926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REST - Good Practices for API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96CFC7-8D7C-7669-4487-10724C82CE59}"/>
              </a:ext>
            </a:extLst>
          </p:cNvPr>
          <p:cNvSpPr/>
          <p:nvPr/>
        </p:nvSpPr>
        <p:spPr>
          <a:xfrm>
            <a:off x="207436" y="2514600"/>
            <a:ext cx="11734800" cy="1981200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2060"/>
                </a:solidFill>
              </a:rPr>
              <a:t>If a </a:t>
            </a:r>
            <a:r>
              <a:rPr lang="en-US" sz="2000" dirty="0">
                <a:solidFill>
                  <a:srgbClr val="FF0000"/>
                </a:solidFill>
              </a:rPr>
              <a:t>resource contains sub-resources</a:t>
            </a:r>
            <a:r>
              <a:rPr lang="en-US" sz="2000" dirty="0">
                <a:solidFill>
                  <a:srgbClr val="002060"/>
                </a:solidFill>
              </a:rPr>
              <a:t>, make sure to depict this in the API to make it more explicit. 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For example, if a user has posts and we want to retrieve a specific post by user, API can be defined as </a:t>
            </a:r>
            <a:r>
              <a:rPr lang="en-US" sz="2000" dirty="0">
                <a:solidFill>
                  <a:srgbClr val="FF0000"/>
                </a:solidFill>
              </a:rPr>
              <a:t>GET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/users/200/posts/99</a:t>
            </a:r>
            <a:r>
              <a:rPr lang="en-US" sz="2000" dirty="0">
                <a:solidFill>
                  <a:srgbClr val="002060"/>
                </a:solidFill>
              </a:rPr>
              <a:t> which will retrieve Post with id 99 by user with id 200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42087D-1014-3679-B4F2-59798CA5B984}"/>
              </a:ext>
            </a:extLst>
          </p:cNvPr>
          <p:cNvSpPr txBox="1"/>
          <p:nvPr/>
        </p:nvSpPr>
        <p:spPr>
          <a:xfrm>
            <a:off x="2819400" y="1978378"/>
            <a:ext cx="5867400" cy="47000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292929"/>
                </a:solidFill>
                <a:effectLst/>
                <a:latin typeface="source-serif-pro"/>
              </a:rPr>
              <a:t>5. Depict Resource Hierarchy Through URI</a:t>
            </a:r>
            <a:endParaRPr lang="en-US" b="1" dirty="0">
              <a:solidFill>
                <a:srgbClr val="292929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212388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F0C824-224D-086E-CC6B-0E381ABF06D5}"/>
              </a:ext>
            </a:extLst>
          </p:cNvPr>
          <p:cNvSpPr/>
          <p:nvPr/>
        </p:nvSpPr>
        <p:spPr>
          <a:xfrm>
            <a:off x="3745074" y="57090"/>
            <a:ext cx="4255926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REST - Good Practices for API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96CFC7-8D7C-7669-4487-10724C82CE59}"/>
              </a:ext>
            </a:extLst>
          </p:cNvPr>
          <p:cNvSpPr/>
          <p:nvPr/>
        </p:nvSpPr>
        <p:spPr>
          <a:xfrm>
            <a:off x="176392" y="1295400"/>
            <a:ext cx="11734800" cy="1981200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Versioning APIs </a:t>
            </a:r>
            <a:r>
              <a:rPr lang="en-US" sz="2000" dirty="0">
                <a:solidFill>
                  <a:srgbClr val="002060"/>
                </a:solidFill>
              </a:rPr>
              <a:t>always helps to ensure backward compatibility of a service while adding new features or updating existing functionality for new clients.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</a:rPr>
              <a:t>There are many ways to version an API. The most straight forward is to </a:t>
            </a:r>
            <a:r>
              <a:rPr lang="en-US" sz="2000" dirty="0">
                <a:solidFill>
                  <a:srgbClr val="FF0000"/>
                </a:solidFill>
              </a:rPr>
              <a:t>prefix the version before the resource on the URI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42087D-1014-3679-B4F2-59798CA5B984}"/>
              </a:ext>
            </a:extLst>
          </p:cNvPr>
          <p:cNvSpPr txBox="1"/>
          <p:nvPr/>
        </p:nvSpPr>
        <p:spPr>
          <a:xfrm>
            <a:off x="4394193" y="752720"/>
            <a:ext cx="2895600" cy="47000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292929"/>
                </a:solidFill>
                <a:effectLst/>
                <a:latin typeface="source-serif-pro"/>
              </a:rPr>
              <a:t>6. Version Your APIs</a:t>
            </a:r>
            <a:endParaRPr lang="en-US" b="1" dirty="0">
              <a:solidFill>
                <a:srgbClr val="292929"/>
              </a:solidFill>
              <a:effectLst/>
              <a:latin typeface="so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8CA2F-0272-228D-62FA-CA7B88F123F5}"/>
              </a:ext>
            </a:extLst>
          </p:cNvPr>
          <p:cNvSpPr txBox="1"/>
          <p:nvPr/>
        </p:nvSpPr>
        <p:spPr>
          <a:xfrm>
            <a:off x="4693652" y="4038600"/>
            <a:ext cx="1859548" cy="47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/v1/products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5593A-0068-51D1-F2ED-7F3C80A82230}"/>
              </a:ext>
            </a:extLst>
          </p:cNvPr>
          <p:cNvSpPr txBox="1"/>
          <p:nvPr/>
        </p:nvSpPr>
        <p:spPr>
          <a:xfrm>
            <a:off x="4693652" y="4794200"/>
            <a:ext cx="1859548" cy="47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/v2/products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44D685-9C95-2412-A01B-5F3D095B2C18}"/>
              </a:ext>
            </a:extLst>
          </p:cNvPr>
          <p:cNvSpPr txBox="1"/>
          <p:nvPr/>
        </p:nvSpPr>
        <p:spPr>
          <a:xfrm>
            <a:off x="4693652" y="5549800"/>
            <a:ext cx="1859548" cy="47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/v3/products</a:t>
            </a:r>
          </a:p>
        </p:txBody>
      </p:sp>
    </p:spTree>
    <p:extLst>
      <p:ext uri="{BB962C8B-B14F-4D97-AF65-F5344CB8AC3E}">
        <p14:creationId xmlns:p14="http://schemas.microsoft.com/office/powerpoint/2010/main" val="316732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F0C824-224D-086E-CC6B-0E381ABF06D5}"/>
              </a:ext>
            </a:extLst>
          </p:cNvPr>
          <p:cNvSpPr/>
          <p:nvPr/>
        </p:nvSpPr>
        <p:spPr>
          <a:xfrm>
            <a:off x="3745074" y="57090"/>
            <a:ext cx="4255926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REST - Good Practices for API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96CFC7-8D7C-7669-4487-10724C82CE59}"/>
              </a:ext>
            </a:extLst>
          </p:cNvPr>
          <p:cNvSpPr/>
          <p:nvPr/>
        </p:nvSpPr>
        <p:spPr>
          <a:xfrm>
            <a:off x="207436" y="2971800"/>
            <a:ext cx="11734800" cy="1905000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FF0000"/>
                </a:solidFill>
              </a:rPr>
              <a:t>POST, PUT or PATCH methods</a:t>
            </a:r>
            <a:r>
              <a:rPr lang="en-US" sz="2000" dirty="0">
                <a:solidFill>
                  <a:srgbClr val="002060"/>
                </a:solidFill>
              </a:rPr>
              <a:t>, used to create a resource or update fields in a resource, should always return updated resource representation as a response with appropriate </a:t>
            </a:r>
            <a:r>
              <a:rPr lang="en-US" sz="2000" dirty="0">
                <a:solidFill>
                  <a:srgbClr val="FF0000"/>
                </a:solidFill>
              </a:rPr>
              <a:t>status code</a:t>
            </a:r>
            <a:r>
              <a:rPr lang="en-US" sz="2000" dirty="0">
                <a:solidFill>
                  <a:srgbClr val="002060"/>
                </a:solidFill>
              </a:rPr>
              <a:t>.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POST</a:t>
            </a:r>
            <a:r>
              <a:rPr lang="en-US" sz="2000" dirty="0">
                <a:solidFill>
                  <a:srgbClr val="002060"/>
                </a:solidFill>
              </a:rPr>
              <a:t> if successful to add new resource should return </a:t>
            </a:r>
            <a:r>
              <a:rPr lang="en-US" sz="2000" dirty="0">
                <a:solidFill>
                  <a:srgbClr val="FF0000"/>
                </a:solidFill>
              </a:rPr>
              <a:t>HTTP status code 201 </a:t>
            </a:r>
            <a:r>
              <a:rPr lang="en-US" sz="2000" dirty="0">
                <a:solidFill>
                  <a:srgbClr val="002060"/>
                </a:solidFill>
              </a:rPr>
              <a:t>along with </a:t>
            </a:r>
            <a:r>
              <a:rPr lang="en-US" sz="2000" dirty="0">
                <a:solidFill>
                  <a:srgbClr val="FF0000"/>
                </a:solidFill>
              </a:rPr>
              <a:t>URI</a:t>
            </a:r>
            <a:r>
              <a:rPr lang="en-US" sz="2000" dirty="0">
                <a:solidFill>
                  <a:srgbClr val="002060"/>
                </a:solidFill>
              </a:rPr>
              <a:t> of newly created resource in </a:t>
            </a:r>
            <a:r>
              <a:rPr lang="en-US" sz="2000" dirty="0">
                <a:solidFill>
                  <a:srgbClr val="FF0000"/>
                </a:solidFill>
              </a:rPr>
              <a:t>Location header </a:t>
            </a:r>
            <a:r>
              <a:rPr lang="en-US" sz="2000" dirty="0">
                <a:solidFill>
                  <a:srgbClr val="002060"/>
                </a:solidFill>
              </a:rPr>
              <a:t>(as per HTTP specification)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42087D-1014-3679-B4F2-59798CA5B984}"/>
              </a:ext>
            </a:extLst>
          </p:cNvPr>
          <p:cNvSpPr txBox="1"/>
          <p:nvPr/>
        </p:nvSpPr>
        <p:spPr>
          <a:xfrm>
            <a:off x="3886200" y="2438400"/>
            <a:ext cx="3657600" cy="47000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292929"/>
                </a:solidFill>
                <a:effectLst/>
                <a:latin typeface="source-serif-pro"/>
              </a:rPr>
              <a:t>7. Return Representation</a:t>
            </a:r>
            <a:endParaRPr lang="en-US" b="1" dirty="0">
              <a:solidFill>
                <a:srgbClr val="292929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189685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F0C824-224D-086E-CC6B-0E381ABF06D5}"/>
              </a:ext>
            </a:extLst>
          </p:cNvPr>
          <p:cNvSpPr/>
          <p:nvPr/>
        </p:nvSpPr>
        <p:spPr>
          <a:xfrm>
            <a:off x="3745074" y="57090"/>
            <a:ext cx="4255926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REST - Good Practices for API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96CFC7-8D7C-7669-4487-10724C82CE59}"/>
              </a:ext>
            </a:extLst>
          </p:cNvPr>
          <p:cNvSpPr/>
          <p:nvPr/>
        </p:nvSpPr>
        <p:spPr>
          <a:xfrm>
            <a:off x="228600" y="1295400"/>
            <a:ext cx="11734800" cy="4343400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</a:rPr>
              <a:t>Don’t create different URIs for fetching resources with filtering, searching, or sorting parameters.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</a:rPr>
              <a:t>keep the URI simple, and add </a:t>
            </a:r>
            <a:r>
              <a:rPr lang="en-US" sz="2000" dirty="0">
                <a:solidFill>
                  <a:srgbClr val="FF0000"/>
                </a:solidFill>
              </a:rPr>
              <a:t>query parameters </a:t>
            </a:r>
            <a:r>
              <a:rPr lang="en-US" sz="2000" dirty="0">
                <a:solidFill>
                  <a:srgbClr val="002060"/>
                </a:solidFill>
              </a:rPr>
              <a:t>to depict parameters or criteria to fetch a resource (single type of resource)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2060"/>
              </a:solidFill>
            </a:endParaRPr>
          </a:p>
          <a:p>
            <a:pPr lvl="1"/>
            <a:r>
              <a:rPr lang="en-US" sz="2800" b="1" u="sng" dirty="0">
                <a:solidFill>
                  <a:srgbClr val="002060"/>
                </a:solidFill>
              </a:rPr>
              <a:t>Filtering:</a:t>
            </a:r>
            <a:br>
              <a:rPr lang="en-US" sz="2000" dirty="0">
                <a:solidFill>
                  <a:srgbClr val="002060"/>
                </a:solidFill>
              </a:rPr>
            </a:br>
            <a:endParaRPr lang="en-US" sz="2000" dirty="0">
              <a:solidFill>
                <a:srgbClr val="002060"/>
              </a:solidFill>
            </a:endParaRP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Use query parameters defined in URL for filtering a resource from server. For example, if we would like to fetch all published posts by user we can design an API such as:</a:t>
            </a:r>
          </a:p>
          <a:p>
            <a:pPr lvl="1"/>
            <a:endParaRPr lang="en-US" sz="2000" dirty="0">
              <a:solidFill>
                <a:srgbClr val="002060"/>
              </a:solidFill>
            </a:endParaRP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GET /users/200/</a:t>
            </a:r>
            <a:r>
              <a:rPr lang="en-US" sz="2000" dirty="0" err="1">
                <a:solidFill>
                  <a:srgbClr val="002060"/>
                </a:solidFill>
              </a:rPr>
              <a:t>posts?</a:t>
            </a:r>
            <a:r>
              <a:rPr lang="en-US" sz="2000" dirty="0" err="1">
                <a:solidFill>
                  <a:srgbClr val="FF0000"/>
                </a:solidFill>
              </a:rPr>
              <a:t>state</a:t>
            </a:r>
            <a:r>
              <a:rPr lang="en-US" sz="2000" dirty="0">
                <a:solidFill>
                  <a:srgbClr val="FF0000"/>
                </a:solidFill>
              </a:rPr>
              <a:t>=published</a:t>
            </a:r>
            <a:br>
              <a:rPr lang="en-US" sz="2000" dirty="0">
                <a:solidFill>
                  <a:srgbClr val="002060"/>
                </a:solidFill>
              </a:rPr>
            </a:br>
            <a:endParaRPr lang="en-US" sz="2000" dirty="0">
              <a:solidFill>
                <a:srgbClr val="002060"/>
              </a:solidFill>
            </a:endParaRP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In the example above, state is the filter parameter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42087D-1014-3679-B4F2-59798CA5B984}"/>
              </a:ext>
            </a:extLst>
          </p:cNvPr>
          <p:cNvSpPr txBox="1"/>
          <p:nvPr/>
        </p:nvSpPr>
        <p:spPr>
          <a:xfrm>
            <a:off x="4044237" y="749200"/>
            <a:ext cx="3657600" cy="47000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292929"/>
                </a:solidFill>
                <a:effectLst/>
                <a:latin typeface="source-serif-pro"/>
              </a:rPr>
              <a:t>8. Filter, Search and Sort</a:t>
            </a:r>
            <a:endParaRPr lang="en-US" b="1" dirty="0">
              <a:solidFill>
                <a:srgbClr val="292929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395917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F0C824-224D-086E-CC6B-0E381ABF06D5}"/>
              </a:ext>
            </a:extLst>
          </p:cNvPr>
          <p:cNvSpPr/>
          <p:nvPr/>
        </p:nvSpPr>
        <p:spPr>
          <a:xfrm>
            <a:off x="3745074" y="57090"/>
            <a:ext cx="4255926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REST - Good Practices for API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96CFC7-8D7C-7669-4487-10724C82CE59}"/>
              </a:ext>
            </a:extLst>
          </p:cNvPr>
          <p:cNvSpPr/>
          <p:nvPr/>
        </p:nvSpPr>
        <p:spPr>
          <a:xfrm>
            <a:off x="228600" y="1295399"/>
            <a:ext cx="11734800" cy="5334001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u="sng" dirty="0">
                <a:solidFill>
                  <a:srgbClr val="002060"/>
                </a:solidFill>
              </a:rPr>
              <a:t>Searching: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To get the results with powerful search queries instead of basic filters, one could use multiple parameters in a URI to request to fetch a resource from server.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GET /users/123/</a:t>
            </a:r>
            <a:r>
              <a:rPr lang="en-US" sz="2000" dirty="0" err="1">
                <a:solidFill>
                  <a:srgbClr val="002060"/>
                </a:solidFill>
              </a:rPr>
              <a:t>posts?</a:t>
            </a:r>
            <a:r>
              <a:rPr lang="en-US" sz="2000" dirty="0" err="1">
                <a:solidFill>
                  <a:srgbClr val="FF0000"/>
                </a:solidFill>
              </a:rPr>
              <a:t>state</a:t>
            </a:r>
            <a:r>
              <a:rPr lang="en-US" sz="2000" dirty="0">
                <a:solidFill>
                  <a:srgbClr val="FF0000"/>
                </a:solidFill>
              </a:rPr>
              <a:t>=</a:t>
            </a:r>
            <a:r>
              <a:rPr lang="en-US" sz="2000" dirty="0" err="1">
                <a:solidFill>
                  <a:srgbClr val="FF0000"/>
                </a:solidFill>
              </a:rPr>
              <a:t>published&amp;tag</a:t>
            </a:r>
            <a:r>
              <a:rPr lang="en-US" sz="2000" dirty="0">
                <a:solidFill>
                  <a:srgbClr val="FF0000"/>
                </a:solidFill>
              </a:rPr>
              <a:t>=java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The above query searches for posts which are published with the Java tag. 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800" b="1" u="sng" dirty="0">
                <a:solidFill>
                  <a:srgbClr val="002060"/>
                </a:solidFill>
              </a:rPr>
              <a:t>Sorting: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ASC and DESC sorting parameters can be passed in URL such as: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GET /users/123/</a:t>
            </a:r>
            <a:r>
              <a:rPr lang="en-US" sz="2000" dirty="0" err="1">
                <a:solidFill>
                  <a:srgbClr val="002060"/>
                </a:solidFill>
              </a:rPr>
              <a:t>posts?</a:t>
            </a:r>
            <a:r>
              <a:rPr lang="en-US" sz="2000" dirty="0" err="1">
                <a:solidFill>
                  <a:srgbClr val="FF0000"/>
                </a:solidFill>
              </a:rPr>
              <a:t>sort</a:t>
            </a:r>
            <a:r>
              <a:rPr lang="en-US" sz="2000" dirty="0">
                <a:solidFill>
                  <a:srgbClr val="FF0000"/>
                </a:solidFill>
              </a:rPr>
              <a:t>=</a:t>
            </a:r>
            <a:r>
              <a:rPr lang="en-US" sz="2000" dirty="0" err="1">
                <a:solidFill>
                  <a:srgbClr val="FF0000"/>
                </a:solidFill>
              </a:rPr>
              <a:t>created_at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Returns posts sorted with descending order of created date time.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42087D-1014-3679-B4F2-59798CA5B984}"/>
              </a:ext>
            </a:extLst>
          </p:cNvPr>
          <p:cNvSpPr txBox="1"/>
          <p:nvPr/>
        </p:nvSpPr>
        <p:spPr>
          <a:xfrm>
            <a:off x="4044237" y="789408"/>
            <a:ext cx="3657600" cy="47000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292929"/>
                </a:solidFill>
                <a:effectLst/>
                <a:latin typeface="source-serif-pro"/>
              </a:rPr>
              <a:t>8. Filter, Search and Sort</a:t>
            </a:r>
            <a:endParaRPr lang="en-US" b="1" dirty="0">
              <a:solidFill>
                <a:srgbClr val="292929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304065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F0C824-224D-086E-CC6B-0E381ABF06D5}"/>
              </a:ext>
            </a:extLst>
          </p:cNvPr>
          <p:cNvSpPr/>
          <p:nvPr/>
        </p:nvSpPr>
        <p:spPr>
          <a:xfrm>
            <a:off x="3745074" y="57090"/>
            <a:ext cx="4255926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REST - Good Practices for API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96CFC7-8D7C-7669-4487-10724C82CE59}"/>
              </a:ext>
            </a:extLst>
          </p:cNvPr>
          <p:cNvSpPr/>
          <p:nvPr/>
        </p:nvSpPr>
        <p:spPr>
          <a:xfrm>
            <a:off x="228600" y="2438399"/>
            <a:ext cx="11734800" cy="2590801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H</a:t>
            </a:r>
            <a:r>
              <a:rPr lang="en-US" sz="2000" dirty="0">
                <a:solidFill>
                  <a:schemeClr val="tx1"/>
                </a:solidFill>
              </a:rPr>
              <a:t>ypermedia 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s </a:t>
            </a:r>
            <a:r>
              <a:rPr lang="en-US" sz="2000" dirty="0">
                <a:solidFill>
                  <a:srgbClr val="FF0000"/>
                </a:solidFill>
              </a:rPr>
              <a:t>Tr</a:t>
            </a:r>
            <a:r>
              <a:rPr lang="en-US" sz="2000" dirty="0">
                <a:solidFill>
                  <a:schemeClr val="tx1"/>
                </a:solidFill>
              </a:rPr>
              <a:t>ansfer </a:t>
            </a:r>
            <a:r>
              <a:rPr lang="en-US" sz="2000" dirty="0">
                <a:solidFill>
                  <a:srgbClr val="FF0000"/>
                </a:solidFill>
              </a:rPr>
              <a:t>E</a:t>
            </a:r>
            <a:r>
              <a:rPr lang="en-US" sz="2000" dirty="0">
                <a:solidFill>
                  <a:schemeClr val="tx1"/>
                </a:solidFill>
              </a:rPr>
              <a:t>ngine </a:t>
            </a:r>
            <a:r>
              <a:rPr lang="en-US" sz="2000" dirty="0">
                <a:solidFill>
                  <a:srgbClr val="FF0000"/>
                </a:solidFill>
              </a:rPr>
              <a:t>O</a:t>
            </a:r>
            <a:r>
              <a:rPr lang="en-US" sz="2000" dirty="0">
                <a:solidFill>
                  <a:schemeClr val="tx1"/>
                </a:solidFill>
              </a:rPr>
              <a:t>f 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pplication </a:t>
            </a:r>
            <a:r>
              <a:rPr lang="en-US" sz="2000" dirty="0">
                <a:solidFill>
                  <a:srgbClr val="FF0000"/>
                </a:solidFill>
              </a:rPr>
              <a:t>S</a:t>
            </a:r>
            <a:r>
              <a:rPr lang="en-US" sz="2000" dirty="0">
                <a:solidFill>
                  <a:schemeClr val="tx1"/>
                </a:solidFill>
              </a:rPr>
              <a:t>tate </a:t>
            </a:r>
            <a:r>
              <a:rPr lang="en-US" sz="2000" dirty="0">
                <a:solidFill>
                  <a:srgbClr val="002060"/>
                </a:solidFill>
              </a:rPr>
              <a:t>is a constraint of the REST application architecture that distinguishes it from other network application architectures.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HATEOAS</a:t>
            </a:r>
            <a:r>
              <a:rPr lang="en-US" sz="2000" dirty="0">
                <a:solidFill>
                  <a:srgbClr val="002060"/>
                </a:solidFill>
              </a:rPr>
              <a:t> provides ease of navigation through a resource and its available actions. This way a client doesn’t need to know how to interact with an application for different actions, as </a:t>
            </a:r>
            <a:r>
              <a:rPr lang="en-US" sz="2000" dirty="0">
                <a:solidFill>
                  <a:srgbClr val="FF0000"/>
                </a:solidFill>
              </a:rPr>
              <a:t>all the metadata will be embedded in responses from the server.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42087D-1014-3679-B4F2-59798CA5B984}"/>
              </a:ext>
            </a:extLst>
          </p:cNvPr>
          <p:cNvSpPr txBox="1"/>
          <p:nvPr/>
        </p:nvSpPr>
        <p:spPr>
          <a:xfrm>
            <a:off x="4920537" y="1932408"/>
            <a:ext cx="1905000" cy="47000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9.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HATEOAS</a:t>
            </a:r>
            <a:endParaRPr lang="en-US" b="1" dirty="0">
              <a:solidFill>
                <a:srgbClr val="292929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337949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F0C824-224D-086E-CC6B-0E381ABF06D5}"/>
              </a:ext>
            </a:extLst>
          </p:cNvPr>
          <p:cNvSpPr/>
          <p:nvPr/>
        </p:nvSpPr>
        <p:spPr>
          <a:xfrm>
            <a:off x="3745074" y="57090"/>
            <a:ext cx="4255926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REST - Good Practices for API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D2C617-9AE5-20F0-D9D4-04F703A4B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1752600"/>
            <a:ext cx="5860341" cy="42787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C8E1E0-1060-8DE0-B672-B57A84C3552A}"/>
              </a:ext>
            </a:extLst>
          </p:cNvPr>
          <p:cNvSpPr txBox="1"/>
          <p:nvPr/>
        </p:nvSpPr>
        <p:spPr>
          <a:xfrm>
            <a:off x="3886200" y="826646"/>
            <a:ext cx="4572000" cy="47000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/>
              <a:t>http://localhost:8080/users/100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C1D28C-4A4B-3687-2F2A-36F3B1639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222" y="2895600"/>
            <a:ext cx="4844342" cy="17174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C626F9-3B47-DC91-0EF0-5BD445FB3A4F}"/>
              </a:ext>
            </a:extLst>
          </p:cNvPr>
          <p:cNvSpPr txBox="1"/>
          <p:nvPr/>
        </p:nvSpPr>
        <p:spPr>
          <a:xfrm>
            <a:off x="6279739" y="3526552"/>
            <a:ext cx="502061" cy="47000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10D5FA-0D5C-6F55-F931-89601D103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5800" y="3785427"/>
            <a:ext cx="3276600" cy="17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F0C824-224D-086E-CC6B-0E381ABF06D5}"/>
              </a:ext>
            </a:extLst>
          </p:cNvPr>
          <p:cNvSpPr/>
          <p:nvPr/>
        </p:nvSpPr>
        <p:spPr>
          <a:xfrm>
            <a:off x="3745074" y="57090"/>
            <a:ext cx="4255926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REST - Good Practices for API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96CFC7-8D7C-7669-4487-10724C82CE59}"/>
              </a:ext>
            </a:extLst>
          </p:cNvPr>
          <p:cNvSpPr/>
          <p:nvPr/>
        </p:nvSpPr>
        <p:spPr>
          <a:xfrm>
            <a:off x="228600" y="1981200"/>
            <a:ext cx="11734800" cy="3581400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REST APIs </a:t>
            </a:r>
            <a:r>
              <a:rPr lang="en-US" sz="2000" dirty="0">
                <a:solidFill>
                  <a:srgbClr val="002060"/>
                </a:solidFill>
              </a:rPr>
              <a:t>should be </a:t>
            </a:r>
            <a:r>
              <a:rPr lang="en-US" sz="2000" dirty="0">
                <a:solidFill>
                  <a:srgbClr val="FF0000"/>
                </a:solidFill>
              </a:rPr>
              <a:t>stateless</a:t>
            </a:r>
            <a:r>
              <a:rPr lang="en-US" sz="2000" dirty="0">
                <a:solidFill>
                  <a:srgbClr val="002060"/>
                </a:solidFill>
              </a:rPr>
              <a:t>. Every request should be </a:t>
            </a:r>
            <a:r>
              <a:rPr lang="en-US" sz="2000" dirty="0">
                <a:solidFill>
                  <a:srgbClr val="FF0000"/>
                </a:solidFill>
              </a:rPr>
              <a:t>self-sufficient</a:t>
            </a:r>
            <a:r>
              <a:rPr lang="en-US" sz="2000" dirty="0">
                <a:solidFill>
                  <a:srgbClr val="002060"/>
                </a:solidFill>
              </a:rPr>
              <a:t> and must be fulfilled without knowledge of the prior request.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</a:rPr>
              <a:t>Previously, developers stored </a:t>
            </a:r>
            <a:r>
              <a:rPr lang="en-US" sz="2000" dirty="0">
                <a:solidFill>
                  <a:srgbClr val="FF0000"/>
                </a:solidFill>
              </a:rPr>
              <a:t>user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information</a:t>
            </a:r>
            <a:r>
              <a:rPr lang="en-US" sz="2000" dirty="0">
                <a:solidFill>
                  <a:srgbClr val="002060"/>
                </a:solidFill>
              </a:rPr>
              <a:t> in </a:t>
            </a:r>
            <a:r>
              <a:rPr lang="en-US" sz="2000" dirty="0">
                <a:solidFill>
                  <a:srgbClr val="FF0000"/>
                </a:solidFill>
              </a:rPr>
              <a:t>server-side sessions</a:t>
            </a:r>
            <a:r>
              <a:rPr lang="en-US" sz="2000" dirty="0">
                <a:solidFill>
                  <a:srgbClr val="002060"/>
                </a:solidFill>
              </a:rPr>
              <a:t>, which is not a </a:t>
            </a:r>
            <a:r>
              <a:rPr lang="en-US" sz="2000" dirty="0">
                <a:solidFill>
                  <a:srgbClr val="FF0000"/>
                </a:solidFill>
              </a:rPr>
              <a:t>scalable</a:t>
            </a:r>
            <a:r>
              <a:rPr lang="en-US" sz="2000" dirty="0">
                <a:solidFill>
                  <a:srgbClr val="002060"/>
                </a:solidFill>
              </a:rPr>
              <a:t> approach. For that reason, every request should contain all the information of a user (if it’s a secure API), instead of relying on previous requests.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</a:rPr>
              <a:t>This doesn’t limit APIs to a user as an authorized person, as it allows service-to-service authorization as well. For user authorization</a:t>
            </a:r>
            <a:r>
              <a:rPr lang="en-US" sz="2000" dirty="0">
                <a:solidFill>
                  <a:srgbClr val="FF0000"/>
                </a:solidFill>
              </a:rPr>
              <a:t>, JWT (JSON Web Token) with OAuth2 </a:t>
            </a:r>
            <a:r>
              <a:rPr lang="en-US" sz="2000" dirty="0">
                <a:solidFill>
                  <a:srgbClr val="002060"/>
                </a:solidFill>
              </a:rPr>
              <a:t>provides a way to achieve this. Additionally, for service-to-service communication, try to have the </a:t>
            </a:r>
            <a:r>
              <a:rPr lang="en-US" sz="2000" dirty="0">
                <a:solidFill>
                  <a:srgbClr val="FF0000"/>
                </a:solidFill>
              </a:rPr>
              <a:t>encrypted API-key </a:t>
            </a:r>
            <a:r>
              <a:rPr lang="en-US" sz="2000" dirty="0">
                <a:solidFill>
                  <a:srgbClr val="002060"/>
                </a:solidFill>
              </a:rPr>
              <a:t>passed in the header.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42087D-1014-3679-B4F2-59798CA5B984}"/>
              </a:ext>
            </a:extLst>
          </p:cNvPr>
          <p:cNvSpPr txBox="1"/>
          <p:nvPr/>
        </p:nvSpPr>
        <p:spPr>
          <a:xfrm>
            <a:off x="2819400" y="1475209"/>
            <a:ext cx="6248400" cy="47000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292929"/>
                </a:solidFill>
                <a:effectLst/>
                <a:latin typeface="source-serif-pro"/>
              </a:rPr>
              <a:t>10. Stateless Authentication &amp; Authorization</a:t>
            </a:r>
            <a:endParaRPr lang="en-US" b="1" dirty="0">
              <a:solidFill>
                <a:srgbClr val="292929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422097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F0C824-224D-086E-CC6B-0E381ABF06D5}"/>
              </a:ext>
            </a:extLst>
          </p:cNvPr>
          <p:cNvSpPr/>
          <p:nvPr/>
        </p:nvSpPr>
        <p:spPr>
          <a:xfrm>
            <a:off x="3745074" y="57090"/>
            <a:ext cx="4255926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REST - Good Practices for API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96CFC7-8D7C-7669-4487-10724C82CE59}"/>
              </a:ext>
            </a:extLst>
          </p:cNvPr>
          <p:cNvSpPr/>
          <p:nvPr/>
        </p:nvSpPr>
        <p:spPr>
          <a:xfrm>
            <a:off x="207436" y="2209800"/>
            <a:ext cx="11734800" cy="2286000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Swagger</a:t>
            </a:r>
            <a:r>
              <a:rPr lang="en-US" sz="2000" dirty="0">
                <a:solidFill>
                  <a:srgbClr val="002060"/>
                </a:solidFill>
              </a:rPr>
              <a:t> is a widely-used tool to document REST APIs that provides a way to explore the use of a specific API, therefore allowing developers to understand the underlying semantic behavior.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Swagger</a:t>
            </a:r>
            <a:r>
              <a:rPr lang="en-US" sz="2000" dirty="0">
                <a:solidFill>
                  <a:srgbClr val="002060"/>
                </a:solidFill>
              </a:rPr>
              <a:t> is a declarative way of adding documentation using annotations which further generates a JSON describing APIs and their usage.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</a:rPr>
              <a:t>Example: </a:t>
            </a:r>
            <a:r>
              <a:rPr lang="en-US" sz="2000" dirty="0">
                <a:hlinkClick r:id="rId3"/>
              </a:rPr>
              <a:t>https://petstore.swagger.io/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42087D-1014-3679-B4F2-59798CA5B984}"/>
              </a:ext>
            </a:extLst>
          </p:cNvPr>
          <p:cNvSpPr txBox="1"/>
          <p:nvPr/>
        </p:nvSpPr>
        <p:spPr>
          <a:xfrm>
            <a:off x="3810000" y="1698561"/>
            <a:ext cx="4572000" cy="47000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292929"/>
                </a:solidFill>
                <a:effectLst/>
                <a:latin typeface="source-serif-pro"/>
              </a:rPr>
              <a:t>11. Swagger for Documentation</a:t>
            </a:r>
            <a:endParaRPr lang="en-US" b="1" dirty="0">
              <a:solidFill>
                <a:srgbClr val="292929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324775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F0C824-224D-086E-CC6B-0E381ABF06D5}"/>
              </a:ext>
            </a:extLst>
          </p:cNvPr>
          <p:cNvSpPr/>
          <p:nvPr/>
        </p:nvSpPr>
        <p:spPr>
          <a:xfrm>
            <a:off x="3745074" y="57090"/>
            <a:ext cx="4255926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REST - Good Practices for API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96CFC7-8D7C-7669-4487-10724C82CE59}"/>
              </a:ext>
            </a:extLst>
          </p:cNvPr>
          <p:cNvSpPr/>
          <p:nvPr/>
        </p:nvSpPr>
        <p:spPr>
          <a:xfrm>
            <a:off x="207436" y="1296825"/>
            <a:ext cx="11734800" cy="914400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</a:rPr>
              <a:t>Use </a:t>
            </a:r>
            <a:r>
              <a:rPr lang="en-US" sz="2000" dirty="0">
                <a:solidFill>
                  <a:srgbClr val="FF0000"/>
                </a:solidFill>
              </a:rPr>
              <a:t>HTTP status codes </a:t>
            </a:r>
            <a:r>
              <a:rPr lang="en-US" sz="2000" dirty="0">
                <a:solidFill>
                  <a:srgbClr val="002060"/>
                </a:solidFill>
              </a:rPr>
              <a:t>to provide the response to a client. It could be a success or failure response, but it should define what the respective success or failure means from a server perspective.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42087D-1014-3679-B4F2-59798CA5B984}"/>
              </a:ext>
            </a:extLst>
          </p:cNvPr>
          <p:cNvSpPr txBox="1"/>
          <p:nvPr/>
        </p:nvSpPr>
        <p:spPr>
          <a:xfrm>
            <a:off x="4196637" y="738610"/>
            <a:ext cx="3352800" cy="47000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292929"/>
                </a:solidFill>
                <a:effectLst/>
                <a:latin typeface="source-serif-pro"/>
              </a:rPr>
              <a:t>12. HTTP Status Codes</a:t>
            </a:r>
            <a:endParaRPr lang="en-US" b="1" dirty="0">
              <a:solidFill>
                <a:srgbClr val="292929"/>
              </a:solidFill>
              <a:effectLst/>
              <a:latin typeface="sohne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7D4405D-E525-CE24-26F9-F1E75C97B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35" y="2388234"/>
            <a:ext cx="2281765" cy="4203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94DD930-4811-71E2-98BB-BE61279013C5}"/>
              </a:ext>
            </a:extLst>
          </p:cNvPr>
          <p:cNvSpPr/>
          <p:nvPr/>
        </p:nvSpPr>
        <p:spPr>
          <a:xfrm>
            <a:off x="3276600" y="2743200"/>
            <a:ext cx="8665636" cy="2057400"/>
          </a:xfrm>
          <a:prstGeom prst="wedgeRoundRectCallout">
            <a:avLst>
              <a:gd name="adj1" fmla="val -55354"/>
              <a:gd name="adj2" fmla="val -37509"/>
              <a:gd name="adj3" fmla="val 16667"/>
            </a:avLst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200 OK: Returned by a successful GET or DELETE operation. PUT or POST can also use this, if the service does not want to return a resource back to the client after creation or modification.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201 Created: Response for a successful resource creation by a POST request.</a:t>
            </a:r>
          </a:p>
        </p:txBody>
      </p:sp>
    </p:spTree>
    <p:extLst>
      <p:ext uri="{BB962C8B-B14F-4D97-AF65-F5344CB8AC3E}">
        <p14:creationId xmlns:p14="http://schemas.microsoft.com/office/powerpoint/2010/main" val="350851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F0C824-224D-086E-CC6B-0E381ABF06D5}"/>
              </a:ext>
            </a:extLst>
          </p:cNvPr>
          <p:cNvSpPr/>
          <p:nvPr/>
        </p:nvSpPr>
        <p:spPr>
          <a:xfrm>
            <a:off x="3745074" y="57090"/>
            <a:ext cx="4255926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REST - Good Practices for API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96CFC7-8D7C-7669-4487-10724C82CE59}"/>
              </a:ext>
            </a:extLst>
          </p:cNvPr>
          <p:cNvSpPr/>
          <p:nvPr/>
        </p:nvSpPr>
        <p:spPr>
          <a:xfrm>
            <a:off x="207436" y="2438400"/>
            <a:ext cx="11734800" cy="2438400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REST APIs </a:t>
            </a:r>
            <a:r>
              <a:rPr lang="en-US" sz="2000" dirty="0">
                <a:solidFill>
                  <a:srgbClr val="002060"/>
                </a:solidFill>
              </a:rPr>
              <a:t>are the face of any service, So </a:t>
            </a:r>
            <a:r>
              <a:rPr lang="en-US" sz="2000" dirty="0">
                <a:solidFill>
                  <a:srgbClr val="FF0000"/>
                </a:solidFill>
              </a:rPr>
              <a:t>REST API </a:t>
            </a:r>
            <a:r>
              <a:rPr lang="en-US" sz="2000" dirty="0">
                <a:solidFill>
                  <a:srgbClr val="002060"/>
                </a:solidFill>
              </a:rPr>
              <a:t>Should be easy to understand so that integration is straightforward.</a:t>
            </a:r>
            <a:br>
              <a:rPr lang="en-US" sz="2000" dirty="0">
                <a:solidFill>
                  <a:srgbClr val="002060"/>
                </a:solidFill>
              </a:rPr>
            </a:b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REST API </a:t>
            </a:r>
            <a:r>
              <a:rPr lang="en-US" sz="2000" dirty="0">
                <a:solidFill>
                  <a:srgbClr val="002060"/>
                </a:solidFill>
              </a:rPr>
              <a:t>should be well documented.</a:t>
            </a:r>
            <a:br>
              <a:rPr lang="en-US" sz="2000" dirty="0">
                <a:solidFill>
                  <a:srgbClr val="002060"/>
                </a:solidFill>
              </a:rPr>
            </a:b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REST API </a:t>
            </a:r>
            <a:r>
              <a:rPr lang="en-US" sz="2000" dirty="0">
                <a:solidFill>
                  <a:srgbClr val="002060"/>
                </a:solidFill>
              </a:rPr>
              <a:t>should follow accepted standards such as </a:t>
            </a:r>
            <a:r>
              <a:rPr lang="en-US" sz="2000" dirty="0">
                <a:solidFill>
                  <a:srgbClr val="FF0000"/>
                </a:solidFill>
              </a:rPr>
              <a:t>HTTP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42087D-1014-3679-B4F2-59798CA5B984}"/>
              </a:ext>
            </a:extLst>
          </p:cNvPr>
          <p:cNvSpPr txBox="1"/>
          <p:nvPr/>
        </p:nvSpPr>
        <p:spPr>
          <a:xfrm>
            <a:off x="3745074" y="1828800"/>
            <a:ext cx="4495800" cy="47000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Why Is API Design So Important?</a:t>
            </a:r>
          </a:p>
        </p:txBody>
      </p:sp>
    </p:spTree>
    <p:extLst>
      <p:ext uri="{BB962C8B-B14F-4D97-AF65-F5344CB8AC3E}">
        <p14:creationId xmlns:p14="http://schemas.microsoft.com/office/powerpoint/2010/main" val="5848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F0C824-224D-086E-CC6B-0E381ABF06D5}"/>
              </a:ext>
            </a:extLst>
          </p:cNvPr>
          <p:cNvSpPr/>
          <p:nvPr/>
        </p:nvSpPr>
        <p:spPr>
          <a:xfrm>
            <a:off x="3745074" y="57090"/>
            <a:ext cx="4255926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REST - Good Practices for API Design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7D4405D-E525-CE24-26F9-F1E75C97B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35" y="899589"/>
            <a:ext cx="3018365" cy="55609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94DD930-4811-71E2-98BB-BE61279013C5}"/>
              </a:ext>
            </a:extLst>
          </p:cNvPr>
          <p:cNvSpPr/>
          <p:nvPr/>
        </p:nvSpPr>
        <p:spPr>
          <a:xfrm>
            <a:off x="3657600" y="2438400"/>
            <a:ext cx="7315200" cy="838200"/>
          </a:xfrm>
          <a:prstGeom prst="wedgeRoundRectCallout">
            <a:avLst>
              <a:gd name="adj1" fmla="val -55354"/>
              <a:gd name="adj2" fmla="val -37509"/>
              <a:gd name="adj3" fmla="val 16667"/>
            </a:avLst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304 Not Modified: Used if HTTP caching header is implemented.</a:t>
            </a:r>
          </a:p>
        </p:txBody>
      </p:sp>
    </p:spTree>
    <p:extLst>
      <p:ext uri="{BB962C8B-B14F-4D97-AF65-F5344CB8AC3E}">
        <p14:creationId xmlns:p14="http://schemas.microsoft.com/office/powerpoint/2010/main" val="88367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F0C824-224D-086E-CC6B-0E381ABF06D5}"/>
              </a:ext>
            </a:extLst>
          </p:cNvPr>
          <p:cNvSpPr/>
          <p:nvPr/>
        </p:nvSpPr>
        <p:spPr>
          <a:xfrm>
            <a:off x="3745074" y="57090"/>
            <a:ext cx="4255926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REST - Good Practices for API Design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7D4405D-E525-CE24-26F9-F1E75C97B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35" y="899589"/>
            <a:ext cx="3018365" cy="55609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94DD930-4811-71E2-98BB-BE61279013C5}"/>
              </a:ext>
            </a:extLst>
          </p:cNvPr>
          <p:cNvSpPr/>
          <p:nvPr/>
        </p:nvSpPr>
        <p:spPr>
          <a:xfrm>
            <a:off x="3657600" y="2492532"/>
            <a:ext cx="8305800" cy="3962400"/>
          </a:xfrm>
          <a:prstGeom prst="wedgeRoundRectCallout">
            <a:avLst>
              <a:gd name="adj1" fmla="val -55790"/>
              <a:gd name="adj2" fmla="val -11583"/>
              <a:gd name="adj3" fmla="val 16667"/>
            </a:avLst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/>
              <a:t>400 Bad Request: When an HTTP request body can’t be parsed. For example, if an API is expecting a body in a JSON format for a POST request, but the body of the request is malformed.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/>
              <a:t>401 Unauthorized: Authentication is unsuccessful (or credentials have not been provided) while accessing the API.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/>
              <a:t>403 Forbidden: If a user is not Authorized to perform an action although authentication information is correct.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/>
              <a:t>404 Not Found: If the requested resource is not available on the server.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/>
              <a:t>405 Method Not Allowed: If the user is trying to violate an API contract, for example, trying to update a resource by using a POST method.</a:t>
            </a:r>
          </a:p>
        </p:txBody>
      </p:sp>
    </p:spTree>
    <p:extLst>
      <p:ext uri="{BB962C8B-B14F-4D97-AF65-F5344CB8AC3E}">
        <p14:creationId xmlns:p14="http://schemas.microsoft.com/office/powerpoint/2010/main" val="188992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F0C824-224D-086E-CC6B-0E381ABF06D5}"/>
              </a:ext>
            </a:extLst>
          </p:cNvPr>
          <p:cNvSpPr/>
          <p:nvPr/>
        </p:nvSpPr>
        <p:spPr>
          <a:xfrm>
            <a:off x="3745074" y="57090"/>
            <a:ext cx="4255926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REST - Good Practices for API Design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7D4405D-E525-CE24-26F9-F1E75C97B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35" y="899589"/>
            <a:ext cx="3018365" cy="55609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94DD930-4811-71E2-98BB-BE61279013C5}"/>
              </a:ext>
            </a:extLst>
          </p:cNvPr>
          <p:cNvSpPr/>
          <p:nvPr/>
        </p:nvSpPr>
        <p:spPr>
          <a:xfrm>
            <a:off x="3745074" y="5295508"/>
            <a:ext cx="7913526" cy="952892"/>
          </a:xfrm>
          <a:prstGeom prst="wedgeRoundRectCallout">
            <a:avLst>
              <a:gd name="adj1" fmla="val -55790"/>
              <a:gd name="adj2" fmla="val -11583"/>
              <a:gd name="adj3" fmla="val 16667"/>
            </a:avLst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These errors occur due to server failures or issues with the underlying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329351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F0C824-224D-086E-CC6B-0E381ABF06D5}"/>
              </a:ext>
            </a:extLst>
          </p:cNvPr>
          <p:cNvSpPr/>
          <p:nvPr/>
        </p:nvSpPr>
        <p:spPr>
          <a:xfrm>
            <a:off x="3745074" y="57090"/>
            <a:ext cx="4255926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REST - Good Practices for API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96CFC7-8D7C-7669-4487-10724C82CE59}"/>
              </a:ext>
            </a:extLst>
          </p:cNvPr>
          <p:cNvSpPr/>
          <p:nvPr/>
        </p:nvSpPr>
        <p:spPr>
          <a:xfrm>
            <a:off x="207436" y="2438400"/>
            <a:ext cx="11734800" cy="1358800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FF0000"/>
                </a:solidFill>
              </a:rPr>
              <a:t>REST API’s </a:t>
            </a:r>
            <a:r>
              <a:rPr lang="en-US" sz="2000" dirty="0">
                <a:solidFill>
                  <a:srgbClr val="002060"/>
                </a:solidFill>
              </a:rPr>
              <a:t>should be designed for </a:t>
            </a:r>
            <a:r>
              <a:rPr lang="en-US" sz="2000" dirty="0">
                <a:solidFill>
                  <a:srgbClr val="FF0000"/>
                </a:solidFill>
              </a:rPr>
              <a:t>Resources</a:t>
            </a:r>
            <a:r>
              <a:rPr lang="en-US" sz="2000" dirty="0">
                <a:solidFill>
                  <a:srgbClr val="002060"/>
                </a:solidFill>
              </a:rPr>
              <a:t>, which can be </a:t>
            </a:r>
            <a:r>
              <a:rPr lang="en-US" sz="2000" dirty="0">
                <a:solidFill>
                  <a:srgbClr val="FF0000"/>
                </a:solidFill>
              </a:rPr>
              <a:t>entities or services</a:t>
            </a:r>
            <a:r>
              <a:rPr lang="en-US" sz="2000" dirty="0">
                <a:solidFill>
                  <a:srgbClr val="002060"/>
                </a:solidFill>
              </a:rPr>
              <a:t>, etc., therefore </a:t>
            </a:r>
            <a:r>
              <a:rPr lang="en-US" sz="2000" dirty="0">
                <a:solidFill>
                  <a:srgbClr val="FF0000"/>
                </a:solidFill>
              </a:rPr>
              <a:t>URI</a:t>
            </a:r>
            <a:r>
              <a:rPr lang="en-US" sz="2000" dirty="0">
                <a:solidFill>
                  <a:srgbClr val="002060"/>
                </a:solidFill>
              </a:rPr>
              <a:t> must always be </a:t>
            </a:r>
            <a:r>
              <a:rPr lang="en-US" sz="2000" dirty="0">
                <a:solidFill>
                  <a:srgbClr val="FF0000"/>
                </a:solidFill>
              </a:rPr>
              <a:t>nouns</a:t>
            </a:r>
            <a:r>
              <a:rPr lang="en-US" sz="2000" dirty="0">
                <a:solidFill>
                  <a:srgbClr val="002060"/>
                </a:solidFill>
              </a:rPr>
              <a:t>. For example, instead of </a:t>
            </a:r>
            <a:r>
              <a:rPr lang="en-US" sz="2000" dirty="0">
                <a:solidFill>
                  <a:srgbClr val="FF0000"/>
                </a:solidFill>
              </a:rPr>
              <a:t>/createProduct use /products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42087D-1014-3679-B4F2-59798CA5B984}"/>
              </a:ext>
            </a:extLst>
          </p:cNvPr>
          <p:cNvSpPr txBox="1"/>
          <p:nvPr/>
        </p:nvSpPr>
        <p:spPr>
          <a:xfrm>
            <a:off x="4425237" y="1892200"/>
            <a:ext cx="2895600" cy="47000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292929"/>
                </a:solidFill>
                <a:effectLst/>
                <a:latin typeface="source-serif-pro"/>
              </a:rPr>
              <a:t>1.Use Nouns in URI</a:t>
            </a:r>
            <a:endParaRPr lang="en-US" b="1" dirty="0">
              <a:solidFill>
                <a:srgbClr val="292929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100309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F0C824-224D-086E-CC6B-0E381ABF06D5}"/>
              </a:ext>
            </a:extLst>
          </p:cNvPr>
          <p:cNvSpPr/>
          <p:nvPr/>
        </p:nvSpPr>
        <p:spPr>
          <a:xfrm>
            <a:off x="3745074" y="57090"/>
            <a:ext cx="4255926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REST - Good Practices for API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96CFC7-8D7C-7669-4487-10724C82CE59}"/>
              </a:ext>
            </a:extLst>
          </p:cNvPr>
          <p:cNvSpPr/>
          <p:nvPr/>
        </p:nvSpPr>
        <p:spPr>
          <a:xfrm>
            <a:off x="196155" y="1775792"/>
            <a:ext cx="11734800" cy="4396408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Generally, we prefer to use </a:t>
            </a:r>
            <a:r>
              <a:rPr lang="en-US" sz="2000" dirty="0">
                <a:solidFill>
                  <a:srgbClr val="FF0000"/>
                </a:solidFill>
              </a:rPr>
              <a:t>plurals</a:t>
            </a:r>
            <a:r>
              <a:rPr lang="en-US" sz="2000" dirty="0">
                <a:solidFill>
                  <a:srgbClr val="002060"/>
                </a:solidFill>
              </a:rPr>
              <a:t> but there is no hard rule that one can’t use singular for </a:t>
            </a:r>
            <a:r>
              <a:rPr lang="en-US" sz="2000" dirty="0">
                <a:solidFill>
                  <a:srgbClr val="FF0000"/>
                </a:solidFill>
              </a:rPr>
              <a:t>resource name</a:t>
            </a:r>
            <a:r>
              <a:rPr lang="en-US" sz="2000" dirty="0">
                <a:solidFill>
                  <a:srgbClr val="002060"/>
                </a:solidFill>
              </a:rPr>
              <a:t>. Why we are using </a:t>
            </a:r>
            <a:r>
              <a:rPr lang="en-US" sz="2000" dirty="0">
                <a:solidFill>
                  <a:srgbClr val="FF0000"/>
                </a:solidFill>
              </a:rPr>
              <a:t>plurals</a:t>
            </a:r>
            <a:r>
              <a:rPr lang="en-US" sz="2000" dirty="0">
                <a:solidFill>
                  <a:srgbClr val="002060"/>
                </a:solidFill>
              </a:rPr>
              <a:t> is: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       We are operating on </a:t>
            </a:r>
            <a:r>
              <a:rPr lang="en-US" sz="2000" dirty="0">
                <a:solidFill>
                  <a:srgbClr val="FF0000"/>
                </a:solidFill>
              </a:rPr>
              <a:t>one resource from the collection of resources </a:t>
            </a:r>
            <a:r>
              <a:rPr lang="en-US" sz="2000" dirty="0">
                <a:solidFill>
                  <a:srgbClr val="002060"/>
                </a:solidFill>
              </a:rPr>
              <a:t>so to depict collection we use plural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       For example, in the case of…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       GET /products/200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The client is asking to retrieve a resource from </a:t>
            </a:r>
            <a:r>
              <a:rPr lang="en-US" sz="2000" dirty="0">
                <a:solidFill>
                  <a:srgbClr val="FF0000"/>
                </a:solidFill>
              </a:rPr>
              <a:t>products collection</a:t>
            </a:r>
            <a:r>
              <a:rPr lang="en-US" sz="2000" dirty="0">
                <a:solidFill>
                  <a:srgbClr val="002060"/>
                </a:solidFill>
              </a:rPr>
              <a:t> with id </a:t>
            </a:r>
            <a:r>
              <a:rPr lang="en-US" sz="2000" dirty="0">
                <a:solidFill>
                  <a:srgbClr val="FF0000"/>
                </a:solidFill>
              </a:rPr>
              <a:t>200</a:t>
            </a:r>
            <a:r>
              <a:rPr lang="en-US" sz="2000" dirty="0">
                <a:solidFill>
                  <a:srgbClr val="002060"/>
                </a:solidFill>
              </a:rPr>
              <a:t>. While creating a resource we  want to add one resource to current collection of resources, so the API looks like the below…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       POST /products</a:t>
            </a:r>
          </a:p>
          <a:p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42087D-1014-3679-B4F2-59798CA5B984}"/>
              </a:ext>
            </a:extLst>
          </p:cNvPr>
          <p:cNvSpPr txBox="1"/>
          <p:nvPr/>
        </p:nvSpPr>
        <p:spPr>
          <a:xfrm>
            <a:off x="4038600" y="1206400"/>
            <a:ext cx="3194763" cy="47000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2. Plurals or Singulars</a:t>
            </a:r>
            <a:endParaRPr lang="en-US" b="1" dirty="0">
              <a:solidFill>
                <a:srgbClr val="292929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96920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F0C824-224D-086E-CC6B-0E381ABF06D5}"/>
              </a:ext>
            </a:extLst>
          </p:cNvPr>
          <p:cNvSpPr/>
          <p:nvPr/>
        </p:nvSpPr>
        <p:spPr>
          <a:xfrm>
            <a:off x="3745074" y="57090"/>
            <a:ext cx="4255926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REST - Good Practices for API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96CFC7-8D7C-7669-4487-10724C82CE59}"/>
              </a:ext>
            </a:extLst>
          </p:cNvPr>
          <p:cNvSpPr/>
          <p:nvPr/>
        </p:nvSpPr>
        <p:spPr>
          <a:xfrm>
            <a:off x="196155" y="1414100"/>
            <a:ext cx="11734800" cy="1119808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2060"/>
                </a:solidFill>
              </a:rPr>
              <a:t>As per point #1, API’s should only provide </a:t>
            </a:r>
            <a:r>
              <a:rPr lang="en-US" sz="2000" dirty="0">
                <a:solidFill>
                  <a:srgbClr val="FF0000"/>
                </a:solidFill>
              </a:rPr>
              <a:t>nouns for resources </a:t>
            </a:r>
            <a:r>
              <a:rPr lang="en-US" sz="2000" dirty="0">
                <a:solidFill>
                  <a:srgbClr val="002060"/>
                </a:solidFill>
              </a:rPr>
              <a:t>and let the </a:t>
            </a:r>
            <a:r>
              <a:rPr lang="en-US" sz="2000" dirty="0">
                <a:solidFill>
                  <a:srgbClr val="FF0000"/>
                </a:solidFill>
              </a:rPr>
              <a:t>HTTP verbs (GET, POST, PUT, DELETE) </a:t>
            </a:r>
            <a:r>
              <a:rPr lang="en-US" sz="2000" dirty="0">
                <a:solidFill>
                  <a:srgbClr val="002060"/>
                </a:solidFill>
              </a:rPr>
              <a:t>define the action to be performed on a resource.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42087D-1014-3679-B4F2-59798CA5B984}"/>
              </a:ext>
            </a:extLst>
          </p:cNvPr>
          <p:cNvSpPr txBox="1"/>
          <p:nvPr/>
        </p:nvSpPr>
        <p:spPr>
          <a:xfrm>
            <a:off x="3434637" y="762000"/>
            <a:ext cx="4876800" cy="47000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3. Let the HTTP Verb Define Action</a:t>
            </a:r>
            <a:endParaRPr lang="en-US" b="1" dirty="0">
              <a:solidFill>
                <a:srgbClr val="292929"/>
              </a:solidFill>
              <a:effectLst/>
              <a:latin typeface="sohne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5E72989-EF6B-1D03-5ED8-1939ACB4A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191000"/>
            <a:ext cx="4267200" cy="220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4E6AA61F-553F-F955-DA48-3E84E6BD6108}"/>
              </a:ext>
            </a:extLst>
          </p:cNvPr>
          <p:cNvSpPr/>
          <p:nvPr/>
        </p:nvSpPr>
        <p:spPr>
          <a:xfrm>
            <a:off x="305492" y="2751908"/>
            <a:ext cx="6879164" cy="1561064"/>
          </a:xfrm>
          <a:prstGeom prst="flowChartProcess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dirty="0">
                <a:solidFill>
                  <a:srgbClr val="FF0000"/>
                </a:solidFill>
              </a:rPr>
              <a:t>POST</a:t>
            </a:r>
            <a:r>
              <a:rPr lang="en-US" sz="1800" dirty="0">
                <a:solidFill>
                  <a:schemeClr val="tx1"/>
                </a:solidFill>
              </a:rPr>
              <a:t> request means we want to create a new resource.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dirty="0">
                <a:solidFill>
                  <a:srgbClr val="FF0000"/>
                </a:solidFill>
              </a:rPr>
              <a:t>GET</a:t>
            </a:r>
            <a:r>
              <a:rPr lang="en-US" sz="1800" dirty="0">
                <a:solidFill>
                  <a:schemeClr val="tx1"/>
                </a:solidFill>
              </a:rPr>
              <a:t> means we want to read the data about an existing resource.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dirty="0">
                <a:solidFill>
                  <a:srgbClr val="FF0000"/>
                </a:solidFill>
              </a:rPr>
              <a:t>PUT</a:t>
            </a:r>
            <a:r>
              <a:rPr lang="en-US" sz="1800" dirty="0">
                <a:solidFill>
                  <a:schemeClr val="tx1"/>
                </a:solidFill>
              </a:rPr>
              <a:t> is  for updating an existing resource.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dirty="0">
                <a:solidFill>
                  <a:srgbClr val="FF0000"/>
                </a:solidFill>
              </a:rPr>
              <a:t>DELETE</a:t>
            </a:r>
            <a:r>
              <a:rPr lang="en-US" sz="1800" dirty="0">
                <a:solidFill>
                  <a:schemeClr val="tx1"/>
                </a:solidFill>
              </a:rPr>
              <a:t> is  for removing an existing resource. </a:t>
            </a:r>
          </a:p>
        </p:txBody>
      </p:sp>
    </p:spTree>
    <p:extLst>
      <p:ext uri="{BB962C8B-B14F-4D97-AF65-F5344CB8AC3E}">
        <p14:creationId xmlns:p14="http://schemas.microsoft.com/office/powerpoint/2010/main" val="2994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F0C824-224D-086E-CC6B-0E381ABF06D5}"/>
              </a:ext>
            </a:extLst>
          </p:cNvPr>
          <p:cNvSpPr/>
          <p:nvPr/>
        </p:nvSpPr>
        <p:spPr>
          <a:xfrm>
            <a:off x="3745074" y="57090"/>
            <a:ext cx="4255926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REST - Good Practices for API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96CFC7-8D7C-7669-4487-10724C82CE59}"/>
              </a:ext>
            </a:extLst>
          </p:cNvPr>
          <p:cNvSpPr/>
          <p:nvPr/>
        </p:nvSpPr>
        <p:spPr>
          <a:xfrm>
            <a:off x="196155" y="1414100"/>
            <a:ext cx="11734800" cy="1119808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2060"/>
                </a:solidFill>
              </a:rPr>
              <a:t>As per point #1, API’s should only provide </a:t>
            </a:r>
            <a:r>
              <a:rPr lang="en-US" sz="2000" dirty="0">
                <a:solidFill>
                  <a:srgbClr val="FF0000"/>
                </a:solidFill>
              </a:rPr>
              <a:t>nouns for resources </a:t>
            </a:r>
            <a:r>
              <a:rPr lang="en-US" sz="2000" dirty="0">
                <a:solidFill>
                  <a:srgbClr val="002060"/>
                </a:solidFill>
              </a:rPr>
              <a:t>and let the </a:t>
            </a:r>
            <a:r>
              <a:rPr lang="en-US" sz="2000" dirty="0">
                <a:solidFill>
                  <a:srgbClr val="FF0000"/>
                </a:solidFill>
              </a:rPr>
              <a:t>HTTP verbs (GET, POST, PUT, DELETE) </a:t>
            </a:r>
            <a:r>
              <a:rPr lang="en-US" sz="2000" dirty="0">
                <a:solidFill>
                  <a:srgbClr val="002060"/>
                </a:solidFill>
              </a:rPr>
              <a:t>define the action to be performed on a resource.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42087D-1014-3679-B4F2-59798CA5B984}"/>
              </a:ext>
            </a:extLst>
          </p:cNvPr>
          <p:cNvSpPr txBox="1"/>
          <p:nvPr/>
        </p:nvSpPr>
        <p:spPr>
          <a:xfrm>
            <a:off x="3434637" y="762000"/>
            <a:ext cx="4876800" cy="47000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3. Let the HTTP Verb Define Action</a:t>
            </a:r>
            <a:endParaRPr lang="en-US" b="1" dirty="0">
              <a:solidFill>
                <a:srgbClr val="292929"/>
              </a:solidFill>
              <a:effectLst/>
              <a:latin typeface="sohne"/>
            </a:endParaRPr>
          </a:p>
        </p:txBody>
      </p:sp>
      <p:pic>
        <p:nvPicPr>
          <p:cNvPr id="4" name="Picture 4" descr="What are RESTful Web Services?">
            <a:extLst>
              <a:ext uri="{FF2B5EF4-FFF2-40B4-BE49-F238E27FC236}">
                <a16:creationId xmlns:a16="http://schemas.microsoft.com/office/drawing/2014/main" id="{DC8EB526-BFF5-B64A-001A-E8B13E956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971800"/>
            <a:ext cx="5791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31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F0C824-224D-086E-CC6B-0E381ABF06D5}"/>
              </a:ext>
            </a:extLst>
          </p:cNvPr>
          <p:cNvSpPr/>
          <p:nvPr/>
        </p:nvSpPr>
        <p:spPr>
          <a:xfrm>
            <a:off x="3745074" y="57090"/>
            <a:ext cx="4255926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REST - Good Practices for API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96CFC7-8D7C-7669-4487-10724C82CE59}"/>
              </a:ext>
            </a:extLst>
          </p:cNvPr>
          <p:cNvSpPr/>
          <p:nvPr/>
        </p:nvSpPr>
        <p:spPr>
          <a:xfrm>
            <a:off x="196155" y="1414100"/>
            <a:ext cx="11734800" cy="1119808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2060"/>
                </a:solidFill>
              </a:rPr>
              <a:t>As per point #1, API’s should only provide </a:t>
            </a:r>
            <a:r>
              <a:rPr lang="en-US" sz="2000" dirty="0">
                <a:solidFill>
                  <a:srgbClr val="FF0000"/>
                </a:solidFill>
              </a:rPr>
              <a:t>nouns for resources </a:t>
            </a:r>
            <a:r>
              <a:rPr lang="en-US" sz="2000" dirty="0">
                <a:solidFill>
                  <a:srgbClr val="002060"/>
                </a:solidFill>
              </a:rPr>
              <a:t>and let the </a:t>
            </a:r>
            <a:r>
              <a:rPr lang="en-US" sz="2000" dirty="0">
                <a:solidFill>
                  <a:srgbClr val="FF0000"/>
                </a:solidFill>
              </a:rPr>
              <a:t>HTTP verbs (GET, POST, PUT, DELETE) </a:t>
            </a:r>
            <a:r>
              <a:rPr lang="en-US" sz="2000" dirty="0">
                <a:solidFill>
                  <a:srgbClr val="002060"/>
                </a:solidFill>
              </a:rPr>
              <a:t>define the action to be performed on a resource.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42087D-1014-3679-B4F2-59798CA5B984}"/>
              </a:ext>
            </a:extLst>
          </p:cNvPr>
          <p:cNvSpPr txBox="1"/>
          <p:nvPr/>
        </p:nvSpPr>
        <p:spPr>
          <a:xfrm>
            <a:off x="3434637" y="762000"/>
            <a:ext cx="4876800" cy="47000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3. Let the HTTP Verb Define Action</a:t>
            </a:r>
            <a:endParaRPr lang="en-US" b="1" dirty="0">
              <a:solidFill>
                <a:srgbClr val="292929"/>
              </a:solidFill>
              <a:effectLst/>
              <a:latin typeface="sohne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1E75FB-FBD1-0D06-E4DF-66188AF25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819400"/>
            <a:ext cx="9121620" cy="381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1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F0C824-224D-086E-CC6B-0E381ABF06D5}"/>
              </a:ext>
            </a:extLst>
          </p:cNvPr>
          <p:cNvSpPr/>
          <p:nvPr/>
        </p:nvSpPr>
        <p:spPr>
          <a:xfrm>
            <a:off x="3745074" y="57090"/>
            <a:ext cx="4255926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REST - Good Practices for API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96CFC7-8D7C-7669-4487-10724C82CE59}"/>
              </a:ext>
            </a:extLst>
          </p:cNvPr>
          <p:cNvSpPr/>
          <p:nvPr/>
        </p:nvSpPr>
        <p:spPr>
          <a:xfrm>
            <a:off x="207436" y="1828800"/>
            <a:ext cx="11734800" cy="3733800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FF0000"/>
                </a:solidFill>
              </a:rPr>
              <a:t>Safe methods </a:t>
            </a:r>
            <a:r>
              <a:rPr lang="en-US" sz="2000" dirty="0">
                <a:solidFill>
                  <a:srgbClr val="002060"/>
                </a:solidFill>
              </a:rPr>
              <a:t>are HTTP methods which return the same resource representation irrespective of how many times are called by client. 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GET, HEAD, OPTIONS and TRACE methods are defined as safe</a:t>
            </a:r>
            <a:r>
              <a:rPr lang="en-US" sz="2000" dirty="0">
                <a:solidFill>
                  <a:srgbClr val="002060"/>
                </a:solidFill>
              </a:rPr>
              <a:t>, meaning they are only intended for retrieving data and should not change a state of a resource on a server. </a:t>
            </a:r>
            <a:r>
              <a:rPr lang="en-US" sz="2000" dirty="0">
                <a:solidFill>
                  <a:srgbClr val="FF0000"/>
                </a:solidFill>
              </a:rPr>
              <a:t>Don’t use GET to delete content</a:t>
            </a:r>
            <a:r>
              <a:rPr lang="en-US" sz="2000" dirty="0">
                <a:solidFill>
                  <a:srgbClr val="002060"/>
                </a:solidFill>
              </a:rPr>
              <a:t>, for example…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>
                <a:solidFill>
                  <a:srgbClr val="FF0000"/>
                </a:solidFill>
              </a:rPr>
              <a:t>GET /products/200/delete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It’s not like this can’t be implemented, but HTTP specification is violated in this case.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Use </a:t>
            </a:r>
            <a:r>
              <a:rPr lang="en-US" sz="2000" dirty="0">
                <a:solidFill>
                  <a:srgbClr val="FF0000"/>
                </a:solidFill>
              </a:rPr>
              <a:t>HTTP methods </a:t>
            </a:r>
            <a:r>
              <a:rPr lang="en-US" sz="2000" dirty="0">
                <a:solidFill>
                  <a:srgbClr val="002060"/>
                </a:solidFill>
              </a:rPr>
              <a:t>according to the action which needs to be performed.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42087D-1014-3679-B4F2-59798CA5B984}"/>
              </a:ext>
            </a:extLst>
          </p:cNvPr>
          <p:cNvSpPr txBox="1"/>
          <p:nvPr/>
        </p:nvSpPr>
        <p:spPr>
          <a:xfrm>
            <a:off x="2667000" y="1295400"/>
            <a:ext cx="6172200" cy="47000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292929"/>
                </a:solidFill>
                <a:effectLst/>
                <a:latin typeface="source-serif-pro"/>
              </a:rPr>
              <a:t>4. Don’t Misuse Safe Methods (Idempotency)</a:t>
            </a:r>
            <a:endParaRPr lang="en-US" b="1" dirty="0">
              <a:solidFill>
                <a:srgbClr val="292929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50073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A86E888A-61A0-8F73-9528-521933DB2389}"/>
              </a:ext>
            </a:extLst>
          </p:cNvPr>
          <p:cNvSpPr/>
          <p:nvPr/>
        </p:nvSpPr>
        <p:spPr>
          <a:xfrm>
            <a:off x="207437" y="648737"/>
            <a:ext cx="11832164" cy="1027664"/>
          </a:xfrm>
          <a:prstGeom prst="flowChartProcess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</a:rPr>
              <a:t>When an API is </a:t>
            </a:r>
            <a:r>
              <a:rPr lang="en-US" sz="2000" dirty="0">
                <a:solidFill>
                  <a:srgbClr val="FF0000"/>
                </a:solidFill>
              </a:rPr>
              <a:t>idempotent</a:t>
            </a:r>
            <a:r>
              <a:rPr lang="en-US" sz="2000" dirty="0">
                <a:solidFill>
                  <a:srgbClr val="002060"/>
                </a:solidFill>
              </a:rPr>
              <a:t>, making multiple identical requests has the same effect as making a single request. This is usually not the case for a </a:t>
            </a:r>
            <a:r>
              <a:rPr lang="en-US" sz="2000" dirty="0">
                <a:solidFill>
                  <a:srgbClr val="FF0000"/>
                </a:solidFill>
              </a:rPr>
              <a:t>POST</a:t>
            </a:r>
            <a:r>
              <a:rPr lang="en-US" sz="2000" dirty="0">
                <a:solidFill>
                  <a:srgbClr val="002060"/>
                </a:solidFill>
              </a:rPr>
              <a:t> request because it will create a new resource. 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C291DF-58A1-0B41-5E1E-7940B2246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632" y="2056919"/>
            <a:ext cx="6172735" cy="43971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9FDB9D-EF6E-79FB-DCE0-97895568E126}"/>
              </a:ext>
            </a:extLst>
          </p:cNvPr>
          <p:cNvSpPr/>
          <p:nvPr/>
        </p:nvSpPr>
        <p:spPr>
          <a:xfrm>
            <a:off x="3745074" y="57090"/>
            <a:ext cx="4255926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REST - Good Practices for API Design</a:t>
            </a:r>
          </a:p>
        </p:txBody>
      </p:sp>
    </p:spTree>
    <p:extLst>
      <p:ext uri="{BB962C8B-B14F-4D97-AF65-F5344CB8AC3E}">
        <p14:creationId xmlns:p14="http://schemas.microsoft.com/office/powerpoint/2010/main" val="102106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92225</TotalTime>
  <Words>1734</Words>
  <Application>Microsoft Office PowerPoint</Application>
  <PresentationFormat>Widescreen</PresentationFormat>
  <Paragraphs>163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Georgia</vt:lpstr>
      <vt:lpstr>sohne</vt:lpstr>
      <vt:lpstr>source-serif-pro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9823</cp:revision>
  <dcterms:created xsi:type="dcterms:W3CDTF">2006-08-16T00:00:00Z</dcterms:created>
  <dcterms:modified xsi:type="dcterms:W3CDTF">2023-01-04T05:32:14Z</dcterms:modified>
</cp:coreProperties>
</file>