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72" r:id="rId2"/>
    <p:sldId id="471" r:id="rId3"/>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291" autoAdjust="0"/>
  </p:normalViewPr>
  <p:slideViewPr>
    <p:cSldViewPr>
      <p:cViewPr>
        <p:scale>
          <a:sx n="70" d="100"/>
          <a:sy n="70" d="100"/>
        </p:scale>
        <p:origin x="1186" y="96"/>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3/11/2024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23176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92402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3/11/2024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621201" y="21824"/>
            <a:ext cx="2590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API gateway?</a:t>
            </a:r>
          </a:p>
        </p:txBody>
      </p:sp>
      <p:sp>
        <p:nvSpPr>
          <p:cNvPr id="11" name="TextBox 10">
            <a:extLst>
              <a:ext uri="{FF2B5EF4-FFF2-40B4-BE49-F238E27FC236}">
                <a16:creationId xmlns:a16="http://schemas.microsoft.com/office/drawing/2014/main" id="{11705DA6-4EF9-EB0E-94C5-017DBC9DCF70}"/>
              </a:ext>
            </a:extLst>
          </p:cNvPr>
          <p:cNvSpPr txBox="1"/>
          <p:nvPr/>
        </p:nvSpPr>
        <p:spPr>
          <a:xfrm>
            <a:off x="76200" y="534823"/>
            <a:ext cx="11963399" cy="2031325"/>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US" sz="1800" b="0" i="0" dirty="0">
                <a:solidFill>
                  <a:srgbClr val="374151"/>
                </a:solidFill>
                <a:effectLst/>
              </a:rPr>
              <a:t>Imagine you're at a </a:t>
            </a:r>
            <a:r>
              <a:rPr lang="en-US" sz="1800" b="0" i="0" dirty="0">
                <a:solidFill>
                  <a:srgbClr val="C00000"/>
                </a:solidFill>
                <a:effectLst/>
              </a:rPr>
              <a:t>super fancy restaurant </a:t>
            </a:r>
            <a:r>
              <a:rPr lang="en-US" sz="1800" b="0" i="0" dirty="0">
                <a:solidFill>
                  <a:srgbClr val="374151"/>
                </a:solidFill>
                <a:effectLst/>
              </a:rPr>
              <a:t>and you want to order some delicious food. But instead of going to the </a:t>
            </a:r>
            <a:r>
              <a:rPr lang="en-US" sz="1800" b="0" i="0" dirty="0">
                <a:solidFill>
                  <a:srgbClr val="C00000"/>
                </a:solidFill>
                <a:effectLst/>
              </a:rPr>
              <a:t>kitchen</a:t>
            </a:r>
            <a:r>
              <a:rPr lang="en-US" sz="1800" b="0" i="0" dirty="0">
                <a:solidFill>
                  <a:srgbClr val="374151"/>
                </a:solidFill>
                <a:effectLst/>
              </a:rPr>
              <a:t> yourself, there's a </a:t>
            </a:r>
            <a:r>
              <a:rPr lang="en-US" sz="1800" b="0" i="0" dirty="0">
                <a:solidFill>
                  <a:srgbClr val="C00000"/>
                </a:solidFill>
                <a:effectLst/>
              </a:rPr>
              <a:t>waiter</a:t>
            </a:r>
            <a:r>
              <a:rPr lang="en-US" sz="1800" b="0" i="0" dirty="0">
                <a:solidFill>
                  <a:srgbClr val="374151"/>
                </a:solidFill>
                <a:effectLst/>
              </a:rPr>
              <a:t> who takes your order at your table and brings your request to the </a:t>
            </a:r>
            <a:r>
              <a:rPr lang="en-US" sz="1800" b="0" i="0" dirty="0">
                <a:solidFill>
                  <a:srgbClr val="C00000"/>
                </a:solidFill>
                <a:effectLst/>
              </a:rPr>
              <a:t>kitchen</a:t>
            </a:r>
            <a:r>
              <a:rPr lang="en-US" sz="1800" b="0" i="0" dirty="0">
                <a:solidFill>
                  <a:srgbClr val="374151"/>
                </a:solidFill>
                <a:effectLst/>
              </a:rPr>
              <a:t>. The </a:t>
            </a:r>
            <a:r>
              <a:rPr lang="en-US" sz="1800" b="0" i="0" dirty="0">
                <a:solidFill>
                  <a:srgbClr val="C00000"/>
                </a:solidFill>
                <a:effectLst/>
              </a:rPr>
              <a:t>waiter</a:t>
            </a:r>
            <a:r>
              <a:rPr lang="en-US" sz="1800" b="0" i="0" dirty="0">
                <a:solidFill>
                  <a:srgbClr val="374151"/>
                </a:solidFill>
                <a:effectLst/>
              </a:rPr>
              <a:t> also brings the cooked food back to you when it's ready.</a:t>
            </a:r>
          </a:p>
          <a:p>
            <a:pPr marL="285750" indent="-285750">
              <a:buFont typeface="Wingdings" panose="05000000000000000000" pitchFamily="2" charset="2"/>
              <a:buChar char="ü"/>
            </a:pPr>
            <a:endParaRPr lang="en-US" sz="1800" b="0" i="0" dirty="0">
              <a:solidFill>
                <a:srgbClr val="374151"/>
              </a:solidFill>
              <a:effectLst/>
            </a:endParaRPr>
          </a:p>
          <a:p>
            <a:pPr marL="285750" indent="-285750">
              <a:buFont typeface="Wingdings" panose="05000000000000000000" pitchFamily="2" charset="2"/>
              <a:buChar char="ü"/>
            </a:pPr>
            <a:r>
              <a:rPr lang="en-US" sz="1800" b="0" i="0" dirty="0">
                <a:solidFill>
                  <a:srgbClr val="374151"/>
                </a:solidFill>
                <a:effectLst/>
              </a:rPr>
              <a:t>Now, think of this </a:t>
            </a:r>
            <a:r>
              <a:rPr lang="en-US" sz="1800" b="0" i="0" dirty="0">
                <a:solidFill>
                  <a:srgbClr val="C00000"/>
                </a:solidFill>
                <a:effectLst/>
              </a:rPr>
              <a:t>restaurant</a:t>
            </a:r>
            <a:r>
              <a:rPr lang="en-US" sz="1800" b="0" i="0" dirty="0">
                <a:solidFill>
                  <a:srgbClr val="374151"/>
                </a:solidFill>
                <a:effectLst/>
              </a:rPr>
              <a:t> as a </a:t>
            </a:r>
            <a:r>
              <a:rPr lang="en-US" sz="1800" b="0" i="0" dirty="0">
                <a:solidFill>
                  <a:srgbClr val="C00000"/>
                </a:solidFill>
                <a:effectLst/>
              </a:rPr>
              <a:t>big computer system </a:t>
            </a:r>
            <a:r>
              <a:rPr lang="en-US" sz="1800" b="0" i="0" dirty="0">
                <a:solidFill>
                  <a:srgbClr val="374151"/>
                </a:solidFill>
                <a:effectLst/>
              </a:rPr>
              <a:t>where different parts (like the kitchen, the cash register, and the dining area) need to talk to each other. However, they don't always speak the same language. This is where the </a:t>
            </a:r>
            <a:br>
              <a:rPr lang="en-US" sz="1800" b="0" i="0" dirty="0">
                <a:solidFill>
                  <a:srgbClr val="374151"/>
                </a:solidFill>
                <a:effectLst/>
              </a:rPr>
            </a:br>
            <a:r>
              <a:rPr lang="en-US" sz="1800" b="0" i="0" dirty="0">
                <a:solidFill>
                  <a:srgbClr val="C00000"/>
                </a:solidFill>
                <a:effectLst/>
              </a:rPr>
              <a:t>"API Gateway" </a:t>
            </a:r>
            <a:r>
              <a:rPr lang="en-US" sz="1800" b="0" i="0" dirty="0">
                <a:solidFill>
                  <a:srgbClr val="374151"/>
                </a:solidFill>
                <a:effectLst/>
              </a:rPr>
              <a:t>comes in.</a:t>
            </a:r>
            <a:endParaRPr lang="en-US" sz="1800" dirty="0">
              <a:solidFill>
                <a:srgbClr val="374151"/>
              </a:solidFill>
            </a:endParaRPr>
          </a:p>
        </p:txBody>
      </p:sp>
      <p:pic>
        <p:nvPicPr>
          <p:cNvPr id="9" name="Picture 8">
            <a:extLst>
              <a:ext uri="{FF2B5EF4-FFF2-40B4-BE49-F238E27FC236}">
                <a16:creationId xmlns:a16="http://schemas.microsoft.com/office/drawing/2014/main" id="{DDC7D006-7F3E-41D4-9525-8BDBE1F58073}"/>
              </a:ext>
            </a:extLst>
          </p:cNvPr>
          <p:cNvPicPr>
            <a:picLocks noChangeAspect="1"/>
          </p:cNvPicPr>
          <p:nvPr/>
        </p:nvPicPr>
        <p:blipFill>
          <a:blip r:embed="rId3"/>
          <a:stretch>
            <a:fillRect/>
          </a:stretch>
        </p:blipFill>
        <p:spPr>
          <a:xfrm>
            <a:off x="2110394" y="2819400"/>
            <a:ext cx="7971211" cy="3863675"/>
          </a:xfrm>
          <a:prstGeom prst="rect">
            <a:avLst/>
          </a:prstGeom>
        </p:spPr>
      </p:pic>
      <p:cxnSp>
        <p:nvCxnSpPr>
          <p:cNvPr id="10" name="Connector: Elbow 9">
            <a:extLst>
              <a:ext uri="{FF2B5EF4-FFF2-40B4-BE49-F238E27FC236}">
                <a16:creationId xmlns:a16="http://schemas.microsoft.com/office/drawing/2014/main" id="{FF6C66C3-C82C-3E35-E59A-CDE290B67BCB}"/>
              </a:ext>
            </a:extLst>
          </p:cNvPr>
          <p:cNvCxnSpPr/>
          <p:nvPr/>
        </p:nvCxnSpPr>
        <p:spPr>
          <a:xfrm>
            <a:off x="5257800" y="4953000"/>
            <a:ext cx="1066800" cy="9906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786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5FE1BED-407C-129F-7A5E-87DB0CF52318}"/>
              </a:ext>
            </a:extLst>
          </p:cNvPr>
          <p:cNvPicPr>
            <a:picLocks noChangeAspect="1"/>
          </p:cNvPicPr>
          <p:nvPr/>
        </p:nvPicPr>
        <p:blipFill>
          <a:blip r:embed="rId3"/>
          <a:stretch>
            <a:fillRect/>
          </a:stretch>
        </p:blipFill>
        <p:spPr>
          <a:xfrm>
            <a:off x="817035" y="2981436"/>
            <a:ext cx="6781800" cy="3660213"/>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621201" y="21824"/>
            <a:ext cx="2590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API gateway?</a:t>
            </a:r>
          </a:p>
        </p:txBody>
      </p:sp>
      <p:sp>
        <p:nvSpPr>
          <p:cNvPr id="11" name="TextBox 10">
            <a:extLst>
              <a:ext uri="{FF2B5EF4-FFF2-40B4-BE49-F238E27FC236}">
                <a16:creationId xmlns:a16="http://schemas.microsoft.com/office/drawing/2014/main" id="{11705DA6-4EF9-EB0E-94C5-017DBC9DCF70}"/>
              </a:ext>
            </a:extLst>
          </p:cNvPr>
          <p:cNvSpPr txBox="1"/>
          <p:nvPr/>
        </p:nvSpPr>
        <p:spPr>
          <a:xfrm>
            <a:off x="76200" y="534823"/>
            <a:ext cx="11963399" cy="2308324"/>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US" sz="1800" b="0" i="0" dirty="0">
                <a:solidFill>
                  <a:srgbClr val="374151"/>
                </a:solidFill>
                <a:effectLst/>
              </a:rPr>
              <a:t>The </a:t>
            </a:r>
            <a:r>
              <a:rPr lang="en-US" sz="1800" b="0" i="0" dirty="0">
                <a:solidFill>
                  <a:srgbClr val="C00000"/>
                </a:solidFill>
                <a:effectLst/>
              </a:rPr>
              <a:t>API Gateway </a:t>
            </a:r>
            <a:r>
              <a:rPr lang="en-US" sz="1800" b="0" i="0" dirty="0">
                <a:solidFill>
                  <a:srgbClr val="374151"/>
                </a:solidFill>
                <a:effectLst/>
              </a:rPr>
              <a:t>is like the </a:t>
            </a:r>
            <a:r>
              <a:rPr lang="en-US" sz="1800" b="0" i="0" dirty="0">
                <a:solidFill>
                  <a:srgbClr val="C00000"/>
                </a:solidFill>
                <a:effectLst/>
              </a:rPr>
              <a:t>super-smart waiter</a:t>
            </a:r>
            <a:r>
              <a:rPr lang="en-US" sz="1800" b="0" i="0" dirty="0">
                <a:solidFill>
                  <a:srgbClr val="374151"/>
                </a:solidFill>
                <a:effectLst/>
              </a:rPr>
              <a:t>. It's a </a:t>
            </a:r>
            <a:r>
              <a:rPr lang="en-US" sz="1800" b="0" i="0" dirty="0">
                <a:solidFill>
                  <a:srgbClr val="C00000"/>
                </a:solidFill>
                <a:effectLst/>
              </a:rPr>
              <a:t>special part </a:t>
            </a:r>
            <a:r>
              <a:rPr lang="en-US" sz="1800" b="0" i="0" dirty="0">
                <a:solidFill>
                  <a:srgbClr val="374151"/>
                </a:solidFill>
                <a:effectLst/>
              </a:rPr>
              <a:t>of the computer system that understands the language of each part and helps them communicate. When you want to use a certain service, like getting information from a website or using an app, you talk to the </a:t>
            </a:r>
            <a:r>
              <a:rPr lang="en-US" sz="1800" b="0" i="0" dirty="0">
                <a:solidFill>
                  <a:srgbClr val="C00000"/>
                </a:solidFill>
                <a:effectLst/>
              </a:rPr>
              <a:t>API Gateway</a:t>
            </a:r>
            <a:r>
              <a:rPr lang="en-US" sz="1800" b="0" i="0" dirty="0">
                <a:solidFill>
                  <a:srgbClr val="374151"/>
                </a:solidFill>
                <a:effectLst/>
              </a:rPr>
              <a:t>. It takes your request and makes sure it gets to the right place in the system, just like the </a:t>
            </a:r>
            <a:r>
              <a:rPr lang="en-US" sz="1800" b="0" i="0" dirty="0">
                <a:solidFill>
                  <a:srgbClr val="C00000"/>
                </a:solidFill>
                <a:effectLst/>
              </a:rPr>
              <a:t>waiter</a:t>
            </a:r>
            <a:r>
              <a:rPr lang="en-US" sz="1800" b="0" i="0" dirty="0">
                <a:solidFill>
                  <a:srgbClr val="374151"/>
                </a:solidFill>
                <a:effectLst/>
              </a:rPr>
              <a:t> taking your order to the </a:t>
            </a:r>
            <a:r>
              <a:rPr lang="en-US" sz="1800" b="0" i="0" dirty="0">
                <a:solidFill>
                  <a:srgbClr val="C00000"/>
                </a:solidFill>
                <a:effectLst/>
              </a:rPr>
              <a:t>kitchen</a:t>
            </a:r>
            <a:r>
              <a:rPr lang="en-US" sz="1800" b="0" i="0" dirty="0">
                <a:solidFill>
                  <a:srgbClr val="374151"/>
                </a:solidFill>
                <a:effectLst/>
              </a:rPr>
              <a:t>.</a:t>
            </a:r>
          </a:p>
          <a:p>
            <a:pPr marL="285750" indent="-285750">
              <a:buFont typeface="Wingdings" panose="05000000000000000000" pitchFamily="2" charset="2"/>
              <a:buChar char="ü"/>
            </a:pPr>
            <a:endParaRPr lang="en-US" sz="1800" b="0" i="0" dirty="0">
              <a:solidFill>
                <a:srgbClr val="374151"/>
              </a:solidFill>
              <a:effectLst/>
            </a:endParaRPr>
          </a:p>
          <a:p>
            <a:pPr marL="285750" indent="-285750">
              <a:buFont typeface="Wingdings" panose="05000000000000000000" pitchFamily="2" charset="2"/>
              <a:buChar char="ü"/>
            </a:pPr>
            <a:r>
              <a:rPr lang="en-US" sz="1800" b="0" i="0" dirty="0">
                <a:solidFill>
                  <a:srgbClr val="374151"/>
                </a:solidFill>
                <a:effectLst/>
              </a:rPr>
              <a:t>Once the requested service is ready, the </a:t>
            </a:r>
            <a:r>
              <a:rPr lang="en-US" sz="1800" b="0" i="0" dirty="0">
                <a:solidFill>
                  <a:srgbClr val="C00000"/>
                </a:solidFill>
                <a:effectLst/>
              </a:rPr>
              <a:t>API Gateway </a:t>
            </a:r>
            <a:r>
              <a:rPr lang="en-US" sz="1800" b="0" i="0" dirty="0">
                <a:solidFill>
                  <a:srgbClr val="374151"/>
                </a:solidFill>
                <a:effectLst/>
              </a:rPr>
              <a:t>brings the results back to you, just like the </a:t>
            </a:r>
            <a:r>
              <a:rPr lang="en-US" sz="1800" b="0" i="0" dirty="0">
                <a:solidFill>
                  <a:srgbClr val="C00000"/>
                </a:solidFill>
                <a:effectLst/>
              </a:rPr>
              <a:t>waiter</a:t>
            </a:r>
            <a:r>
              <a:rPr lang="en-US" sz="1800" b="0" i="0" dirty="0">
                <a:solidFill>
                  <a:srgbClr val="374151"/>
                </a:solidFill>
                <a:effectLst/>
              </a:rPr>
              <a:t> bringing your yummy food. It's like a </a:t>
            </a:r>
            <a:r>
              <a:rPr lang="en-US" sz="1800" b="0" i="0" dirty="0">
                <a:solidFill>
                  <a:srgbClr val="C00000"/>
                </a:solidFill>
                <a:effectLst/>
              </a:rPr>
              <a:t>bridge</a:t>
            </a:r>
            <a:r>
              <a:rPr lang="en-US" sz="1800" b="0" i="0" dirty="0">
                <a:solidFill>
                  <a:srgbClr val="374151"/>
                </a:solidFill>
                <a:effectLst/>
              </a:rPr>
              <a:t> that connects different parts of the computer system, making sure they understand each other and work together smoothly, without you needing to know all the technical stuff happening behind the scenes.</a:t>
            </a:r>
            <a:endParaRPr lang="en-US" sz="1800" dirty="0">
              <a:solidFill>
                <a:srgbClr val="374151"/>
              </a:solidFill>
            </a:endParaRPr>
          </a:p>
        </p:txBody>
      </p:sp>
      <p:sp>
        <p:nvSpPr>
          <p:cNvPr id="5" name="TextBox 4">
            <a:extLst>
              <a:ext uri="{FF2B5EF4-FFF2-40B4-BE49-F238E27FC236}">
                <a16:creationId xmlns:a16="http://schemas.microsoft.com/office/drawing/2014/main" id="{D06281D0-08A7-F776-0B5E-139A9BEC7E58}"/>
              </a:ext>
            </a:extLst>
          </p:cNvPr>
          <p:cNvSpPr txBox="1"/>
          <p:nvPr/>
        </p:nvSpPr>
        <p:spPr>
          <a:xfrm>
            <a:off x="8305800" y="4198874"/>
            <a:ext cx="3243196" cy="1225335"/>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dirty="0"/>
              <a:t>API Gateway </a:t>
            </a:r>
          </a:p>
          <a:p>
            <a:pPr algn="ctr"/>
            <a:r>
              <a:rPr lang="en-US" dirty="0"/>
              <a:t> =</a:t>
            </a:r>
          </a:p>
          <a:p>
            <a:pPr algn="ctr"/>
            <a:r>
              <a:rPr lang="en-US" dirty="0"/>
              <a:t>Waiter in the restaurant</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91517</TotalTime>
  <Words>282</Words>
  <Application>Microsoft Office PowerPoint</Application>
  <PresentationFormat>Widescreen</PresentationFormat>
  <Paragraphs>13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9798</cp:revision>
  <dcterms:created xsi:type="dcterms:W3CDTF">2006-08-16T00:00:00Z</dcterms:created>
  <dcterms:modified xsi:type="dcterms:W3CDTF">2024-03-11T14:56:33Z</dcterms:modified>
</cp:coreProperties>
</file>