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11"/>
  </p:notesMasterIdLst>
  <p:sldIdLst>
    <p:sldId id="471" r:id="rId2"/>
    <p:sldId id="473" r:id="rId3"/>
    <p:sldId id="472" r:id="rId4"/>
    <p:sldId id="475" r:id="rId5"/>
    <p:sldId id="474" r:id="rId6"/>
    <p:sldId id="476" r:id="rId7"/>
    <p:sldId id="477" r:id="rId8"/>
    <p:sldId id="478" r:id="rId9"/>
    <p:sldId id="480" r:id="rId10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33CCFF"/>
    <a:srgbClr val="151B4B"/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20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466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73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8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236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698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586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652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21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321505-D7A4-E00D-E3AF-F7D211E46811}"/>
              </a:ext>
            </a:extLst>
          </p:cNvPr>
          <p:cNvSpPr/>
          <p:nvPr/>
        </p:nvSpPr>
        <p:spPr>
          <a:xfrm>
            <a:off x="786343" y="2514600"/>
            <a:ext cx="2718857" cy="25171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104291-018E-A863-D08C-C38FAE83B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712" y="3124200"/>
            <a:ext cx="1171575" cy="591889"/>
          </a:xfrm>
          <a:prstGeom prst="rect">
            <a:avLst/>
          </a:prstGeom>
        </p:spPr>
      </p:pic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5BC06446-B145-D313-9665-718B080E87AE}"/>
              </a:ext>
            </a:extLst>
          </p:cNvPr>
          <p:cNvSpPr/>
          <p:nvPr/>
        </p:nvSpPr>
        <p:spPr>
          <a:xfrm>
            <a:off x="1219200" y="3841377"/>
            <a:ext cx="1752600" cy="53340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Producer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CC45EE-D3FE-8185-63CA-40169E86C4AC}"/>
              </a:ext>
            </a:extLst>
          </p:cNvPr>
          <p:cNvSpPr txBox="1"/>
          <p:nvPr/>
        </p:nvSpPr>
        <p:spPr>
          <a:xfrm>
            <a:off x="904113" y="5210145"/>
            <a:ext cx="2483316" cy="400110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KafkaProducerDemo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1C76179-8A2B-3E86-69C2-901EB110FD9C}"/>
              </a:ext>
            </a:extLst>
          </p:cNvPr>
          <p:cNvSpPr/>
          <p:nvPr/>
        </p:nvSpPr>
        <p:spPr>
          <a:xfrm>
            <a:off x="8861747" y="2533729"/>
            <a:ext cx="2718857" cy="25171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6384DE9-94C4-DAC2-DFEC-E0BC0A840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5116" y="3143329"/>
            <a:ext cx="1171575" cy="591889"/>
          </a:xfrm>
          <a:prstGeom prst="rect">
            <a:avLst/>
          </a:prstGeom>
        </p:spPr>
      </p:pic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4EEE69CB-DEFC-D03B-1E79-8926BB5957C4}"/>
              </a:ext>
            </a:extLst>
          </p:cNvPr>
          <p:cNvSpPr/>
          <p:nvPr/>
        </p:nvSpPr>
        <p:spPr>
          <a:xfrm>
            <a:off x="9318947" y="3886200"/>
            <a:ext cx="1752600" cy="53340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Consumer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65374F-9CF0-0126-AD34-8CC516D44C35}"/>
              </a:ext>
            </a:extLst>
          </p:cNvPr>
          <p:cNvSpPr txBox="1"/>
          <p:nvPr/>
        </p:nvSpPr>
        <p:spPr>
          <a:xfrm>
            <a:off x="8984559" y="5216265"/>
            <a:ext cx="2510812" cy="400110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KafkaConsumerDemo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596CEA-FFDA-76D0-5CA0-46581E1ADAFA}"/>
              </a:ext>
            </a:extLst>
          </p:cNvPr>
          <p:cNvSpPr/>
          <p:nvPr/>
        </p:nvSpPr>
        <p:spPr>
          <a:xfrm>
            <a:off x="4530215" y="1340343"/>
            <a:ext cx="3429329" cy="5365257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1CD1B7-768C-402E-2E40-1706AB10EF3A}"/>
              </a:ext>
            </a:extLst>
          </p:cNvPr>
          <p:cNvSpPr/>
          <p:nvPr/>
        </p:nvSpPr>
        <p:spPr>
          <a:xfrm>
            <a:off x="5029200" y="1905000"/>
            <a:ext cx="2528887" cy="3505200"/>
          </a:xfrm>
          <a:prstGeom prst="rect">
            <a:avLst/>
          </a:prstGeom>
          <a:solidFill>
            <a:srgbClr val="FFC000"/>
          </a:solidFill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756857-D098-F551-9D29-483B7B306A03}"/>
              </a:ext>
            </a:extLst>
          </p:cNvPr>
          <p:cNvSpPr/>
          <p:nvPr/>
        </p:nvSpPr>
        <p:spPr>
          <a:xfrm>
            <a:off x="5226843" y="2403255"/>
            <a:ext cx="2133600" cy="9714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71B5A7-3A45-4618-81B1-FDF1EFFB693D}"/>
              </a:ext>
            </a:extLst>
          </p:cNvPr>
          <p:cNvSpPr/>
          <p:nvPr/>
        </p:nvSpPr>
        <p:spPr>
          <a:xfrm>
            <a:off x="5226843" y="4061020"/>
            <a:ext cx="2133600" cy="9714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033410A-B076-1AD7-52EA-CB96E67CA7B3}"/>
              </a:ext>
            </a:extLst>
          </p:cNvPr>
          <p:cNvSpPr/>
          <p:nvPr/>
        </p:nvSpPr>
        <p:spPr>
          <a:xfrm>
            <a:off x="5029200" y="5857060"/>
            <a:ext cx="2528887" cy="6199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Zookeeper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EE8132-0C48-923A-C9CA-6F5800671902}"/>
              </a:ext>
            </a:extLst>
          </p:cNvPr>
          <p:cNvSpPr txBox="1"/>
          <p:nvPr/>
        </p:nvSpPr>
        <p:spPr>
          <a:xfrm>
            <a:off x="4868056" y="884950"/>
            <a:ext cx="2732351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Apache Kafka Ecosystem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EB4AA2-C154-5C4E-EE4E-140A16FFAD5E}"/>
              </a:ext>
            </a:extLst>
          </p:cNvPr>
          <p:cNvSpPr txBox="1"/>
          <p:nvPr/>
        </p:nvSpPr>
        <p:spPr>
          <a:xfrm>
            <a:off x="5534265" y="1495172"/>
            <a:ext cx="139993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Kafka Cluster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074C86-4096-089E-0711-D559690F0F13}"/>
              </a:ext>
            </a:extLst>
          </p:cNvPr>
          <p:cNvSpPr txBox="1"/>
          <p:nvPr/>
        </p:nvSpPr>
        <p:spPr>
          <a:xfrm>
            <a:off x="5192606" y="1999124"/>
            <a:ext cx="886461" cy="338554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Broker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719C9C-011D-16C0-1D2E-9B12E691ED63}"/>
              </a:ext>
            </a:extLst>
          </p:cNvPr>
          <p:cNvSpPr txBox="1"/>
          <p:nvPr/>
        </p:nvSpPr>
        <p:spPr>
          <a:xfrm>
            <a:off x="5226843" y="3629754"/>
            <a:ext cx="886461" cy="338554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Broker 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6ACD686-97CB-956C-318F-782FA725940B}"/>
              </a:ext>
            </a:extLst>
          </p:cNvPr>
          <p:cNvCxnSpPr>
            <a:stCxn id="24" idx="2"/>
            <a:endCxn id="28" idx="0"/>
          </p:cNvCxnSpPr>
          <p:nvPr/>
        </p:nvCxnSpPr>
        <p:spPr>
          <a:xfrm>
            <a:off x="6293644" y="5410200"/>
            <a:ext cx="0" cy="44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D4C7A4A1-B98C-1A92-BA28-4DD98BD4B87F}"/>
              </a:ext>
            </a:extLst>
          </p:cNvPr>
          <p:cNvSpPr/>
          <p:nvPr/>
        </p:nvSpPr>
        <p:spPr>
          <a:xfrm>
            <a:off x="5329499" y="2549103"/>
            <a:ext cx="886461" cy="361307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Topic A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55E63F52-6305-E0F6-82E2-3D86DE633F13}"/>
              </a:ext>
            </a:extLst>
          </p:cNvPr>
          <p:cNvSpPr/>
          <p:nvPr/>
        </p:nvSpPr>
        <p:spPr>
          <a:xfrm>
            <a:off x="6260620" y="2947066"/>
            <a:ext cx="886461" cy="361307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Topic B</a:t>
            </a:r>
          </a:p>
        </p:txBody>
      </p: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5FE08BC6-63DE-D904-821B-AB101BBBEF3E}"/>
              </a:ext>
            </a:extLst>
          </p:cNvPr>
          <p:cNvSpPr/>
          <p:nvPr/>
        </p:nvSpPr>
        <p:spPr>
          <a:xfrm>
            <a:off x="5407183" y="4191943"/>
            <a:ext cx="886461" cy="361307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Topic X</a:t>
            </a:r>
          </a:p>
        </p:txBody>
      </p: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FD810934-A85F-004D-2028-A08A7EFA090B}"/>
              </a:ext>
            </a:extLst>
          </p:cNvPr>
          <p:cNvSpPr/>
          <p:nvPr/>
        </p:nvSpPr>
        <p:spPr>
          <a:xfrm>
            <a:off x="6338304" y="4589906"/>
            <a:ext cx="886461" cy="361307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Topic Z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94C938A-4CD3-569E-3D17-566AA8009439}"/>
              </a:ext>
            </a:extLst>
          </p:cNvPr>
          <p:cNvCxnSpPr>
            <a:stCxn id="4" idx="3"/>
          </p:cNvCxnSpPr>
          <p:nvPr/>
        </p:nvCxnSpPr>
        <p:spPr>
          <a:xfrm>
            <a:off x="3505200" y="3773160"/>
            <a:ext cx="1025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2AF79A6-D7C9-100E-4F6A-4722CB796D95}"/>
              </a:ext>
            </a:extLst>
          </p:cNvPr>
          <p:cNvCxnSpPr>
            <a:endCxn id="15" idx="1"/>
          </p:cNvCxnSpPr>
          <p:nvPr/>
        </p:nvCxnSpPr>
        <p:spPr>
          <a:xfrm flipV="1">
            <a:off x="7959544" y="3792289"/>
            <a:ext cx="902203" cy="67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Blue message icon - Free blue mail icons">
            <a:extLst>
              <a:ext uri="{FF2B5EF4-FFF2-40B4-BE49-F238E27FC236}">
                <a16:creationId xmlns:a16="http://schemas.microsoft.com/office/drawing/2014/main" id="{B7B7157E-7EEE-D38B-37F5-127B33601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388" y="3229186"/>
            <a:ext cx="509827" cy="50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Blue message icon - Free blue mail icons">
            <a:extLst>
              <a:ext uri="{FF2B5EF4-FFF2-40B4-BE49-F238E27FC236}">
                <a16:creationId xmlns:a16="http://schemas.microsoft.com/office/drawing/2014/main" id="{14B0949D-00F6-6449-B773-A7A3EF844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086" y="3267997"/>
            <a:ext cx="509827" cy="50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8F416307-5E48-508B-BC05-ADC7DA51B66E}"/>
              </a:ext>
            </a:extLst>
          </p:cNvPr>
          <p:cNvSpPr/>
          <p:nvPr/>
        </p:nvSpPr>
        <p:spPr>
          <a:xfrm>
            <a:off x="2914292" y="1731430"/>
            <a:ext cx="1427440" cy="693957"/>
          </a:xfrm>
          <a:prstGeom prst="wedgeRectCallout">
            <a:avLst>
              <a:gd name="adj1" fmla="val 26777"/>
              <a:gd name="adj2" fmla="val 176281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Send Animal Object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74DB1651-3B6D-727E-A6FB-6ACC48D774DD}"/>
              </a:ext>
            </a:extLst>
          </p:cNvPr>
          <p:cNvSpPr/>
          <p:nvPr/>
        </p:nvSpPr>
        <p:spPr>
          <a:xfrm>
            <a:off x="8057072" y="1838984"/>
            <a:ext cx="1669347" cy="600200"/>
          </a:xfrm>
          <a:prstGeom prst="wedgeRectCallout">
            <a:avLst>
              <a:gd name="adj1" fmla="val -34270"/>
              <a:gd name="adj2" fmla="val 208379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Consume Animal Object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1143000" y="57090"/>
            <a:ext cx="9982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Java Program to Send JSON Object into Kafka Topic &amp; Consume JSON Object From Kafka Topic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34D242B3-64B6-9EC7-E8D3-5EB761246B00}"/>
              </a:ext>
            </a:extLst>
          </p:cNvPr>
          <p:cNvSpPr/>
          <p:nvPr/>
        </p:nvSpPr>
        <p:spPr>
          <a:xfrm>
            <a:off x="8191254" y="681481"/>
            <a:ext cx="3070330" cy="612648"/>
          </a:xfrm>
          <a:prstGeom prst="wedgeRectCallout">
            <a:avLst>
              <a:gd name="adj1" fmla="val -70102"/>
              <a:gd name="adj2" fmla="val 1085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Apache Kafka server is running on Amazon EC2 instance</a:t>
            </a:r>
          </a:p>
        </p:txBody>
      </p:sp>
    </p:spTree>
    <p:extLst>
      <p:ext uri="{BB962C8B-B14F-4D97-AF65-F5344CB8AC3E}">
        <p14:creationId xmlns:p14="http://schemas.microsoft.com/office/powerpoint/2010/main" val="316586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1143000" y="57090"/>
            <a:ext cx="9982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Java Program to Send JSON Object into Kafka Topic &amp; Consume JSON Object From Kafka Topic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0788D9-3C03-DE5F-2A12-8BAA30DE7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0"/>
            <a:ext cx="12192000" cy="3390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DDBEA7-B5E1-443D-D7FD-BB2E83DD2723}"/>
              </a:ext>
            </a:extLst>
          </p:cNvPr>
          <p:cNvSpPr/>
          <p:nvPr/>
        </p:nvSpPr>
        <p:spPr>
          <a:xfrm>
            <a:off x="207436" y="645591"/>
            <a:ext cx="11832164" cy="32004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+mj-lt"/>
              </a:rPr>
              <a:t>Serialization is the process of converting objects into bytes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. </a:t>
            </a:r>
            <a:r>
              <a:rPr lang="en-US" sz="2000" b="1" i="0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</a:rPr>
              <a:t>Deserialization is the inverse process — converting a stream of bytes into an object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. 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</a:br>
            <a:endParaRPr lang="en-US" sz="20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Apache Kafka provides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default serializers 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for several basic types, and it allows us to implement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custom serializers: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The below figure shows the process of sending messages to a Kafka topic through the network. In this process, the custom serializer converts the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+mj-lt"/>
              </a:rPr>
              <a:t>object into bytes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before the producer sends the message to the topic. Similarly, it also shows how the deserializer transforms back the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+mj-lt"/>
              </a:rPr>
              <a:t>bytes into the object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for the consumer to properly process it.</a:t>
            </a:r>
            <a:endParaRPr lang="en-US" sz="20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505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1143000" y="57090"/>
            <a:ext cx="9982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Java Program to Send JSON Object into Kafka Topic &amp; Consume JSON Object From Kafka Topic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4E354B-5FAC-616A-E437-AC823588E4CC}"/>
              </a:ext>
            </a:extLst>
          </p:cNvPr>
          <p:cNvSpPr txBox="1"/>
          <p:nvPr/>
        </p:nvSpPr>
        <p:spPr>
          <a:xfrm>
            <a:off x="256118" y="1143000"/>
            <a:ext cx="11755963" cy="470898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Apache Kafka provides a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pre-built serializer and deserializer </a:t>
            </a:r>
            <a:r>
              <a:rPr lang="en-US" sz="2000" dirty="0"/>
              <a:t>for several basic types:</a:t>
            </a:r>
          </a:p>
          <a:p>
            <a:endParaRPr lang="en-US" sz="2000" dirty="0"/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rgbClr val="002060"/>
                </a:solidFill>
              </a:rPr>
              <a:t>StringSerializer</a:t>
            </a:r>
            <a:endParaRPr lang="en-US" sz="2000" dirty="0">
              <a:solidFill>
                <a:srgbClr val="002060"/>
              </a:solidFill>
            </a:endParaRPr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rgbClr val="002060"/>
                </a:solidFill>
              </a:rPr>
              <a:t>ShortSerializer</a:t>
            </a:r>
            <a:endParaRPr lang="en-US" sz="2000" dirty="0">
              <a:solidFill>
                <a:srgbClr val="002060"/>
              </a:solidFill>
            </a:endParaRPr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rgbClr val="002060"/>
                </a:solidFill>
              </a:rPr>
              <a:t>IntegerSerializer</a:t>
            </a:r>
            <a:endParaRPr lang="en-US" sz="2000" dirty="0">
              <a:solidFill>
                <a:srgbClr val="002060"/>
              </a:solidFill>
            </a:endParaRPr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rgbClr val="002060"/>
                </a:solidFill>
              </a:rPr>
              <a:t>LongSerializer</a:t>
            </a:r>
            <a:endParaRPr lang="en-US" sz="2000" dirty="0">
              <a:solidFill>
                <a:srgbClr val="002060"/>
              </a:solidFill>
            </a:endParaRPr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rgbClr val="002060"/>
                </a:solidFill>
              </a:rPr>
              <a:t>DoubleSerializer</a:t>
            </a:r>
            <a:endParaRPr lang="en-US" sz="2000" dirty="0">
              <a:solidFill>
                <a:srgbClr val="002060"/>
              </a:solidFill>
            </a:endParaRPr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rgbClr val="002060"/>
                </a:solidFill>
              </a:rPr>
              <a:t>BytesSerializer</a:t>
            </a:r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/>
          </a:p>
          <a:p>
            <a:r>
              <a:rPr lang="en-US" sz="2000" dirty="0"/>
              <a:t>But it also offers the capability to implement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custom (de)serializers</a:t>
            </a:r>
            <a:r>
              <a:rPr lang="en-US" sz="2000" dirty="0"/>
              <a:t>. In order to </a:t>
            </a:r>
            <a:r>
              <a:rPr lang="en-US" sz="2000" dirty="0">
                <a:solidFill>
                  <a:srgbClr val="FF0000"/>
                </a:solidFill>
              </a:rPr>
              <a:t>serialize</a:t>
            </a:r>
            <a:r>
              <a:rPr lang="en-US" sz="2000" dirty="0"/>
              <a:t> our own objects, we'll implement the </a:t>
            </a:r>
            <a:r>
              <a:rPr lang="en-US" sz="2000" dirty="0">
                <a:solidFill>
                  <a:srgbClr val="FF0000"/>
                </a:solidFill>
              </a:rPr>
              <a:t>Serializer</a:t>
            </a:r>
            <a:r>
              <a:rPr lang="en-US" sz="2000" dirty="0"/>
              <a:t> interface. Similarly, to create a </a:t>
            </a:r>
            <a:r>
              <a:rPr lang="en-US" sz="2000" dirty="0">
                <a:solidFill>
                  <a:srgbClr val="FF0000"/>
                </a:solidFill>
              </a:rPr>
              <a:t>custom deserializer</a:t>
            </a:r>
            <a:r>
              <a:rPr lang="en-US" sz="2000" dirty="0"/>
              <a:t>, we'll implement the </a:t>
            </a:r>
            <a:r>
              <a:rPr lang="en-US" sz="2000" dirty="0">
                <a:solidFill>
                  <a:srgbClr val="FF0000"/>
                </a:solidFill>
              </a:rPr>
              <a:t>Deserializer</a:t>
            </a:r>
            <a:r>
              <a:rPr lang="en-US" sz="2000" dirty="0"/>
              <a:t> interface.</a:t>
            </a:r>
          </a:p>
          <a:p>
            <a:endParaRPr lang="en-US" sz="2000" dirty="0"/>
          </a:p>
          <a:p>
            <a:r>
              <a:rPr lang="en-US" sz="2000" b="1" dirty="0"/>
              <a:t>Apache Kafka provides the capability of customizing the serializers</a:t>
            </a:r>
            <a:r>
              <a:rPr lang="en-US" sz="2000" dirty="0"/>
              <a:t>. It's possible to implement specific converters not only for the message value but also for the key.</a:t>
            </a:r>
          </a:p>
        </p:txBody>
      </p:sp>
    </p:spTree>
    <p:extLst>
      <p:ext uri="{BB962C8B-B14F-4D97-AF65-F5344CB8AC3E}">
        <p14:creationId xmlns:p14="http://schemas.microsoft.com/office/powerpoint/2010/main" val="412326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1143000" y="57090"/>
            <a:ext cx="9982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Java Program to Send JSON Object into Kafka Topic &amp; Consume JSON Object From Kafka Topic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EC582-15AC-DB1D-623D-FAC40E0AC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533" y="2514600"/>
            <a:ext cx="9693480" cy="29796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299B4D-DF35-4AF6-75D6-4FD51B731AEA}"/>
              </a:ext>
            </a:extLst>
          </p:cNvPr>
          <p:cNvSpPr txBox="1"/>
          <p:nvPr/>
        </p:nvSpPr>
        <p:spPr>
          <a:xfrm>
            <a:off x="1134533" y="1905000"/>
            <a:ext cx="1298882" cy="47000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406738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1143000" y="57090"/>
            <a:ext cx="9982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Java Program to Send JSON Object into Kafka Topic &amp; Consume JSON Object From Kafka Topic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7C352B-88AF-D183-911F-10BB6A004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6" y="1966392"/>
            <a:ext cx="10122655" cy="48048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C78F46-F7DC-E44F-2D78-66525007E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732" y="613574"/>
            <a:ext cx="3848433" cy="11964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9D7DEF-3511-B299-EC72-8E03E70126F8}"/>
              </a:ext>
            </a:extLst>
          </p:cNvPr>
          <p:cNvCxnSpPr/>
          <p:nvPr/>
        </p:nvCxnSpPr>
        <p:spPr>
          <a:xfrm flipH="1">
            <a:off x="6477000" y="1026591"/>
            <a:ext cx="1143000" cy="960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CF2E1C4-2FF3-9780-E30B-87E364712BF5}"/>
              </a:ext>
            </a:extLst>
          </p:cNvPr>
          <p:cNvSpPr txBox="1"/>
          <p:nvPr/>
        </p:nvSpPr>
        <p:spPr>
          <a:xfrm>
            <a:off x="221548" y="603782"/>
            <a:ext cx="6629400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rgbClr val="000000"/>
                </a:solidFill>
                <a:effectLst/>
                <a:latin typeface="+mj-lt"/>
              </a:rPr>
              <a:t>configure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: used to implement configuration details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rgbClr val="000000"/>
                </a:solidFill>
                <a:effectLst/>
                <a:latin typeface="+mj-lt"/>
              </a:rPr>
              <a:t>Serialize</a:t>
            </a:r>
            <a:r>
              <a:rPr lang="en-US" sz="1600" i="1" dirty="0">
                <a:solidFill>
                  <a:srgbClr val="000000"/>
                </a:solidFill>
                <a:latin typeface="+mj-lt"/>
              </a:rPr>
              <a:t> :</a:t>
            </a:r>
            <a:r>
              <a:rPr lang="en-US" sz="1600" b="1" i="1" dirty="0">
                <a:solidFill>
                  <a:srgbClr val="000000"/>
                </a:solidFill>
                <a:latin typeface="+mj-lt"/>
              </a:rPr>
              <a:t>This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+mj-lt"/>
              </a:rPr>
              <a:t> method include the actual implementation of our custom serialization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rgbClr val="000000"/>
                </a:solidFill>
                <a:effectLst/>
                <a:latin typeface="+mj-lt"/>
              </a:rPr>
              <a:t>close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: use this method to close the Kafka session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4AFD42-3F95-53A8-01B8-E03B16DC9722}"/>
              </a:ext>
            </a:extLst>
          </p:cNvPr>
          <p:cNvSpPr txBox="1"/>
          <p:nvPr/>
        </p:nvSpPr>
        <p:spPr>
          <a:xfrm>
            <a:off x="7241922" y="2891354"/>
            <a:ext cx="482405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000000"/>
                </a:solidFill>
                <a:effectLst/>
                <a:latin typeface="+mj-lt"/>
              </a:rPr>
              <a:t>We'll override the 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+mj-lt"/>
              </a:rPr>
              <a:t>serialize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+mj-lt"/>
              </a:rPr>
              <a:t> method of the interface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. Therefore, in our implementation, we'll transform the custom object using a 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+mj-lt"/>
              </a:rPr>
              <a:t>Jackson ObjectMapper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. Then we'll return the stream of bytes to properly send the message to the network.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914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1143000" y="57090"/>
            <a:ext cx="9982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Java Program to Send JSON Object into Kafka Topic &amp; Consume JSON Object From Kafka Topic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1C723F-D85C-4347-F841-772F6842C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99589"/>
            <a:ext cx="10515600" cy="533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1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1143000" y="57090"/>
            <a:ext cx="9982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Java Program to Send JSON Object into Kafka Topic &amp; Consume JSON Object From Kafka Topic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47ED41-7A34-0BCE-9BA2-C9C4E5ED4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34" y="1949459"/>
            <a:ext cx="9982199" cy="47339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5D70D5-4132-9B0C-8EE8-8ED734783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732" y="613574"/>
            <a:ext cx="3848433" cy="11964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CC1E16-A361-E389-DBB8-CF9780A26BF0}"/>
              </a:ext>
            </a:extLst>
          </p:cNvPr>
          <p:cNvCxnSpPr>
            <a:cxnSpLocks/>
          </p:cNvCxnSpPr>
          <p:nvPr/>
        </p:nvCxnSpPr>
        <p:spPr>
          <a:xfrm flipH="1">
            <a:off x="7086600" y="1211796"/>
            <a:ext cx="643132" cy="737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2A1754-A079-E368-35DE-5DEA8A13301C}"/>
              </a:ext>
            </a:extLst>
          </p:cNvPr>
          <p:cNvSpPr txBox="1"/>
          <p:nvPr/>
        </p:nvSpPr>
        <p:spPr>
          <a:xfrm>
            <a:off x="221548" y="603782"/>
            <a:ext cx="6629400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rgbClr val="000000"/>
                </a:solidFill>
                <a:effectLst/>
                <a:latin typeface="+mj-lt"/>
              </a:rPr>
              <a:t>configure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: used to implement configuration details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rgbClr val="000000"/>
                </a:solidFill>
                <a:effectLst/>
                <a:latin typeface="+mj-lt"/>
              </a:rPr>
              <a:t>Deserialize</a:t>
            </a:r>
            <a:r>
              <a:rPr lang="en-US" sz="1600" i="1" dirty="0">
                <a:solidFill>
                  <a:srgbClr val="000000"/>
                </a:solidFill>
                <a:latin typeface="+mj-lt"/>
              </a:rPr>
              <a:t> :</a:t>
            </a:r>
            <a:r>
              <a:rPr lang="en-US" sz="1600" b="1" i="1" dirty="0">
                <a:solidFill>
                  <a:srgbClr val="000000"/>
                </a:solidFill>
                <a:latin typeface="+mj-lt"/>
              </a:rPr>
              <a:t>This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+mj-lt"/>
              </a:rPr>
              <a:t> method include the actual implementation of our custom deserialization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rgbClr val="000000"/>
                </a:solidFill>
                <a:effectLst/>
                <a:latin typeface="+mj-lt"/>
              </a:rPr>
              <a:t>close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: use this method to close the Kafka session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D816CF-7756-45AF-9BD5-0E3E6767DF29}"/>
              </a:ext>
            </a:extLst>
          </p:cNvPr>
          <p:cNvSpPr txBox="1"/>
          <p:nvPr/>
        </p:nvSpPr>
        <p:spPr>
          <a:xfrm>
            <a:off x="6980766" y="3208159"/>
            <a:ext cx="4800600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+mj-lt"/>
              </a:rPr>
              <a:t>we'll override the 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+mj-lt"/>
              </a:rPr>
              <a:t>deserialize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+mj-lt"/>
              </a:rPr>
              <a:t> method of the interface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+mj-lt"/>
              </a:rPr>
              <a:t>. Consequently, we'll convert the stream of bytes into the custom object using the same 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+mj-lt"/>
              </a:rPr>
              <a:t>Jackson ObjectMapper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754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1143000" y="57090"/>
            <a:ext cx="9982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Java Program to Send JSON Object into Kafka Topic &amp; Consume JSON Object From Kafka Topic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A71B2B-F414-2770-7942-A4711D6C5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14" y="2057400"/>
            <a:ext cx="11658600" cy="31049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57473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1143000" y="57090"/>
            <a:ext cx="9982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Java Program to Send JSON Object into Kafka Topic &amp; Consume JSON Object From Kafka Topic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1BC08B-6599-0341-3215-6C47B2B82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14" y="1600200"/>
            <a:ext cx="11766869" cy="41171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97451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92295</TotalTime>
  <Words>517</Words>
  <Application>Microsoft Office PowerPoint</Application>
  <PresentationFormat>Widescreen</PresentationFormat>
  <Paragraphs>59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9916</cp:revision>
  <dcterms:created xsi:type="dcterms:W3CDTF">2006-08-16T00:00:00Z</dcterms:created>
  <dcterms:modified xsi:type="dcterms:W3CDTF">2023-01-30T08:06:42Z</dcterms:modified>
</cp:coreProperties>
</file>