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72" r:id="rId1"/>
  </p:sldMasterIdLst>
  <p:notesMasterIdLst>
    <p:notesMasterId r:id="rId6"/>
  </p:notesMasterIdLst>
  <p:sldIdLst>
    <p:sldId id="472" r:id="rId2"/>
    <p:sldId id="474" r:id="rId3"/>
    <p:sldId id="475" r:id="rId4"/>
    <p:sldId id="478" r:id="rId5"/>
  </p:sldIdLst>
  <p:sldSz cx="12192000" cy="6858000"/>
  <p:notesSz cx="6858000" cy="9144000"/>
  <p:defaultTextStyle>
    <a:defPPr>
      <a:defRPr lang="en-US"/>
    </a:defPPr>
    <a:lvl1pPr marL="0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1pPr>
    <a:lvl2pPr marL="623438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2pPr>
    <a:lvl3pPr marL="1246876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3pPr>
    <a:lvl4pPr marL="1870314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4pPr>
    <a:lvl5pPr marL="2493752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5pPr>
    <a:lvl6pPr marL="3117190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6pPr>
    <a:lvl7pPr marL="3740628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7pPr>
    <a:lvl8pPr marL="4364065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8pPr>
    <a:lvl9pPr marL="4987503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77" autoAdjust="0"/>
    <p:restoredTop sz="94291" autoAdjust="0"/>
  </p:normalViewPr>
  <p:slideViewPr>
    <p:cSldViewPr>
      <p:cViewPr>
        <p:scale>
          <a:sx n="70" d="100"/>
          <a:sy n="70" d="100"/>
        </p:scale>
        <p:origin x="1186" y="96"/>
      </p:cViewPr>
      <p:guideLst>
        <p:guide orient="horz" pos="2161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3/25/2024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1pPr>
    <a:lvl2pPr marL="623438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2pPr>
    <a:lvl3pPr marL="1246876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3pPr>
    <a:lvl4pPr marL="1870314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4pPr>
    <a:lvl5pPr marL="2493752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5pPr>
    <a:lvl6pPr marL="3117190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6pPr>
    <a:lvl7pPr marL="3740628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7pPr>
    <a:lvl8pPr marL="4364065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8pPr>
    <a:lvl9pPr marL="4987503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17620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7476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49824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7344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4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01614"/>
            <a:ext cx="2743200" cy="42910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2" y="201614"/>
            <a:ext cx="8026400" cy="42910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6" y="440691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6" y="2906724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2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65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4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1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1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49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7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5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3164"/>
            <a:ext cx="5384800" cy="3319462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2" y="1173164"/>
            <a:ext cx="5384800" cy="3319462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3" y="1535120"/>
            <a:ext cx="5386919" cy="63976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2" indent="0">
              <a:buNone/>
              <a:defRPr sz="2667" b="1"/>
            </a:lvl2pPr>
            <a:lvl3pPr marL="1219165" indent="0">
              <a:buNone/>
              <a:defRPr sz="2400" b="1"/>
            </a:lvl3pPr>
            <a:lvl4pPr marL="1828747" indent="0">
              <a:buNone/>
              <a:defRPr sz="2133" b="1"/>
            </a:lvl4pPr>
            <a:lvl5pPr marL="2438331" indent="0">
              <a:buNone/>
              <a:defRPr sz="2133" b="1"/>
            </a:lvl5pPr>
            <a:lvl6pPr marL="3047912" indent="0">
              <a:buNone/>
              <a:defRPr sz="2133" b="1"/>
            </a:lvl6pPr>
            <a:lvl7pPr marL="3657494" indent="0">
              <a:buNone/>
              <a:defRPr sz="2133" b="1"/>
            </a:lvl7pPr>
            <a:lvl8pPr marL="4267075" indent="0">
              <a:buNone/>
              <a:defRPr sz="2133" b="1"/>
            </a:lvl8pPr>
            <a:lvl9pPr marL="4876659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3" y="2174882"/>
            <a:ext cx="5386919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7" y="1535120"/>
            <a:ext cx="5389035" cy="63976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2" indent="0">
              <a:buNone/>
              <a:defRPr sz="2667" b="1"/>
            </a:lvl2pPr>
            <a:lvl3pPr marL="1219165" indent="0">
              <a:buNone/>
              <a:defRPr sz="2400" b="1"/>
            </a:lvl3pPr>
            <a:lvl4pPr marL="1828747" indent="0">
              <a:buNone/>
              <a:defRPr sz="2133" b="1"/>
            </a:lvl4pPr>
            <a:lvl5pPr marL="2438331" indent="0">
              <a:buNone/>
              <a:defRPr sz="2133" b="1"/>
            </a:lvl5pPr>
            <a:lvl6pPr marL="3047912" indent="0">
              <a:buNone/>
              <a:defRPr sz="2133" b="1"/>
            </a:lvl6pPr>
            <a:lvl7pPr marL="3657494" indent="0">
              <a:buNone/>
              <a:defRPr sz="2133" b="1"/>
            </a:lvl7pPr>
            <a:lvl8pPr marL="4267075" indent="0">
              <a:buNone/>
              <a:defRPr sz="2133" b="1"/>
            </a:lvl8pPr>
            <a:lvl9pPr marL="4876659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7" y="2174882"/>
            <a:ext cx="5389035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10" y="273050"/>
            <a:ext cx="4011086" cy="1162050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6" y="273061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5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10" y="1435111"/>
            <a:ext cx="4011086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2" indent="0">
              <a:buNone/>
              <a:defRPr sz="1600"/>
            </a:lvl2pPr>
            <a:lvl3pPr marL="1219165" indent="0">
              <a:buNone/>
              <a:defRPr sz="1335"/>
            </a:lvl3pPr>
            <a:lvl4pPr marL="1828747" indent="0">
              <a:buNone/>
              <a:defRPr sz="1200"/>
            </a:lvl4pPr>
            <a:lvl5pPr marL="2438331" indent="0">
              <a:buNone/>
              <a:defRPr sz="1200"/>
            </a:lvl5pPr>
            <a:lvl6pPr marL="3047912" indent="0">
              <a:buNone/>
              <a:defRPr sz="1200"/>
            </a:lvl6pPr>
            <a:lvl7pPr marL="3657494" indent="0">
              <a:buNone/>
              <a:defRPr sz="1200"/>
            </a:lvl7pPr>
            <a:lvl8pPr marL="4267075" indent="0">
              <a:buNone/>
              <a:defRPr sz="1200"/>
            </a:lvl8pPr>
            <a:lvl9pPr marL="4876659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2" indent="0">
              <a:buNone/>
              <a:defRPr sz="3735"/>
            </a:lvl2pPr>
            <a:lvl3pPr marL="1219165" indent="0">
              <a:buNone/>
              <a:defRPr sz="3200"/>
            </a:lvl3pPr>
            <a:lvl4pPr marL="1828747" indent="0">
              <a:buNone/>
              <a:defRPr sz="2667"/>
            </a:lvl4pPr>
            <a:lvl5pPr marL="2438331" indent="0">
              <a:buNone/>
              <a:defRPr sz="2667"/>
            </a:lvl5pPr>
            <a:lvl6pPr marL="3047912" indent="0">
              <a:buNone/>
              <a:defRPr sz="2667"/>
            </a:lvl6pPr>
            <a:lvl7pPr marL="3657494" indent="0">
              <a:buNone/>
              <a:defRPr sz="2667"/>
            </a:lvl7pPr>
            <a:lvl8pPr marL="4267075" indent="0">
              <a:buNone/>
              <a:defRPr sz="2667"/>
            </a:lvl8pPr>
            <a:lvl9pPr marL="4876659" indent="0">
              <a:buNone/>
              <a:defRPr sz="2667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867"/>
            </a:lvl1pPr>
            <a:lvl2pPr marL="609582" indent="0">
              <a:buNone/>
              <a:defRPr sz="1600"/>
            </a:lvl2pPr>
            <a:lvl3pPr marL="1219165" indent="0">
              <a:buNone/>
              <a:defRPr sz="1335"/>
            </a:lvl3pPr>
            <a:lvl4pPr marL="1828747" indent="0">
              <a:buNone/>
              <a:defRPr sz="1200"/>
            </a:lvl4pPr>
            <a:lvl5pPr marL="2438331" indent="0">
              <a:buNone/>
              <a:defRPr sz="1200"/>
            </a:lvl5pPr>
            <a:lvl6pPr marL="3047912" indent="0">
              <a:buNone/>
              <a:defRPr sz="1200"/>
            </a:lvl6pPr>
            <a:lvl7pPr marL="3657494" indent="0">
              <a:buNone/>
              <a:defRPr sz="1200"/>
            </a:lvl7pPr>
            <a:lvl8pPr marL="4267075" indent="0">
              <a:buNone/>
              <a:defRPr sz="1200"/>
            </a:lvl8pPr>
            <a:lvl9pPr marL="4876659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2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4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xStyles>
    <p:titleStyle>
      <a:lvl1pPr algn="ctr" defTabSz="1219165" rtl="0" eaLnBrk="1" latinLnBrk="0" hangingPunct="1">
        <a:spcBef>
          <a:spcPct val="0"/>
        </a:spcBef>
        <a:buNone/>
        <a:defRPr sz="58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8" indent="-457188" algn="l" defTabSz="1219165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2" indent="-380990" algn="l" defTabSz="1219165" rtl="0" eaLnBrk="1" latinLnBrk="0" hangingPunct="1">
        <a:spcBef>
          <a:spcPct val="20000"/>
        </a:spcBef>
        <a:buFont typeface="Arial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3955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39" indent="-304792" algn="l" defTabSz="1219165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21" indent="-304792" algn="l" defTabSz="1219165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04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286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67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51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2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65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47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1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12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94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75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59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732CC46-37AA-1E07-46A7-484FC3D881EC}"/>
              </a:ext>
            </a:extLst>
          </p:cNvPr>
          <p:cNvSpPr/>
          <p:nvPr/>
        </p:nvSpPr>
        <p:spPr>
          <a:xfrm>
            <a:off x="3543299" y="34962"/>
            <a:ext cx="51054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Firewall Explained: Your Digital Security Guard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705DA6-4EF9-EB0E-94C5-017DBC9DCF70}"/>
              </a:ext>
            </a:extLst>
          </p:cNvPr>
          <p:cNvSpPr txBox="1"/>
          <p:nvPr/>
        </p:nvSpPr>
        <p:spPr>
          <a:xfrm>
            <a:off x="114299" y="522605"/>
            <a:ext cx="11963399" cy="2246769"/>
          </a:xfrm>
          <a:prstGeom prst="rect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  <a:t>Imagine you have a </a:t>
            </a:r>
            <a:r>
              <a:rPr lang="en-US" sz="2000" b="0" i="0" dirty="0">
                <a:solidFill>
                  <a:srgbClr val="C00000"/>
                </a:solidFill>
                <a:effectLst/>
                <a:latin typeface="Söhne"/>
              </a:rPr>
              <a:t>house</a:t>
            </a:r>
            <a: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  <a:t> with a </a:t>
            </a:r>
            <a:r>
              <a:rPr lang="en-US" sz="2000" b="0" i="0" dirty="0">
                <a:solidFill>
                  <a:srgbClr val="C00000"/>
                </a:solidFill>
                <a:effectLst/>
                <a:latin typeface="Söhne"/>
              </a:rPr>
              <a:t>gatekeeper</a:t>
            </a:r>
            <a: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  <a:t>. This </a:t>
            </a:r>
            <a:r>
              <a:rPr lang="en-US" sz="2000" b="0" i="0" dirty="0">
                <a:solidFill>
                  <a:srgbClr val="C00000"/>
                </a:solidFill>
                <a:effectLst/>
                <a:latin typeface="Söhne"/>
              </a:rPr>
              <a:t>gatekeeper</a:t>
            </a:r>
            <a: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  <a:t> checks everyone who wants to come inside your </a:t>
            </a:r>
            <a:r>
              <a:rPr lang="en-US" sz="2000" b="0" i="0" dirty="0">
                <a:solidFill>
                  <a:srgbClr val="C00000"/>
                </a:solidFill>
                <a:effectLst/>
                <a:latin typeface="Söhne"/>
              </a:rPr>
              <a:t>house</a:t>
            </a:r>
            <a: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  <a:t>. They ensure that only people you trust can enter, while keeping out strangers or anyone who might cause harm.</a:t>
            </a:r>
            <a:b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</a:br>
            <a:endParaRPr lang="en-US" sz="2000" b="0" i="0" dirty="0">
              <a:solidFill>
                <a:srgbClr val="0D0D0D"/>
              </a:solidFill>
              <a:effectLst/>
              <a:latin typeface="Söhne"/>
            </a:endParaRPr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  <a:t>In the world of </a:t>
            </a:r>
            <a:r>
              <a:rPr lang="en-US" sz="2000" b="0" i="0" dirty="0">
                <a:solidFill>
                  <a:srgbClr val="C00000"/>
                </a:solidFill>
                <a:effectLst/>
                <a:latin typeface="Söhne"/>
              </a:rPr>
              <a:t>computers</a:t>
            </a:r>
            <a: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  <a:t>, a </a:t>
            </a:r>
            <a:r>
              <a:rPr lang="en-US" sz="2000" b="0" i="0" dirty="0">
                <a:solidFill>
                  <a:srgbClr val="C00000"/>
                </a:solidFill>
                <a:effectLst/>
                <a:latin typeface="Söhne"/>
              </a:rPr>
              <a:t>firewall</a:t>
            </a:r>
            <a: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  <a:t> is like that </a:t>
            </a:r>
            <a:r>
              <a:rPr lang="en-US" sz="2000" b="0" i="0" dirty="0">
                <a:solidFill>
                  <a:srgbClr val="C00000"/>
                </a:solidFill>
                <a:effectLst/>
                <a:latin typeface="Söhne"/>
              </a:rPr>
              <a:t>gatekeeper</a:t>
            </a:r>
            <a: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  <a:t>. It's a </a:t>
            </a:r>
            <a:r>
              <a:rPr lang="en-US" sz="2000" b="0" i="0" dirty="0">
                <a:solidFill>
                  <a:srgbClr val="C00000"/>
                </a:solidFill>
                <a:effectLst/>
                <a:latin typeface="Söhne"/>
              </a:rPr>
              <a:t>security</a:t>
            </a:r>
            <a: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sz="2000" b="0" i="0" dirty="0">
                <a:solidFill>
                  <a:srgbClr val="C00000"/>
                </a:solidFill>
                <a:effectLst/>
                <a:latin typeface="Söhne"/>
              </a:rPr>
              <a:t>system</a:t>
            </a:r>
            <a: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  <a:t> that acts as a </a:t>
            </a:r>
            <a:r>
              <a:rPr lang="en-US" sz="2000" b="0" i="0" dirty="0">
                <a:solidFill>
                  <a:srgbClr val="C00000"/>
                </a:solidFill>
                <a:effectLst/>
                <a:latin typeface="Söhne"/>
              </a:rPr>
              <a:t>barrier</a:t>
            </a:r>
            <a: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  <a:t> between your </a:t>
            </a:r>
            <a:r>
              <a:rPr lang="en-US" sz="2000" b="0" i="0" dirty="0">
                <a:solidFill>
                  <a:srgbClr val="C00000"/>
                </a:solidFill>
                <a:effectLst/>
                <a:latin typeface="Söhne"/>
              </a:rPr>
              <a:t>computer network </a:t>
            </a:r>
            <a: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  <a:t>and the </a:t>
            </a:r>
            <a:r>
              <a:rPr lang="en-US" sz="2000" b="0" i="0" dirty="0">
                <a:solidFill>
                  <a:srgbClr val="C00000"/>
                </a:solidFill>
                <a:effectLst/>
                <a:latin typeface="Söhne"/>
              </a:rPr>
              <a:t>internet</a:t>
            </a:r>
            <a: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  <a:t>. Its job is to monitor and control incoming and outgoing </a:t>
            </a:r>
            <a:r>
              <a:rPr lang="en-US" sz="2000" b="0" i="0" dirty="0">
                <a:solidFill>
                  <a:srgbClr val="C00000"/>
                </a:solidFill>
                <a:effectLst/>
                <a:latin typeface="Söhne"/>
              </a:rPr>
              <a:t>network</a:t>
            </a:r>
            <a: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sz="2000" b="0" i="0" dirty="0">
                <a:solidFill>
                  <a:srgbClr val="C00000"/>
                </a:solidFill>
                <a:effectLst/>
                <a:latin typeface="Söhne"/>
              </a:rPr>
              <a:t>traffic</a:t>
            </a:r>
            <a: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  <a:t> based on predetermined </a:t>
            </a:r>
            <a:r>
              <a:rPr lang="en-US" sz="2000" b="0" i="0" dirty="0">
                <a:solidFill>
                  <a:srgbClr val="C00000"/>
                </a:solidFill>
                <a:effectLst/>
                <a:latin typeface="Söhne"/>
              </a:rPr>
              <a:t>security rules.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0700B1-DBE3-0722-5009-FF66E5F178D8}"/>
              </a:ext>
            </a:extLst>
          </p:cNvPr>
          <p:cNvSpPr txBox="1"/>
          <p:nvPr/>
        </p:nvSpPr>
        <p:spPr>
          <a:xfrm>
            <a:off x="7250499" y="2848744"/>
            <a:ext cx="3581814" cy="40011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2000" dirty="0"/>
              <a:t>Computer Network with Firewall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438E5E-B12F-EE5B-F9AA-E063AE038772}"/>
              </a:ext>
            </a:extLst>
          </p:cNvPr>
          <p:cNvSpPr txBox="1"/>
          <p:nvPr/>
        </p:nvSpPr>
        <p:spPr>
          <a:xfrm>
            <a:off x="1330495" y="2882907"/>
            <a:ext cx="2962349" cy="40011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2000" dirty="0"/>
              <a:t>House with Security Guard</a:t>
            </a:r>
          </a:p>
        </p:txBody>
      </p:sp>
      <p:pic>
        <p:nvPicPr>
          <p:cNvPr id="1026" name="Picture 2" descr="House Security Guard Service at Rs 400/day in Chennai | ID: 22530272888">
            <a:extLst>
              <a:ext uri="{FF2B5EF4-FFF2-40B4-BE49-F238E27FC236}">
                <a16:creationId xmlns:a16="http://schemas.microsoft.com/office/drawing/2014/main" id="{5A1A3AB4-12BF-9AD4-BD05-1BEB4AB93A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769" y="3342400"/>
            <a:ext cx="4704581" cy="313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Network Firewall at Rs 35000 | Firewall Device in Gurgaon | ID: 20672243073">
            <a:extLst>
              <a:ext uri="{FF2B5EF4-FFF2-40B4-BE49-F238E27FC236}">
                <a16:creationId xmlns:a16="http://schemas.microsoft.com/office/drawing/2014/main" id="{D607A13E-159F-ACAC-E457-D43F199BE2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4548" y="3342400"/>
            <a:ext cx="4762500" cy="313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278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4" y="86789"/>
            <a:ext cx="1875365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114298" y="86789"/>
            <a:ext cx="2247902" cy="376433"/>
          </a:xfrm>
          <a:prstGeom prst="rect">
            <a:avLst/>
          </a:prstGeom>
          <a:solidFill>
            <a:srgbClr val="C00000"/>
          </a:solidFill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800" dirty="0">
                <a:solidFill>
                  <a:schemeClr val="bg1"/>
                </a:solidFill>
              </a:rPr>
              <a:t>Here's how it works: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732CC46-37AA-1E07-46A7-484FC3D881EC}"/>
              </a:ext>
            </a:extLst>
          </p:cNvPr>
          <p:cNvSpPr/>
          <p:nvPr/>
        </p:nvSpPr>
        <p:spPr>
          <a:xfrm>
            <a:off x="3543299" y="34962"/>
            <a:ext cx="51054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Firewall Explained: Your Digital Security Guard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705DA6-4EF9-EB0E-94C5-017DBC9DCF70}"/>
              </a:ext>
            </a:extLst>
          </p:cNvPr>
          <p:cNvSpPr txBox="1"/>
          <p:nvPr/>
        </p:nvSpPr>
        <p:spPr>
          <a:xfrm>
            <a:off x="114299" y="522605"/>
            <a:ext cx="11963399" cy="2246769"/>
          </a:xfrm>
          <a:prstGeom prst="rect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sz="2000" b="0" i="0" dirty="0">
                <a:solidFill>
                  <a:srgbClr val="C00000"/>
                </a:solidFill>
                <a:effectLst/>
                <a:latin typeface="Söhne"/>
              </a:rPr>
              <a:t>Incoming Traffic</a:t>
            </a:r>
            <a: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  <a:t>: When </a:t>
            </a:r>
            <a:r>
              <a:rPr lang="en-US" sz="2000" b="0" i="0" dirty="0">
                <a:solidFill>
                  <a:srgbClr val="C00000"/>
                </a:solidFill>
                <a:effectLst/>
                <a:latin typeface="Söhne"/>
              </a:rPr>
              <a:t>data packets </a:t>
            </a:r>
            <a: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  <a:t>from the </a:t>
            </a:r>
            <a:r>
              <a:rPr lang="en-US" sz="2000" b="0" i="0" dirty="0">
                <a:solidFill>
                  <a:srgbClr val="C00000"/>
                </a:solidFill>
                <a:effectLst/>
                <a:latin typeface="Söhne"/>
              </a:rPr>
              <a:t>internet</a:t>
            </a:r>
            <a: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  <a:t> try to reach your </a:t>
            </a:r>
            <a:r>
              <a:rPr lang="en-US" sz="2000" b="0" i="0" dirty="0">
                <a:solidFill>
                  <a:srgbClr val="C00000"/>
                </a:solidFill>
                <a:effectLst/>
                <a:latin typeface="Söhne"/>
              </a:rPr>
              <a:t>computer or network, </a:t>
            </a:r>
            <a: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  <a:t>the </a:t>
            </a:r>
            <a:r>
              <a:rPr lang="en-US" sz="2000" b="0" i="0" dirty="0">
                <a:solidFill>
                  <a:srgbClr val="C00000"/>
                </a:solidFill>
                <a:effectLst/>
                <a:latin typeface="Söhne"/>
              </a:rPr>
              <a:t>firewall</a:t>
            </a:r>
            <a: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  <a:t> checks them against its set of </a:t>
            </a:r>
            <a:r>
              <a:rPr lang="en-US" sz="2000" b="0" i="0" dirty="0">
                <a:solidFill>
                  <a:srgbClr val="C00000"/>
                </a:solidFill>
                <a:effectLst/>
                <a:latin typeface="Söhne"/>
              </a:rPr>
              <a:t>rules</a:t>
            </a:r>
            <a: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  <a:t>. If the </a:t>
            </a:r>
            <a:r>
              <a:rPr lang="en-US" sz="2000" b="0" i="0" dirty="0">
                <a:solidFill>
                  <a:srgbClr val="C00000"/>
                </a:solidFill>
                <a:effectLst/>
                <a:latin typeface="Söhne"/>
              </a:rPr>
              <a:t>packets</a:t>
            </a:r>
            <a: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  <a:t> meet the criteria defined in the </a:t>
            </a:r>
            <a:r>
              <a:rPr lang="en-US" sz="2000" b="0" i="0" dirty="0">
                <a:solidFill>
                  <a:srgbClr val="C00000"/>
                </a:solidFill>
                <a:effectLst/>
                <a:latin typeface="Söhne"/>
              </a:rPr>
              <a:t>rules</a:t>
            </a:r>
            <a: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  <a:t> (such as coming from a trusted source or using an approved protocol), they're allowed to pass through. If not, they're blocked.</a:t>
            </a:r>
            <a:b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</a:br>
            <a:endParaRPr lang="en-US" sz="2000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US" sz="2000" b="0" i="0" dirty="0">
                <a:solidFill>
                  <a:srgbClr val="C00000"/>
                </a:solidFill>
                <a:effectLst/>
                <a:latin typeface="Söhne"/>
              </a:rPr>
              <a:t>Outgoing Traffic: </a:t>
            </a:r>
            <a: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  <a:t>Similarly, when </a:t>
            </a:r>
            <a:r>
              <a:rPr lang="en-US" sz="2000" b="0" i="0" dirty="0">
                <a:solidFill>
                  <a:srgbClr val="C00000"/>
                </a:solidFill>
                <a:effectLst/>
                <a:latin typeface="Söhne"/>
              </a:rPr>
              <a:t>data packets </a:t>
            </a:r>
            <a: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  <a:t>from your </a:t>
            </a:r>
            <a:r>
              <a:rPr lang="en-US" sz="2000" b="0" i="0" dirty="0">
                <a:solidFill>
                  <a:srgbClr val="C00000"/>
                </a:solidFill>
                <a:effectLst/>
                <a:latin typeface="Söhne"/>
              </a:rPr>
              <a:t>computer or network </a:t>
            </a:r>
            <a: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  <a:t>attempt to communicate with the </a:t>
            </a:r>
            <a:r>
              <a:rPr lang="en-US" sz="2000" b="0" i="0" dirty="0">
                <a:solidFill>
                  <a:srgbClr val="C00000"/>
                </a:solidFill>
                <a:effectLst/>
                <a:latin typeface="Söhne"/>
              </a:rPr>
              <a:t>internet</a:t>
            </a:r>
            <a: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  <a:t>, the </a:t>
            </a:r>
            <a:r>
              <a:rPr lang="en-US" sz="2000" b="0" i="0" dirty="0">
                <a:solidFill>
                  <a:srgbClr val="C00000"/>
                </a:solidFill>
                <a:effectLst/>
                <a:latin typeface="Söhne"/>
              </a:rPr>
              <a:t>firewall</a:t>
            </a:r>
            <a: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  <a:t> examines them against its </a:t>
            </a:r>
            <a:r>
              <a:rPr lang="en-US" sz="2000" b="0" i="0" dirty="0">
                <a:solidFill>
                  <a:srgbClr val="C00000"/>
                </a:solidFill>
                <a:effectLst/>
                <a:latin typeface="Söhne"/>
              </a:rPr>
              <a:t>rules</a:t>
            </a:r>
            <a: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  <a:t>. It ensures that </a:t>
            </a:r>
            <a:r>
              <a:rPr lang="en-US" sz="2000" b="0" i="0" dirty="0">
                <a:solidFill>
                  <a:srgbClr val="C00000"/>
                </a:solidFill>
                <a:effectLst/>
                <a:latin typeface="Söhne"/>
              </a:rPr>
              <a:t>sensitive</a:t>
            </a:r>
            <a: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sz="2000" b="0" i="0" dirty="0">
                <a:solidFill>
                  <a:srgbClr val="C00000"/>
                </a:solidFill>
                <a:effectLst/>
                <a:latin typeface="Söhne"/>
              </a:rPr>
              <a:t>information</a:t>
            </a:r>
            <a: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  <a:t> isn't being sent out without authorization and that any outgoing connections are safe.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30C86E-F8A9-2E1D-7603-2DC912507297}"/>
              </a:ext>
            </a:extLst>
          </p:cNvPr>
          <p:cNvSpPr txBox="1"/>
          <p:nvPr/>
        </p:nvSpPr>
        <p:spPr>
          <a:xfrm>
            <a:off x="7432730" y="3048000"/>
            <a:ext cx="3581814" cy="40011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2000" dirty="0"/>
              <a:t>Computer Network with Firewall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510F33-5EE3-5BF4-E9D6-D4957C0038D7}"/>
              </a:ext>
            </a:extLst>
          </p:cNvPr>
          <p:cNvSpPr txBox="1"/>
          <p:nvPr/>
        </p:nvSpPr>
        <p:spPr>
          <a:xfrm>
            <a:off x="1512726" y="3082163"/>
            <a:ext cx="2962349" cy="40011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2000" dirty="0"/>
              <a:t>House with Security Guard</a:t>
            </a:r>
          </a:p>
        </p:txBody>
      </p:sp>
      <p:pic>
        <p:nvPicPr>
          <p:cNvPr id="10" name="Picture 2" descr="House Security Guard Service at Rs 400/day in Chennai | ID: 22530272888">
            <a:extLst>
              <a:ext uri="{FF2B5EF4-FFF2-40B4-BE49-F238E27FC236}">
                <a16:creationId xmlns:a16="http://schemas.microsoft.com/office/drawing/2014/main" id="{AF6B8631-0A62-7C77-7D1F-480C17BA1C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541656"/>
            <a:ext cx="4704581" cy="313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Network Firewall at Rs 35000 | Firewall Device in Gurgaon | ID: 20672243073">
            <a:extLst>
              <a:ext uri="{FF2B5EF4-FFF2-40B4-BE49-F238E27FC236}">
                <a16:creationId xmlns:a16="http://schemas.microsoft.com/office/drawing/2014/main" id="{86A7B724-40E5-B1AE-7A8D-F3F7158D23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6779" y="3541656"/>
            <a:ext cx="4762500" cy="313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9277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4" y="86789"/>
            <a:ext cx="1875365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96866" y="562963"/>
            <a:ext cx="5313334" cy="457486"/>
          </a:xfrm>
          <a:prstGeom prst="rect">
            <a:avLst/>
          </a:prstGeom>
          <a:solidFill>
            <a:srgbClr val="C00000"/>
          </a:solidFill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Firewalls can be implemented in different ways: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732CC46-37AA-1E07-46A7-484FC3D881EC}"/>
              </a:ext>
            </a:extLst>
          </p:cNvPr>
          <p:cNvSpPr/>
          <p:nvPr/>
        </p:nvSpPr>
        <p:spPr>
          <a:xfrm>
            <a:off x="3543299" y="34962"/>
            <a:ext cx="51054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Firewall Explained: Your Digital Security Guard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705DA6-4EF9-EB0E-94C5-017DBC9DCF70}"/>
              </a:ext>
            </a:extLst>
          </p:cNvPr>
          <p:cNvSpPr txBox="1"/>
          <p:nvPr/>
        </p:nvSpPr>
        <p:spPr>
          <a:xfrm>
            <a:off x="96866" y="1090222"/>
            <a:ext cx="11963399" cy="1815882"/>
          </a:xfrm>
          <a:prstGeom prst="rect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n-US" sz="1600" b="1" i="0" dirty="0">
                <a:solidFill>
                  <a:srgbClr val="C00000"/>
                </a:solidFill>
                <a:effectLst/>
                <a:latin typeface="Söhne"/>
              </a:rPr>
              <a:t>Software Firewalls: </a:t>
            </a:r>
            <a:r>
              <a:rPr lang="en-US" sz="1600" b="0" i="0" dirty="0">
                <a:solidFill>
                  <a:srgbClr val="0D0D0D"/>
                </a:solidFill>
                <a:effectLst/>
                <a:latin typeface="Söhne"/>
              </a:rPr>
              <a:t>These are </a:t>
            </a:r>
            <a:r>
              <a:rPr lang="en-US" sz="1600" b="0" i="0" dirty="0">
                <a:solidFill>
                  <a:srgbClr val="C00000"/>
                </a:solidFill>
                <a:effectLst/>
                <a:latin typeface="Söhne"/>
              </a:rPr>
              <a:t>programs</a:t>
            </a:r>
            <a:r>
              <a:rPr lang="en-US" sz="1600" b="0" i="0" dirty="0">
                <a:solidFill>
                  <a:srgbClr val="0D0D0D"/>
                </a:solidFill>
                <a:effectLst/>
                <a:latin typeface="Söhne"/>
              </a:rPr>
              <a:t> installed on individual computers or devices. They monitor and filter </a:t>
            </a:r>
            <a:r>
              <a:rPr lang="en-US" sz="1600" b="0" i="0" dirty="0">
                <a:solidFill>
                  <a:srgbClr val="C00000"/>
                </a:solidFill>
                <a:effectLst/>
                <a:latin typeface="Söhne"/>
              </a:rPr>
              <a:t>traffic</a:t>
            </a:r>
            <a:r>
              <a:rPr lang="en-US" sz="1600" b="0" i="0" dirty="0">
                <a:solidFill>
                  <a:srgbClr val="0D0D0D"/>
                </a:solidFill>
                <a:effectLst/>
                <a:latin typeface="Söhne"/>
              </a:rPr>
              <a:t> specific to that device.</a:t>
            </a:r>
            <a:br>
              <a:rPr lang="en-US" sz="1600" b="0" i="0" dirty="0">
                <a:solidFill>
                  <a:srgbClr val="0D0D0D"/>
                </a:solidFill>
                <a:effectLst/>
                <a:latin typeface="Söhne"/>
              </a:rPr>
            </a:br>
            <a:endParaRPr lang="en-US" sz="1600" b="0" i="0" dirty="0">
              <a:solidFill>
                <a:srgbClr val="0D0D0D"/>
              </a:solidFill>
              <a:effectLst/>
              <a:latin typeface="Söhne"/>
            </a:endParaRPr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n-US" sz="1600" b="1" i="0" dirty="0">
                <a:solidFill>
                  <a:srgbClr val="C00000"/>
                </a:solidFill>
                <a:effectLst/>
                <a:latin typeface="Söhne"/>
              </a:rPr>
              <a:t>Hardware Firewalls: </a:t>
            </a:r>
            <a:r>
              <a:rPr lang="en-US" sz="1600" b="0" i="0" dirty="0">
                <a:solidFill>
                  <a:srgbClr val="0D0D0D"/>
                </a:solidFill>
                <a:effectLst/>
                <a:latin typeface="Söhne"/>
              </a:rPr>
              <a:t>These are </a:t>
            </a:r>
            <a:r>
              <a:rPr lang="en-US" sz="1600" b="0" i="0" dirty="0">
                <a:solidFill>
                  <a:srgbClr val="C00000"/>
                </a:solidFill>
                <a:effectLst/>
                <a:latin typeface="Söhne"/>
              </a:rPr>
              <a:t>standalone</a:t>
            </a:r>
            <a:r>
              <a:rPr lang="en-US" sz="1600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sz="1600" b="0" i="0" dirty="0">
                <a:solidFill>
                  <a:srgbClr val="C00000"/>
                </a:solidFill>
                <a:effectLst/>
                <a:latin typeface="Söhne"/>
              </a:rPr>
              <a:t>devices</a:t>
            </a:r>
            <a:r>
              <a:rPr lang="en-US" sz="1600" b="0" i="0" dirty="0">
                <a:solidFill>
                  <a:srgbClr val="0D0D0D"/>
                </a:solidFill>
                <a:effectLst/>
                <a:latin typeface="Söhne"/>
              </a:rPr>
              <a:t> installed between your </a:t>
            </a:r>
            <a:r>
              <a:rPr lang="en-US" sz="1600" b="0" i="0" dirty="0">
                <a:solidFill>
                  <a:srgbClr val="C00000"/>
                </a:solidFill>
                <a:effectLst/>
                <a:latin typeface="Söhne"/>
              </a:rPr>
              <a:t>network</a:t>
            </a:r>
            <a:r>
              <a:rPr lang="en-US" sz="1600" b="0" i="0" dirty="0">
                <a:solidFill>
                  <a:srgbClr val="0D0D0D"/>
                </a:solidFill>
                <a:effectLst/>
                <a:latin typeface="Söhne"/>
              </a:rPr>
              <a:t> and the </a:t>
            </a:r>
            <a:r>
              <a:rPr lang="en-US" sz="1600" b="0" i="0" dirty="0">
                <a:solidFill>
                  <a:srgbClr val="C00000"/>
                </a:solidFill>
                <a:effectLst/>
                <a:latin typeface="Söhne"/>
              </a:rPr>
              <a:t>internet</a:t>
            </a:r>
            <a:r>
              <a:rPr lang="en-US" sz="1600" b="0" i="0" dirty="0">
                <a:solidFill>
                  <a:srgbClr val="0D0D0D"/>
                </a:solidFill>
                <a:effectLst/>
                <a:latin typeface="Söhne"/>
              </a:rPr>
              <a:t>. They provide a centralized point of control for all incoming and outgoing traffic.</a:t>
            </a:r>
            <a:br>
              <a:rPr lang="en-US" sz="1600" b="0" i="0" dirty="0">
                <a:solidFill>
                  <a:srgbClr val="0D0D0D"/>
                </a:solidFill>
                <a:effectLst/>
                <a:latin typeface="Söhne"/>
              </a:rPr>
            </a:br>
            <a:endParaRPr lang="en-US" sz="1600" b="0" i="0" dirty="0">
              <a:solidFill>
                <a:srgbClr val="0D0D0D"/>
              </a:solidFill>
              <a:effectLst/>
              <a:latin typeface="Söhne"/>
            </a:endParaRPr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n-US" sz="1600" b="1" i="0" dirty="0">
                <a:solidFill>
                  <a:srgbClr val="C00000"/>
                </a:solidFill>
                <a:effectLst/>
                <a:latin typeface="Söhne"/>
              </a:rPr>
              <a:t>Network Firewalls:</a:t>
            </a:r>
            <a:r>
              <a:rPr lang="en-US" sz="1600" b="0" i="0" dirty="0">
                <a:solidFill>
                  <a:srgbClr val="0D0D0D"/>
                </a:solidFill>
                <a:effectLst/>
                <a:latin typeface="Söhne"/>
              </a:rPr>
              <a:t> These are usually implemented at the boundary of a </a:t>
            </a:r>
            <a:r>
              <a:rPr lang="en-US" sz="1600" b="0" i="0" dirty="0">
                <a:solidFill>
                  <a:srgbClr val="C00000"/>
                </a:solidFill>
                <a:effectLst/>
                <a:latin typeface="Söhne"/>
              </a:rPr>
              <a:t>network</a:t>
            </a:r>
            <a:r>
              <a:rPr lang="en-US" sz="1600" b="0" i="0" dirty="0">
                <a:solidFill>
                  <a:srgbClr val="0D0D0D"/>
                </a:solidFill>
                <a:effectLst/>
                <a:latin typeface="Söhne"/>
              </a:rPr>
              <a:t>, such as between a </a:t>
            </a:r>
            <a:r>
              <a:rPr lang="en-US" sz="1600" b="0" i="0" dirty="0">
                <a:solidFill>
                  <a:srgbClr val="C00000"/>
                </a:solidFill>
                <a:effectLst/>
                <a:latin typeface="Söhne"/>
              </a:rPr>
              <a:t>company's internal network </a:t>
            </a:r>
            <a:r>
              <a:rPr lang="en-US" sz="1600" b="0" i="0" dirty="0">
                <a:solidFill>
                  <a:srgbClr val="0D0D0D"/>
                </a:solidFill>
                <a:effectLst/>
                <a:latin typeface="Söhne"/>
              </a:rPr>
              <a:t>and the </a:t>
            </a:r>
            <a:r>
              <a:rPr lang="en-US" sz="1600" b="0" i="0" dirty="0">
                <a:solidFill>
                  <a:srgbClr val="C00000"/>
                </a:solidFill>
                <a:effectLst/>
                <a:latin typeface="Söhne"/>
              </a:rPr>
              <a:t>internet</a:t>
            </a:r>
            <a:r>
              <a:rPr lang="en-US" sz="1600" b="0" i="0" dirty="0">
                <a:solidFill>
                  <a:srgbClr val="0D0D0D"/>
                </a:solidFill>
                <a:effectLst/>
                <a:latin typeface="Söhne"/>
              </a:rPr>
              <a:t>. They protect the entire network from external threats.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30C86E-F8A9-2E1D-7603-2DC912507297}"/>
              </a:ext>
            </a:extLst>
          </p:cNvPr>
          <p:cNvSpPr txBox="1"/>
          <p:nvPr/>
        </p:nvSpPr>
        <p:spPr>
          <a:xfrm>
            <a:off x="7506591" y="3153544"/>
            <a:ext cx="3581814" cy="40011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2000" dirty="0"/>
              <a:t>Computer Network with Firewall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510F33-5EE3-5BF4-E9D6-D4957C0038D7}"/>
              </a:ext>
            </a:extLst>
          </p:cNvPr>
          <p:cNvSpPr txBox="1"/>
          <p:nvPr/>
        </p:nvSpPr>
        <p:spPr>
          <a:xfrm>
            <a:off x="1586587" y="3187707"/>
            <a:ext cx="2962349" cy="40011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2000" dirty="0"/>
              <a:t>House with Security Guard</a:t>
            </a:r>
          </a:p>
        </p:txBody>
      </p:sp>
      <p:pic>
        <p:nvPicPr>
          <p:cNvPr id="10" name="Picture 2" descr="House Security Guard Service at Rs 400/day in Chennai | ID: 22530272888">
            <a:extLst>
              <a:ext uri="{FF2B5EF4-FFF2-40B4-BE49-F238E27FC236}">
                <a16:creationId xmlns:a16="http://schemas.microsoft.com/office/drawing/2014/main" id="{AF6B8631-0A62-7C77-7D1F-480C17BA1C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861" y="3647200"/>
            <a:ext cx="4704581" cy="313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Network Firewall at Rs 35000 | Firewall Device in Gurgaon | ID: 20672243073">
            <a:extLst>
              <a:ext uri="{FF2B5EF4-FFF2-40B4-BE49-F238E27FC236}">
                <a16:creationId xmlns:a16="http://schemas.microsoft.com/office/drawing/2014/main" id="{86A7B724-40E5-B1AE-7A8D-F3F7158D23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0640" y="3647200"/>
            <a:ext cx="4762500" cy="313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6243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4" y="86789"/>
            <a:ext cx="1875365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114299" y="492603"/>
            <a:ext cx="1638302" cy="457486"/>
          </a:xfrm>
          <a:prstGeom prst="rect">
            <a:avLst/>
          </a:prstGeom>
          <a:solidFill>
            <a:srgbClr val="C00000"/>
          </a:solidFill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Summary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732CC46-37AA-1E07-46A7-484FC3D881EC}"/>
              </a:ext>
            </a:extLst>
          </p:cNvPr>
          <p:cNvSpPr/>
          <p:nvPr/>
        </p:nvSpPr>
        <p:spPr>
          <a:xfrm>
            <a:off x="3543299" y="34962"/>
            <a:ext cx="51054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Firewall Explained: Your Digital Security Guard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705DA6-4EF9-EB0E-94C5-017DBC9DCF70}"/>
              </a:ext>
            </a:extLst>
          </p:cNvPr>
          <p:cNvSpPr txBox="1"/>
          <p:nvPr/>
        </p:nvSpPr>
        <p:spPr>
          <a:xfrm>
            <a:off x="114299" y="1009471"/>
            <a:ext cx="11963399" cy="1200329"/>
          </a:xfrm>
          <a:prstGeom prst="rect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	Overall, a </a:t>
            </a:r>
            <a:r>
              <a:rPr lang="en-US" sz="2400" b="0" i="0" dirty="0">
                <a:solidFill>
                  <a:srgbClr val="C00000"/>
                </a:solidFill>
                <a:effectLst/>
                <a:latin typeface="Söhne"/>
              </a:rPr>
              <a:t>firewall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 acts as a </a:t>
            </a:r>
            <a:r>
              <a:rPr lang="en-US" sz="2400" b="0" i="0" dirty="0">
                <a:solidFill>
                  <a:srgbClr val="C00000"/>
                </a:solidFill>
                <a:effectLst/>
                <a:latin typeface="Söhne"/>
              </a:rPr>
              <a:t>crucial line of defense 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against unauthorized access, malicious software, and other cyber threats, helping to keep your </a:t>
            </a:r>
            <a:r>
              <a:rPr lang="en-US" sz="2400" b="0" i="0" dirty="0">
                <a:solidFill>
                  <a:srgbClr val="C00000"/>
                </a:solidFill>
                <a:effectLst/>
                <a:latin typeface="Söhne"/>
              </a:rPr>
              <a:t>computer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 and </a:t>
            </a:r>
            <a:r>
              <a:rPr lang="en-US" sz="2400" b="0" i="0" dirty="0">
                <a:solidFill>
                  <a:srgbClr val="C00000"/>
                </a:solidFill>
                <a:effectLst/>
                <a:latin typeface="Söhne"/>
              </a:rPr>
              <a:t>network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 safe and secure.</a:t>
            </a:r>
            <a:endParaRPr lang="en-US" sz="4800" b="0" i="0" dirty="0">
              <a:solidFill>
                <a:srgbClr val="0D0D0D"/>
              </a:solidFill>
              <a:effectLst/>
              <a:latin typeface="Söhne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30C86E-F8A9-2E1D-7603-2DC912507297}"/>
              </a:ext>
            </a:extLst>
          </p:cNvPr>
          <p:cNvSpPr txBox="1"/>
          <p:nvPr/>
        </p:nvSpPr>
        <p:spPr>
          <a:xfrm>
            <a:off x="7356530" y="2819400"/>
            <a:ext cx="3581814" cy="40011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2000" dirty="0"/>
              <a:t>Computer Network with Firewall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510F33-5EE3-5BF4-E9D6-D4957C0038D7}"/>
              </a:ext>
            </a:extLst>
          </p:cNvPr>
          <p:cNvSpPr txBox="1"/>
          <p:nvPr/>
        </p:nvSpPr>
        <p:spPr>
          <a:xfrm>
            <a:off x="1436526" y="2853563"/>
            <a:ext cx="2962349" cy="40011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2000" dirty="0"/>
              <a:t>House with Security Guard</a:t>
            </a:r>
          </a:p>
        </p:txBody>
      </p:sp>
      <p:pic>
        <p:nvPicPr>
          <p:cNvPr id="10" name="Picture 2" descr="House Security Guard Service at Rs 400/day in Chennai | ID: 22530272888">
            <a:extLst>
              <a:ext uri="{FF2B5EF4-FFF2-40B4-BE49-F238E27FC236}">
                <a16:creationId xmlns:a16="http://schemas.microsoft.com/office/drawing/2014/main" id="{AF6B8631-0A62-7C77-7D1F-480C17BA1C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313056"/>
            <a:ext cx="4704581" cy="313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Network Firewall at Rs 35000 | Firewall Device in Gurgaon | ID: 20672243073">
            <a:extLst>
              <a:ext uri="{FF2B5EF4-FFF2-40B4-BE49-F238E27FC236}">
                <a16:creationId xmlns:a16="http://schemas.microsoft.com/office/drawing/2014/main" id="{86A7B724-40E5-B1AE-7A8D-F3F7158D23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0579" y="3313056"/>
            <a:ext cx="4762500" cy="313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6385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91936</TotalTime>
  <Words>403</Words>
  <Application>Microsoft Office PowerPoint</Application>
  <PresentationFormat>Widescreen</PresentationFormat>
  <Paragraphs>27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Söhne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 N</cp:lastModifiedBy>
  <cp:revision>9871</cp:revision>
  <dcterms:created xsi:type="dcterms:W3CDTF">2006-08-16T00:00:00Z</dcterms:created>
  <dcterms:modified xsi:type="dcterms:W3CDTF">2024-03-25T12:54:02Z</dcterms:modified>
</cp:coreProperties>
</file>