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4"/>
  </p:notesMasterIdLst>
  <p:sldIdLst>
    <p:sldId id="484" r:id="rId2"/>
    <p:sldId id="485" r:id="rId3"/>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71" d="100"/>
          <a:sy n="71" d="100"/>
        </p:scale>
        <p:origin x="1248" y="91"/>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12/16/2023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1949651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2586899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12/16/2023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352800" y="73764"/>
            <a:ext cx="6019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Logging Demystified: What's in Your Computer's Diary?</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30014" y="657760"/>
            <a:ext cx="11788771" cy="224676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lgn="l">
              <a:buFont typeface="Wingdings" panose="05000000000000000000" pitchFamily="2" charset="2"/>
              <a:buChar char="ü"/>
            </a:pPr>
            <a:r>
              <a:rPr lang="en-US" sz="2000" b="0" i="0" dirty="0">
                <a:solidFill>
                  <a:srgbClr val="374151"/>
                </a:solidFill>
                <a:effectLst/>
                <a:latin typeface="Söhne"/>
              </a:rPr>
              <a:t>Imagine you have a </a:t>
            </a:r>
            <a:r>
              <a:rPr lang="en-US" sz="2000" b="0" i="0" dirty="0">
                <a:solidFill>
                  <a:srgbClr val="C00000"/>
                </a:solidFill>
                <a:effectLst/>
                <a:latin typeface="Söhne"/>
              </a:rPr>
              <a:t>diary or journal </a:t>
            </a:r>
            <a:r>
              <a:rPr lang="en-US" sz="2000" b="0" i="0" dirty="0">
                <a:solidFill>
                  <a:srgbClr val="374151"/>
                </a:solidFill>
                <a:effectLst/>
                <a:latin typeface="Söhne"/>
              </a:rPr>
              <a:t>where you write down important events, thoughts, or experiences that happen to you every day. </a:t>
            </a:r>
            <a:r>
              <a:rPr lang="en-US" sz="2000" b="0" i="0" dirty="0">
                <a:solidFill>
                  <a:srgbClr val="C00000"/>
                </a:solidFill>
                <a:effectLst/>
                <a:latin typeface="Söhne"/>
              </a:rPr>
              <a:t>Logging</a:t>
            </a:r>
            <a:r>
              <a:rPr lang="en-US" sz="2000" b="0" i="0" dirty="0">
                <a:solidFill>
                  <a:srgbClr val="374151"/>
                </a:solidFill>
                <a:effectLst/>
                <a:latin typeface="Söhne"/>
              </a:rPr>
              <a:t>, in the context of computers, is quite similar to keeping a </a:t>
            </a:r>
            <a:r>
              <a:rPr lang="en-US" sz="2000" b="0" i="0" dirty="0">
                <a:solidFill>
                  <a:srgbClr val="C00000"/>
                </a:solidFill>
                <a:effectLst/>
                <a:latin typeface="Söhne"/>
              </a:rPr>
              <a:t>diary</a:t>
            </a:r>
            <a:r>
              <a:rPr lang="en-US" sz="2000" b="0" i="0" dirty="0">
                <a:solidFill>
                  <a:srgbClr val="374151"/>
                </a:solidFill>
                <a:effectLst/>
                <a:latin typeface="Söhne"/>
              </a:rPr>
              <a:t>, but instead of your personal experiences, it's a way for computers to record what they are doing.</a:t>
            </a:r>
            <a:br>
              <a:rPr lang="en-US" sz="2000" b="0" i="0" dirty="0">
                <a:solidFill>
                  <a:srgbClr val="374151"/>
                </a:solidFill>
                <a:effectLst/>
                <a:latin typeface="Söhne"/>
              </a:rPr>
            </a:br>
            <a:endParaRPr lang="en-US" sz="2000" b="0" i="0" dirty="0">
              <a:solidFill>
                <a:srgbClr val="374151"/>
              </a:solidFill>
              <a:effectLst/>
              <a:latin typeface="Söhne"/>
            </a:endParaRPr>
          </a:p>
          <a:p>
            <a:pPr marL="285750" indent="-285750" algn="l">
              <a:buFont typeface="Wingdings" panose="05000000000000000000" pitchFamily="2" charset="2"/>
              <a:buChar char="ü"/>
            </a:pPr>
            <a:r>
              <a:rPr lang="en-US" sz="2000" b="0" i="0" dirty="0">
                <a:solidFill>
                  <a:srgbClr val="374151"/>
                </a:solidFill>
                <a:effectLst/>
                <a:latin typeface="Söhne"/>
              </a:rPr>
              <a:t>Just like you might write in your </a:t>
            </a:r>
            <a:r>
              <a:rPr lang="en-US" sz="2000" b="0" i="0" dirty="0">
                <a:solidFill>
                  <a:srgbClr val="C00000"/>
                </a:solidFill>
                <a:effectLst/>
                <a:latin typeface="Söhne"/>
              </a:rPr>
              <a:t>diary</a:t>
            </a:r>
            <a:r>
              <a:rPr lang="en-US" sz="2000" b="0" i="0" dirty="0">
                <a:solidFill>
                  <a:srgbClr val="374151"/>
                </a:solidFill>
                <a:effectLst/>
                <a:latin typeface="Söhne"/>
              </a:rPr>
              <a:t> when you wake up, have breakfast, or go to school, computers use logging to keep a </a:t>
            </a:r>
            <a:r>
              <a:rPr lang="en-US" sz="2000" b="0" i="0" dirty="0">
                <a:solidFill>
                  <a:srgbClr val="C00000"/>
                </a:solidFill>
                <a:effectLst/>
                <a:latin typeface="Söhne"/>
              </a:rPr>
              <a:t>record</a:t>
            </a:r>
            <a:r>
              <a:rPr lang="en-US" sz="2000" b="0" i="0" dirty="0">
                <a:solidFill>
                  <a:srgbClr val="374151"/>
                </a:solidFill>
                <a:effectLst/>
                <a:latin typeface="Söhne"/>
              </a:rPr>
              <a:t> of their </a:t>
            </a:r>
            <a:r>
              <a:rPr lang="en-US" sz="2000" b="0" i="0" dirty="0">
                <a:solidFill>
                  <a:srgbClr val="C00000"/>
                </a:solidFill>
                <a:effectLst/>
                <a:latin typeface="Söhne"/>
              </a:rPr>
              <a:t>activities</a:t>
            </a:r>
            <a:r>
              <a:rPr lang="en-US" sz="2000" b="0" i="0" dirty="0">
                <a:solidFill>
                  <a:srgbClr val="374151"/>
                </a:solidFill>
                <a:effectLst/>
                <a:latin typeface="Söhne"/>
              </a:rPr>
              <a:t>. This record can include information like when a program starts, when it stops, if there are any errors or problems, and other important events.</a:t>
            </a:r>
          </a:p>
        </p:txBody>
      </p:sp>
      <p:pic>
        <p:nvPicPr>
          <p:cNvPr id="1026" name="Picture 2" descr="What is the Difference Between Journal and Diary - Pediaa.Com">
            <a:extLst>
              <a:ext uri="{FF2B5EF4-FFF2-40B4-BE49-F238E27FC236}">
                <a16:creationId xmlns:a16="http://schemas.microsoft.com/office/drawing/2014/main" id="{2F78FF9F-B76D-BEFB-45FD-561FC83513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2" y="3583836"/>
            <a:ext cx="42672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twork Logging: Definition &amp; Tools - Video &amp; Lesson Transcript | Study.com">
            <a:extLst>
              <a:ext uri="{FF2B5EF4-FFF2-40B4-BE49-F238E27FC236}">
                <a16:creationId xmlns:a16="http://schemas.microsoft.com/office/drawing/2014/main" id="{BADF67A3-4AB5-5F6E-9722-BA26108F58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498" y="3583836"/>
            <a:ext cx="5943600" cy="3081867"/>
          </a:xfrm>
          <a:prstGeom prst="rect">
            <a:avLst/>
          </a:prstGeom>
        </p:spPr>
        <p:style>
          <a:lnRef idx="2">
            <a:schemeClr val="accent3"/>
          </a:lnRef>
          <a:fillRef idx="1">
            <a:schemeClr val="lt1"/>
          </a:fillRef>
          <a:effectRef idx="0">
            <a:schemeClr val="accent3"/>
          </a:effectRef>
          <a:fontRef idx="minor">
            <a:schemeClr val="dk1"/>
          </a:fontRef>
        </p:style>
      </p:pic>
      <p:sp>
        <p:nvSpPr>
          <p:cNvPr id="5" name="TextBox 4">
            <a:extLst>
              <a:ext uri="{FF2B5EF4-FFF2-40B4-BE49-F238E27FC236}">
                <a16:creationId xmlns:a16="http://schemas.microsoft.com/office/drawing/2014/main" id="{5EB2E8C7-98CB-ABD2-129B-2CA2A62F8BF1}"/>
              </a:ext>
            </a:extLst>
          </p:cNvPr>
          <p:cNvSpPr txBox="1"/>
          <p:nvPr/>
        </p:nvSpPr>
        <p:spPr>
          <a:xfrm>
            <a:off x="2303173" y="3088415"/>
            <a:ext cx="854658" cy="470000"/>
          </a:xfrm>
          <a:prstGeom prst="rect">
            <a:avLst/>
          </a:prstGeom>
          <a:solidFill>
            <a:srgbClr val="FFFF00"/>
          </a:solidFill>
        </p:spPr>
        <p:txBody>
          <a:bodyPr wrap="none" rtlCol="0">
            <a:spAutoFit/>
          </a:bodyPr>
          <a:lstStyle/>
          <a:p>
            <a:r>
              <a:rPr lang="en-US" dirty="0"/>
              <a:t>Diary</a:t>
            </a:r>
          </a:p>
        </p:txBody>
      </p:sp>
      <p:sp>
        <p:nvSpPr>
          <p:cNvPr id="9" name="TextBox 8">
            <a:extLst>
              <a:ext uri="{FF2B5EF4-FFF2-40B4-BE49-F238E27FC236}">
                <a16:creationId xmlns:a16="http://schemas.microsoft.com/office/drawing/2014/main" id="{AAB2AE3F-25A3-891E-0423-B463EB474AEB}"/>
              </a:ext>
            </a:extLst>
          </p:cNvPr>
          <p:cNvSpPr txBox="1"/>
          <p:nvPr/>
        </p:nvSpPr>
        <p:spPr>
          <a:xfrm>
            <a:off x="7543800" y="3037299"/>
            <a:ext cx="2522998" cy="470000"/>
          </a:xfrm>
          <a:prstGeom prst="rect">
            <a:avLst/>
          </a:prstGeom>
          <a:solidFill>
            <a:srgbClr val="FFFF00"/>
          </a:solidFill>
        </p:spPr>
        <p:txBody>
          <a:bodyPr wrap="none" rtlCol="0">
            <a:spAutoFit/>
          </a:bodyPr>
          <a:lstStyle/>
          <a:p>
            <a:r>
              <a:rPr lang="en-US" dirty="0"/>
              <a:t>Computer Logging</a:t>
            </a:r>
          </a:p>
        </p:txBody>
      </p:sp>
    </p:spTree>
    <p:extLst>
      <p:ext uri="{BB962C8B-B14F-4D97-AF65-F5344CB8AC3E}">
        <p14:creationId xmlns:p14="http://schemas.microsoft.com/office/powerpoint/2010/main" val="41756304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352800" y="73764"/>
            <a:ext cx="6019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Logging Demystified: What's in Your Computer's Diary?</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30014" y="657760"/>
            <a:ext cx="11788771" cy="224676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lgn="l">
              <a:buFont typeface="Wingdings" panose="05000000000000000000" pitchFamily="2" charset="2"/>
              <a:buChar char="ü"/>
            </a:pPr>
            <a:r>
              <a:rPr lang="en-US" sz="2000" b="0" i="0" dirty="0">
                <a:solidFill>
                  <a:srgbClr val="C00000"/>
                </a:solidFill>
                <a:effectLst/>
                <a:latin typeface="Söhne"/>
              </a:rPr>
              <a:t>Logging</a:t>
            </a:r>
            <a:r>
              <a:rPr lang="en-US" sz="2000" b="0" i="0" dirty="0">
                <a:solidFill>
                  <a:srgbClr val="374151"/>
                </a:solidFill>
                <a:effectLst/>
                <a:latin typeface="Söhne"/>
              </a:rPr>
              <a:t> is like creating a </a:t>
            </a:r>
            <a:r>
              <a:rPr lang="en-US" sz="2000" b="0" i="0" dirty="0">
                <a:solidFill>
                  <a:srgbClr val="C00000"/>
                </a:solidFill>
                <a:effectLst/>
                <a:latin typeface="Söhne"/>
              </a:rPr>
              <a:t>written history </a:t>
            </a:r>
            <a:r>
              <a:rPr lang="en-US" sz="2000" b="0" i="0" dirty="0">
                <a:solidFill>
                  <a:srgbClr val="374151"/>
                </a:solidFill>
                <a:effectLst/>
                <a:latin typeface="Söhne"/>
              </a:rPr>
              <a:t>of what the computer is doing, and it's helpful because it allows people (like computer programmers or IT professionals) to see what's happening inside the computer. If something goes wrong or if the computer is misbehaving, these </a:t>
            </a:r>
            <a:r>
              <a:rPr lang="en-US" sz="2000" b="0" i="0" dirty="0">
                <a:solidFill>
                  <a:srgbClr val="C00000"/>
                </a:solidFill>
                <a:effectLst/>
                <a:latin typeface="Söhne"/>
              </a:rPr>
              <a:t>logs</a:t>
            </a:r>
            <a:r>
              <a:rPr lang="en-US" sz="2000" b="0" i="0" dirty="0">
                <a:solidFill>
                  <a:srgbClr val="374151"/>
                </a:solidFill>
                <a:effectLst/>
                <a:latin typeface="Söhne"/>
              </a:rPr>
              <a:t> can provide clues to help figure out what's going on and how to fix it.</a:t>
            </a:r>
            <a:br>
              <a:rPr lang="en-US" sz="2000" b="0" i="0" dirty="0">
                <a:solidFill>
                  <a:srgbClr val="374151"/>
                </a:solidFill>
                <a:effectLst/>
                <a:latin typeface="Söhne"/>
              </a:rPr>
            </a:br>
            <a:endParaRPr lang="en-US" sz="2000" b="0" i="0" dirty="0">
              <a:solidFill>
                <a:srgbClr val="374151"/>
              </a:solidFill>
              <a:effectLst/>
              <a:latin typeface="Söhne"/>
            </a:endParaRPr>
          </a:p>
          <a:p>
            <a:pPr marL="342900" indent="-342900" algn="l">
              <a:buFont typeface="Wingdings" panose="05000000000000000000" pitchFamily="2" charset="2"/>
              <a:buChar char="ü"/>
            </a:pPr>
            <a:r>
              <a:rPr lang="en-US" sz="2000" b="0" i="0" dirty="0">
                <a:solidFill>
                  <a:srgbClr val="374151"/>
                </a:solidFill>
                <a:effectLst/>
                <a:latin typeface="Söhne"/>
              </a:rPr>
              <a:t>In simpler terms, </a:t>
            </a:r>
            <a:r>
              <a:rPr lang="en-US" sz="2000" b="0" i="0" dirty="0">
                <a:solidFill>
                  <a:srgbClr val="C00000"/>
                </a:solidFill>
                <a:effectLst/>
                <a:latin typeface="Söhne"/>
              </a:rPr>
              <a:t>logging</a:t>
            </a:r>
            <a:r>
              <a:rPr lang="en-US" sz="2000" b="0" i="0" dirty="0">
                <a:solidFill>
                  <a:srgbClr val="374151"/>
                </a:solidFill>
                <a:effectLst/>
                <a:latin typeface="Söhne"/>
              </a:rPr>
              <a:t> is like a computer's way of keeping a journal of its actions, just like you might keep a diary of your daily life.</a:t>
            </a:r>
          </a:p>
        </p:txBody>
      </p:sp>
      <p:pic>
        <p:nvPicPr>
          <p:cNvPr id="4" name="Picture 2" descr="What is the Difference Between Journal and Diary - Pediaa.Com">
            <a:extLst>
              <a:ext uri="{FF2B5EF4-FFF2-40B4-BE49-F238E27FC236}">
                <a16:creationId xmlns:a16="http://schemas.microsoft.com/office/drawing/2014/main" id="{109916C3-55B1-D923-CFE3-2DBD4A03A9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2" y="3583836"/>
            <a:ext cx="42672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Network Logging: Definition &amp; Tools - Video &amp; Lesson Transcript | Study.com">
            <a:extLst>
              <a:ext uri="{FF2B5EF4-FFF2-40B4-BE49-F238E27FC236}">
                <a16:creationId xmlns:a16="http://schemas.microsoft.com/office/drawing/2014/main" id="{0B2D2977-007B-BCDB-47D0-111EA891D4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498" y="3583836"/>
            <a:ext cx="5943600" cy="3081867"/>
          </a:xfrm>
          <a:prstGeom prst="rect">
            <a:avLst/>
          </a:prstGeom>
        </p:spPr>
        <p:style>
          <a:lnRef idx="2">
            <a:schemeClr val="accent3"/>
          </a:lnRef>
          <a:fillRef idx="1">
            <a:schemeClr val="lt1"/>
          </a:fillRef>
          <a:effectRef idx="0">
            <a:schemeClr val="accent3"/>
          </a:effectRef>
          <a:fontRef idx="minor">
            <a:schemeClr val="dk1"/>
          </a:fontRef>
        </p:style>
      </p:pic>
      <p:sp>
        <p:nvSpPr>
          <p:cNvPr id="7" name="TextBox 6">
            <a:extLst>
              <a:ext uri="{FF2B5EF4-FFF2-40B4-BE49-F238E27FC236}">
                <a16:creationId xmlns:a16="http://schemas.microsoft.com/office/drawing/2014/main" id="{6F543232-2209-C0D1-C5EF-1A6DBA209772}"/>
              </a:ext>
            </a:extLst>
          </p:cNvPr>
          <p:cNvSpPr txBox="1"/>
          <p:nvPr/>
        </p:nvSpPr>
        <p:spPr>
          <a:xfrm>
            <a:off x="2303173" y="3088415"/>
            <a:ext cx="854658" cy="470000"/>
          </a:xfrm>
          <a:prstGeom prst="rect">
            <a:avLst/>
          </a:prstGeom>
          <a:solidFill>
            <a:srgbClr val="FFFF00"/>
          </a:solidFill>
        </p:spPr>
        <p:txBody>
          <a:bodyPr wrap="none" rtlCol="0">
            <a:spAutoFit/>
          </a:bodyPr>
          <a:lstStyle/>
          <a:p>
            <a:r>
              <a:rPr lang="en-US" dirty="0"/>
              <a:t>Diary</a:t>
            </a:r>
          </a:p>
        </p:txBody>
      </p:sp>
      <p:sp>
        <p:nvSpPr>
          <p:cNvPr id="8" name="TextBox 7">
            <a:extLst>
              <a:ext uri="{FF2B5EF4-FFF2-40B4-BE49-F238E27FC236}">
                <a16:creationId xmlns:a16="http://schemas.microsoft.com/office/drawing/2014/main" id="{90CC7CFF-7408-386B-457D-5C89E808716D}"/>
              </a:ext>
            </a:extLst>
          </p:cNvPr>
          <p:cNvSpPr txBox="1"/>
          <p:nvPr/>
        </p:nvSpPr>
        <p:spPr>
          <a:xfrm>
            <a:off x="7239000" y="3033866"/>
            <a:ext cx="2522998" cy="470000"/>
          </a:xfrm>
          <a:prstGeom prst="rect">
            <a:avLst/>
          </a:prstGeom>
          <a:solidFill>
            <a:srgbClr val="FFFF00"/>
          </a:solidFill>
        </p:spPr>
        <p:txBody>
          <a:bodyPr wrap="none" rtlCol="0">
            <a:spAutoFit/>
          </a:bodyPr>
          <a:lstStyle/>
          <a:p>
            <a:r>
              <a:rPr lang="en-US" dirty="0"/>
              <a:t>Computer Logging</a:t>
            </a:r>
          </a:p>
        </p:txBody>
      </p:sp>
    </p:spTree>
    <p:extLst>
      <p:ext uri="{BB962C8B-B14F-4D97-AF65-F5344CB8AC3E}">
        <p14:creationId xmlns:p14="http://schemas.microsoft.com/office/powerpoint/2010/main" val="4762867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91180</TotalTime>
  <Words>244</Words>
  <Application>Microsoft Office PowerPoint</Application>
  <PresentationFormat>Widescreen</PresentationFormat>
  <Paragraphs>12</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Söhne</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9857</cp:revision>
  <dcterms:created xsi:type="dcterms:W3CDTF">2006-08-16T00:00:00Z</dcterms:created>
  <dcterms:modified xsi:type="dcterms:W3CDTF">2023-12-16T04:02:52Z</dcterms:modified>
</cp:coreProperties>
</file>