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2" r:id="rId2"/>
    <p:sldId id="463" r:id="rId3"/>
    <p:sldId id="464" r:id="rId4"/>
    <p:sldId id="465" r:id="rId5"/>
    <p:sldId id="466" r:id="rId6"/>
    <p:sldId id="468"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3/3/2021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6765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31618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22975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88717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54092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2937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5" name="Speech Bubble: Rectangle 4">
            <a:extLst>
              <a:ext uri="{FF2B5EF4-FFF2-40B4-BE49-F238E27FC236}">
                <a16:creationId xmlns:a16="http://schemas.microsoft.com/office/drawing/2014/main" id="{656D68C6-281C-4E81-893D-F9234181B52D}"/>
              </a:ext>
            </a:extLst>
          </p:cNvPr>
          <p:cNvSpPr/>
          <p:nvPr/>
        </p:nvSpPr>
        <p:spPr>
          <a:xfrm>
            <a:off x="230188" y="451236"/>
            <a:ext cx="8683624" cy="1453764"/>
          </a:xfrm>
          <a:prstGeom prst="wedgeRectCallout">
            <a:avLst>
              <a:gd name="adj1" fmla="val -1058"/>
              <a:gd name="adj2" fmla="val 88098"/>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Authentication</a:t>
            </a:r>
            <a:r>
              <a:rPr lang="en-US" sz="1200" dirty="0"/>
              <a:t> means confirming your own identity, whereas </a:t>
            </a:r>
            <a:r>
              <a:rPr lang="en-US" sz="1200" dirty="0">
                <a:solidFill>
                  <a:srgbClr val="FF0000"/>
                </a:solidFill>
              </a:rPr>
              <a:t>authorization</a:t>
            </a:r>
            <a:r>
              <a:rPr lang="en-US" sz="1200" dirty="0"/>
              <a:t> means being allowed access to the system. In even more simpler terms </a:t>
            </a:r>
            <a:r>
              <a:rPr lang="en-US" sz="1200" dirty="0">
                <a:solidFill>
                  <a:srgbClr val="FF0000"/>
                </a:solidFill>
              </a:rPr>
              <a:t>authentication</a:t>
            </a:r>
            <a:r>
              <a:rPr lang="en-US" sz="1200" dirty="0"/>
              <a:t> is the process of verifying oneself, while </a:t>
            </a:r>
            <a:r>
              <a:rPr lang="en-US" sz="1200" dirty="0">
                <a:solidFill>
                  <a:srgbClr val="FF0000"/>
                </a:solidFill>
              </a:rPr>
              <a:t>authorization</a:t>
            </a:r>
            <a:r>
              <a:rPr lang="en-US" sz="1200" dirty="0"/>
              <a:t> is the process of verifying what you have access to.</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There’s a big difference between gaining successful entrance to the king’s castle (</a:t>
            </a:r>
            <a:r>
              <a:rPr lang="en-US" sz="1200" dirty="0">
                <a:solidFill>
                  <a:srgbClr val="FF0000"/>
                </a:solidFill>
              </a:rPr>
              <a:t>Authentication</a:t>
            </a:r>
            <a:r>
              <a:rPr lang="en-US" sz="1200" dirty="0"/>
              <a:t>) and what you are allowed to do once you are inside (</a:t>
            </a:r>
            <a:r>
              <a:rPr lang="en-US" sz="1200" dirty="0">
                <a:solidFill>
                  <a:srgbClr val="FF0000"/>
                </a:solidFill>
              </a:rPr>
              <a:t>Authorization</a:t>
            </a:r>
            <a:r>
              <a:rPr lang="en-US" sz="1200" dirty="0"/>
              <a:t>). Chances are, as a visitor, your actions and movement will be restricted and for good reason. Just because you got through that big iron door does not mean you are allowed to do whatever you please.</a:t>
            </a:r>
          </a:p>
        </p:txBody>
      </p:sp>
      <p:pic>
        <p:nvPicPr>
          <p:cNvPr id="1026" name="Picture 2" descr="Image for post">
            <a:extLst>
              <a:ext uri="{FF2B5EF4-FFF2-40B4-BE49-F238E27FC236}">
                <a16:creationId xmlns:a16="http://schemas.microsoft.com/office/drawing/2014/main" id="{24656BA1-94CE-426F-BBD8-17BFF3671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87" y="2398324"/>
            <a:ext cx="3933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05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3987" y="1058863"/>
            <a:ext cx="8836025" cy="252253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Authentication</a:t>
            </a:r>
            <a:r>
              <a:rPr lang="en-US" sz="1200" dirty="0"/>
              <a:t> is the process of verifying the identity of a user by obtaining some sort of credentials and using those credentials to verify the user’s identity. If the credentials are valid, the </a:t>
            </a:r>
            <a:r>
              <a:rPr lang="en-US" sz="1200" dirty="0">
                <a:solidFill>
                  <a:srgbClr val="FF0000"/>
                </a:solidFill>
              </a:rPr>
              <a:t>authorization</a:t>
            </a:r>
            <a:r>
              <a:rPr lang="en-US" sz="1200" dirty="0"/>
              <a:t> process starts. </a:t>
            </a:r>
            <a:r>
              <a:rPr lang="en-US" sz="1200" dirty="0">
                <a:solidFill>
                  <a:srgbClr val="FF0000"/>
                </a:solidFill>
              </a:rPr>
              <a:t>Authentication</a:t>
            </a:r>
            <a:r>
              <a:rPr lang="en-US" sz="1200" dirty="0"/>
              <a:t> process always proceeds to </a:t>
            </a:r>
            <a:r>
              <a:rPr lang="en-US" sz="1200" dirty="0">
                <a:solidFill>
                  <a:srgbClr val="FF0000"/>
                </a:solidFill>
              </a:rPr>
              <a:t>Authorization</a:t>
            </a:r>
            <a:r>
              <a:rPr lang="en-US" sz="1200" dirty="0"/>
              <a:t> process.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You were probably already familiar with the process of </a:t>
            </a:r>
            <a:r>
              <a:rPr lang="en-US" sz="1200" dirty="0">
                <a:solidFill>
                  <a:srgbClr val="FF0000"/>
                </a:solidFill>
              </a:rPr>
              <a:t>authentication</a:t>
            </a:r>
            <a:r>
              <a:rPr lang="en-US" sz="1200" dirty="0"/>
              <a:t>, because most of us perform it most every day, whether at work (logging onto your PC) or at home (logging into a website). The truth is, in order to access most “things” that face the Internet, you have to prove who you are by supplying credentials. However, once you </a:t>
            </a:r>
            <a:r>
              <a:rPr lang="en-US" sz="1200" dirty="0">
                <a:solidFill>
                  <a:srgbClr val="FF0000"/>
                </a:solidFill>
              </a:rPr>
              <a:t>authenticate</a:t>
            </a:r>
            <a:r>
              <a:rPr lang="en-US" sz="1200" dirty="0"/>
              <a:t>, there are many decisions that happen seamlessly in the background, thanks to the secret powers of an </a:t>
            </a:r>
            <a:r>
              <a:rPr lang="en-US" sz="1200" i="1" dirty="0"/>
              <a:t>administrator</a:t>
            </a:r>
            <a:r>
              <a:rPr lang="en-US" sz="1200" dirty="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solidFill>
                  <a:srgbClr val="FF0000"/>
                </a:solidFill>
              </a:rPr>
              <a:t>Authentication</a:t>
            </a:r>
            <a:r>
              <a:rPr lang="en-US" sz="1200" dirty="0"/>
              <a:t> factors determine the various elements the system use to verify one’s identity prior to granting him access to anything from accessing a file to requesting a bank transaction. A user’s identity can be determined by what he knows, what he has, or what he is. When it comes to security, at least two or all the three </a:t>
            </a:r>
            <a:r>
              <a:rPr lang="en-US" sz="1200" dirty="0">
                <a:solidFill>
                  <a:srgbClr val="FF0000"/>
                </a:solidFill>
              </a:rPr>
              <a:t>authentication factors</a:t>
            </a:r>
            <a:r>
              <a:rPr lang="en-US" sz="1200" dirty="0"/>
              <a:t> must be verified in order to grant someone access to the system.</a:t>
            </a:r>
          </a:p>
        </p:txBody>
      </p:sp>
      <p:sp>
        <p:nvSpPr>
          <p:cNvPr id="5" name="Rectangle 4">
            <a:extLst>
              <a:ext uri="{FF2B5EF4-FFF2-40B4-BE49-F238E27FC236}">
                <a16:creationId xmlns:a16="http://schemas.microsoft.com/office/drawing/2014/main" id="{AE4569A9-3EFB-433B-A1D4-F0330A729ECD}"/>
              </a:ext>
            </a:extLst>
          </p:cNvPr>
          <p:cNvSpPr/>
          <p:nvPr/>
        </p:nvSpPr>
        <p:spPr>
          <a:xfrm>
            <a:off x="153987" y="622551"/>
            <a:ext cx="1581138"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dirty="0">
                <a:solidFill>
                  <a:schemeClr val="bg1"/>
                </a:solidFill>
                <a:latin typeface="sohne"/>
              </a:rPr>
              <a:t>Authentication</a:t>
            </a:r>
            <a:endParaRPr lang="en-US" b="0" i="0" dirty="0">
              <a:solidFill>
                <a:schemeClr val="bg1"/>
              </a:solidFill>
              <a:effectLst/>
              <a:latin typeface="sohne"/>
            </a:endParaRPr>
          </a:p>
        </p:txBody>
      </p:sp>
    </p:spTree>
    <p:extLst>
      <p:ext uri="{BB962C8B-B14F-4D97-AF65-F5344CB8AC3E}">
        <p14:creationId xmlns:p14="http://schemas.microsoft.com/office/powerpoint/2010/main" val="318773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Rectangle 3">
            <a:extLst>
              <a:ext uri="{FF2B5EF4-FFF2-40B4-BE49-F238E27FC236}">
                <a16:creationId xmlns:a16="http://schemas.microsoft.com/office/drawing/2014/main" id="{C2309465-E4E8-4041-A6EC-98F4E77D7995}"/>
              </a:ext>
            </a:extLst>
          </p:cNvPr>
          <p:cNvSpPr/>
          <p:nvPr/>
        </p:nvSpPr>
        <p:spPr>
          <a:xfrm>
            <a:off x="155575" y="1676400"/>
            <a:ext cx="8836025" cy="235889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solidFill>
                  <a:srgbClr val="FF0000"/>
                </a:solidFill>
              </a:rPr>
              <a:t>Authorization</a:t>
            </a:r>
            <a:r>
              <a:rPr lang="en-US" sz="1200" dirty="0"/>
              <a:t> is the process of allowing an authenticated users to access the resources by checking whether the user has access rights to the system. </a:t>
            </a:r>
            <a:r>
              <a:rPr lang="en-US" sz="1200" dirty="0">
                <a:solidFill>
                  <a:srgbClr val="FF0000"/>
                </a:solidFill>
              </a:rPr>
              <a:t>Authorization</a:t>
            </a:r>
            <a:r>
              <a:rPr lang="en-US" sz="1200" dirty="0"/>
              <a:t> helps you to control access rights by granting or denying specific permissions to an authenticated user.</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Once you </a:t>
            </a:r>
            <a:r>
              <a:rPr lang="en-US" sz="1200" i="1" dirty="0">
                <a:solidFill>
                  <a:srgbClr val="FF0000"/>
                </a:solidFill>
              </a:rPr>
              <a:t>authenticate</a:t>
            </a:r>
            <a:r>
              <a:rPr lang="en-US" sz="1200" dirty="0"/>
              <a:t>, you are then granted </a:t>
            </a:r>
            <a:r>
              <a:rPr lang="en-US" sz="1200" i="1" dirty="0">
                <a:solidFill>
                  <a:srgbClr val="FF0000"/>
                </a:solidFill>
              </a:rPr>
              <a:t>authorization</a:t>
            </a:r>
            <a:r>
              <a:rPr lang="en-US" sz="1200" dirty="0"/>
              <a:t> or permissions to perform certain </a:t>
            </a:r>
            <a:r>
              <a:rPr lang="en-US" sz="1200" i="1" dirty="0"/>
              <a:t>allowed</a:t>
            </a:r>
            <a:r>
              <a:rPr lang="en-US" sz="1200" dirty="0"/>
              <a:t> tasks. In most cases, an administrator of that system provides permission through use of controls. What do we mean by allowed? An example would be authenticating to your bank website. Successful authentication will not give you the ability to look into other customer accounts or withdraw money that is not your own. </a:t>
            </a:r>
            <a:r>
              <a:rPr lang="en-US" sz="1200" dirty="0">
                <a:solidFill>
                  <a:srgbClr val="FF0000"/>
                </a:solidFill>
              </a:rPr>
              <a:t>Authentication</a:t>
            </a:r>
            <a:r>
              <a:rPr lang="en-US" sz="1200" dirty="0"/>
              <a:t> does not give “keys to the castle”, as you are only </a:t>
            </a:r>
            <a:r>
              <a:rPr lang="en-US" sz="1200" i="1" dirty="0"/>
              <a:t>authorized </a:t>
            </a:r>
            <a:r>
              <a:rPr lang="en-US" sz="1200" dirty="0"/>
              <a:t>to access a</a:t>
            </a:r>
            <a:r>
              <a:rPr lang="en-US" sz="1200" i="1" dirty="0"/>
              <a:t> room in the castle and not the moat</a:t>
            </a:r>
            <a:r>
              <a:rPr lang="en-US" sz="1200" dirty="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solidFill>
                  <a:srgbClr val="FF0000"/>
                </a:solidFill>
              </a:rPr>
              <a:t>Authorization</a:t>
            </a:r>
            <a:r>
              <a:rPr lang="en-US" sz="1200" dirty="0"/>
              <a:t> however, gives you the actual </a:t>
            </a:r>
            <a:r>
              <a:rPr lang="en-US" sz="1200" i="1" dirty="0"/>
              <a:t>ability to perform allowed functions</a:t>
            </a:r>
            <a:r>
              <a:rPr lang="en-US" sz="1200" dirty="0"/>
              <a:t> once you authenticate. A bank customer representative logged on as a bank employee (and not as a customer) can access many accounts and perform additional functions that you, as a bank customer, cannot and for good reason</a:t>
            </a:r>
          </a:p>
        </p:txBody>
      </p:sp>
      <p:sp>
        <p:nvSpPr>
          <p:cNvPr id="5" name="Rectangle 4">
            <a:extLst>
              <a:ext uri="{FF2B5EF4-FFF2-40B4-BE49-F238E27FC236}">
                <a16:creationId xmlns:a16="http://schemas.microsoft.com/office/drawing/2014/main" id="{AE4569A9-3EFB-433B-A1D4-F0330A729ECD}"/>
              </a:ext>
            </a:extLst>
          </p:cNvPr>
          <p:cNvSpPr/>
          <p:nvPr/>
        </p:nvSpPr>
        <p:spPr>
          <a:xfrm>
            <a:off x="149090" y="1149062"/>
            <a:ext cx="1462708"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dirty="0"/>
              <a:t>Authorization</a:t>
            </a:r>
          </a:p>
        </p:txBody>
      </p:sp>
    </p:spTree>
    <p:extLst>
      <p:ext uri="{BB962C8B-B14F-4D97-AF65-F5344CB8AC3E}">
        <p14:creationId xmlns:p14="http://schemas.microsoft.com/office/powerpoint/2010/main" val="319104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pic>
        <p:nvPicPr>
          <p:cNvPr id="2050" name="Picture 2" descr="Image for post">
            <a:extLst>
              <a:ext uri="{FF2B5EF4-FFF2-40B4-BE49-F238E27FC236}">
                <a16:creationId xmlns:a16="http://schemas.microsoft.com/office/drawing/2014/main" id="{9BAEE334-E76B-4218-A394-60F8DEE36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076325"/>
            <a:ext cx="68294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21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pic>
        <p:nvPicPr>
          <p:cNvPr id="3074" name="Picture 2" descr="Image for post">
            <a:extLst>
              <a:ext uri="{FF2B5EF4-FFF2-40B4-BE49-F238E27FC236}">
                <a16:creationId xmlns:a16="http://schemas.microsoft.com/office/drawing/2014/main" id="{9E52D3AD-DD3E-4334-84C4-AAE742532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5853112" cy="2849444"/>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with Corners Rounded 3">
            <a:extLst>
              <a:ext uri="{FF2B5EF4-FFF2-40B4-BE49-F238E27FC236}">
                <a16:creationId xmlns:a16="http://schemas.microsoft.com/office/drawing/2014/main" id="{9E14C821-B2CF-4925-8A54-93FE7DE1A644}"/>
              </a:ext>
            </a:extLst>
          </p:cNvPr>
          <p:cNvSpPr/>
          <p:nvPr/>
        </p:nvSpPr>
        <p:spPr>
          <a:xfrm>
            <a:off x="155575" y="312738"/>
            <a:ext cx="8912225" cy="1682364"/>
          </a:xfrm>
          <a:prstGeom prst="wedgeRoundRectCallou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000" dirty="0"/>
              <a:t>Cookie is a string that is stored in your web browser. Often it contain a key that identifies you on the server. </a:t>
            </a:r>
            <a:br>
              <a:rPr lang="en-US" sz="1000" dirty="0"/>
            </a:br>
            <a:endParaRPr lang="en-US" sz="1000" dirty="0"/>
          </a:p>
          <a:p>
            <a:pPr marL="171450" indent="-171450">
              <a:buFont typeface="Wingdings" panose="05000000000000000000" pitchFamily="2" charset="2"/>
              <a:buChar char="ü"/>
            </a:pPr>
            <a:r>
              <a:rPr lang="en-US" sz="1000" dirty="0"/>
              <a:t>A session is data containing information about an authenticated user in the server stored in someway like a file or in-memory database. To find it you should have an identifier.</a:t>
            </a:r>
            <a:br>
              <a:rPr lang="en-US" sz="1000" dirty="0"/>
            </a:br>
            <a:endParaRPr lang="en-US" sz="1000" dirty="0"/>
          </a:p>
          <a:p>
            <a:pPr marL="171450" indent="-171450">
              <a:buFont typeface="Wingdings" panose="05000000000000000000" pitchFamily="2" charset="2"/>
              <a:buChar char="ü"/>
            </a:pPr>
            <a:r>
              <a:rPr lang="en-US" sz="1000" dirty="0"/>
              <a:t>In the session based authentication, the server will create a session for the user after the user logs in. The session id is then stored on a cookie on the user’s browser. While the user stays logged in, the cookie would be sent along with every subsequent request. </a:t>
            </a:r>
            <a:br>
              <a:rPr lang="en-US" sz="1000" dirty="0"/>
            </a:br>
            <a:endParaRPr lang="en-US" sz="1000" dirty="0"/>
          </a:p>
          <a:p>
            <a:pPr marL="171450" indent="-171450">
              <a:buFont typeface="Wingdings" panose="05000000000000000000" pitchFamily="2" charset="2"/>
              <a:buChar char="ü"/>
            </a:pPr>
            <a:r>
              <a:rPr lang="en-US" sz="1000" dirty="0"/>
              <a:t>The server can then compare the session id stored on the cookie against the session information stored in the memory to verify user’s identity and sends response with the corresponding state!</a:t>
            </a:r>
          </a:p>
        </p:txBody>
      </p:sp>
    </p:spTree>
    <p:extLst>
      <p:ext uri="{BB962C8B-B14F-4D97-AF65-F5344CB8AC3E}">
        <p14:creationId xmlns:p14="http://schemas.microsoft.com/office/powerpoint/2010/main" val="214498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for post">
            <a:extLst>
              <a:ext uri="{FF2B5EF4-FFF2-40B4-BE49-F238E27FC236}">
                <a16:creationId xmlns:a16="http://schemas.microsoft.com/office/drawing/2014/main" id="{3CE13B9D-326F-4B4A-853D-36D728F23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98867"/>
            <a:ext cx="5715000" cy="274120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61777" y="21837"/>
            <a:ext cx="230244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Authentication vs Authorization</a:t>
            </a:r>
          </a:p>
        </p:txBody>
      </p:sp>
      <p:sp>
        <p:nvSpPr>
          <p:cNvPr id="4" name="Speech Bubble: Rectangle with Corners Rounded 3">
            <a:extLst>
              <a:ext uri="{FF2B5EF4-FFF2-40B4-BE49-F238E27FC236}">
                <a16:creationId xmlns:a16="http://schemas.microsoft.com/office/drawing/2014/main" id="{9E14C821-B2CF-4925-8A54-93FE7DE1A644}"/>
              </a:ext>
            </a:extLst>
          </p:cNvPr>
          <p:cNvSpPr/>
          <p:nvPr/>
        </p:nvSpPr>
        <p:spPr>
          <a:xfrm>
            <a:off x="155575" y="413778"/>
            <a:ext cx="8912225" cy="1225164"/>
          </a:xfrm>
          <a:prstGeom prst="wedgeRoundRectCallout">
            <a:avLst>
              <a:gd name="adj1" fmla="val -11119"/>
              <a:gd name="adj2" fmla="val 9029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Many web applications use JSON Web Token (JWT) instead of sessions for authentication. </a:t>
            </a:r>
            <a:br>
              <a:rPr lang="en-US" sz="1200" dirty="0"/>
            </a:br>
            <a:endParaRPr lang="en-US" sz="1200" dirty="0"/>
          </a:p>
          <a:p>
            <a:pPr marL="171450" indent="-171450">
              <a:buFont typeface="Wingdings" panose="05000000000000000000" pitchFamily="2" charset="2"/>
              <a:buChar char="ü"/>
            </a:pPr>
            <a:r>
              <a:rPr lang="en-US" sz="1200" dirty="0"/>
              <a:t>In the token based application, the server creates JWT with a secret and sends the JWT to the client. The client stores the JWT (usually in local storage) and includes JWT in the header with every request. The server would then validate the JWT with every request from the client and sends response.</a:t>
            </a:r>
          </a:p>
        </p:txBody>
      </p:sp>
    </p:spTree>
    <p:extLst>
      <p:ext uri="{BB962C8B-B14F-4D97-AF65-F5344CB8AC3E}">
        <p14:creationId xmlns:p14="http://schemas.microsoft.com/office/powerpoint/2010/main" val="9903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84104</TotalTime>
  <Words>772</Words>
  <Application>Microsoft Office PowerPoint</Application>
  <PresentationFormat>Custom</PresentationFormat>
  <Paragraphs>33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9367</cp:revision>
  <dcterms:created xsi:type="dcterms:W3CDTF">2006-08-16T00:00:00Z</dcterms:created>
  <dcterms:modified xsi:type="dcterms:W3CDTF">2021-03-03T04:16:18Z</dcterms:modified>
</cp:coreProperties>
</file>