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2" r:id="rId2"/>
    <p:sldId id="463" r:id="rId3"/>
    <p:sldId id="469" r:id="rId4"/>
    <p:sldId id="464" r:id="rId5"/>
    <p:sldId id="470"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3/4/2021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6765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31618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1787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22975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03836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24656BA1-94CE-426F-BBD8-17BFF3671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84490"/>
            <a:ext cx="3933825" cy="199827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5" name="Speech Bubble: Rectangle 4">
            <a:extLst>
              <a:ext uri="{FF2B5EF4-FFF2-40B4-BE49-F238E27FC236}">
                <a16:creationId xmlns:a16="http://schemas.microsoft.com/office/drawing/2014/main" id="{656D68C6-281C-4E81-893D-F9234181B52D}"/>
              </a:ext>
            </a:extLst>
          </p:cNvPr>
          <p:cNvSpPr/>
          <p:nvPr/>
        </p:nvSpPr>
        <p:spPr>
          <a:xfrm>
            <a:off x="155575" y="358774"/>
            <a:ext cx="8836025" cy="2215764"/>
          </a:xfrm>
          <a:prstGeom prst="wedgeRectCallout">
            <a:avLst>
              <a:gd name="adj1" fmla="val -7891"/>
              <a:gd name="adj2" fmla="val 6284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To understand Authentication and Authorization take the simple scenario of you going to your office or your institution? You’re an employee/student there</a:t>
            </a:r>
          </a:p>
          <a:p>
            <a:pPr marL="171450" indent="-171450">
              <a:buFont typeface="Wingdings" panose="05000000000000000000" pitchFamily="2" charset="2"/>
              <a:buChar char="ü"/>
            </a:pPr>
            <a:endParaRPr lang="en-US" sz="1200" dirty="0"/>
          </a:p>
          <a:p>
            <a:pPr marL="628650" lvl="1" indent="-171450">
              <a:buFont typeface="Wingdings" panose="05000000000000000000" pitchFamily="2" charset="2"/>
              <a:buChar char="v"/>
            </a:pPr>
            <a:r>
              <a:rPr lang="en-US" sz="1200" dirty="0"/>
              <a:t>You enter the gate. You show the guard your ID card and are allowed to enter the building. At this point, you are </a:t>
            </a:r>
            <a:r>
              <a:rPr lang="en-US" sz="1200" dirty="0">
                <a:solidFill>
                  <a:srgbClr val="FF0000"/>
                </a:solidFill>
              </a:rPr>
              <a:t>authenticated</a:t>
            </a:r>
            <a:r>
              <a:rPr lang="en-US" sz="1200" dirty="0"/>
              <a:t> to enter the building. Anyone with an ID card of that office/institute is thereby </a:t>
            </a:r>
            <a:r>
              <a:rPr lang="en-US" sz="1200" dirty="0">
                <a:solidFill>
                  <a:srgbClr val="FF0000"/>
                </a:solidFill>
              </a:rPr>
              <a:t>authenticated</a:t>
            </a:r>
            <a:r>
              <a:rPr lang="en-US" sz="1200" dirty="0"/>
              <a:t> to enter the building. Similar to this, applications use </a:t>
            </a:r>
            <a:r>
              <a:rPr lang="en-US" sz="1200" dirty="0">
                <a:solidFill>
                  <a:srgbClr val="FF0000"/>
                </a:solidFill>
              </a:rPr>
              <a:t>authentication</a:t>
            </a:r>
            <a:r>
              <a:rPr lang="en-US" sz="1200" dirty="0"/>
              <a:t> by allowing users to login.</a:t>
            </a:r>
            <a:br>
              <a:rPr lang="en-US" sz="1200" dirty="0"/>
            </a:br>
            <a:endParaRPr lang="en-US" sz="1200" dirty="0"/>
          </a:p>
          <a:p>
            <a:pPr marL="628650" lvl="1" indent="-171450">
              <a:buFont typeface="Wingdings" panose="05000000000000000000" pitchFamily="2" charset="2"/>
              <a:buChar char="v"/>
            </a:pPr>
            <a:r>
              <a:rPr lang="en-US" sz="1200" dirty="0"/>
              <a:t>Now that the guard allows you in, you decide that today should be a holiday and ask the guard to close the gates and go home. The guard would ask you if you’re even </a:t>
            </a:r>
            <a:r>
              <a:rPr lang="en-US" sz="1200" dirty="0">
                <a:solidFill>
                  <a:srgbClr val="FF0000"/>
                </a:solidFill>
              </a:rPr>
              <a:t>authorized</a:t>
            </a:r>
            <a:r>
              <a:rPr lang="en-US" sz="1200" dirty="0"/>
              <a:t> to do this? Only the head/dean is allowed to make such a decision, not an ordinary employee/student like you. Similarly, whenever you perform an operation in an application, it is first checked if you have the </a:t>
            </a:r>
            <a:r>
              <a:rPr lang="en-US" sz="1200" dirty="0">
                <a:solidFill>
                  <a:srgbClr val="FF0000"/>
                </a:solidFill>
              </a:rPr>
              <a:t>right permissions </a:t>
            </a:r>
            <a:r>
              <a:rPr lang="en-US" sz="1200" dirty="0"/>
              <a:t>to perform that task. If you’d maybe gone to the canteen, you’d be allowed to do so because you are </a:t>
            </a:r>
            <a:r>
              <a:rPr lang="en-US" sz="1200" b="1" dirty="0">
                <a:solidFill>
                  <a:srgbClr val="FF0000"/>
                </a:solidFill>
              </a:rPr>
              <a:t>authorized</a:t>
            </a:r>
            <a:r>
              <a:rPr lang="en-US" sz="1200" b="1" dirty="0"/>
              <a:t> </a:t>
            </a:r>
            <a:r>
              <a:rPr lang="en-US" sz="1200" dirty="0"/>
              <a:t>to eat at the canteen.</a:t>
            </a:r>
          </a:p>
        </p:txBody>
      </p:sp>
    </p:spTree>
    <p:extLst>
      <p:ext uri="{BB962C8B-B14F-4D97-AF65-F5344CB8AC3E}">
        <p14:creationId xmlns:p14="http://schemas.microsoft.com/office/powerpoint/2010/main" val="112205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058862"/>
            <a:ext cx="8836025" cy="343693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It is basically the process of the system </a:t>
            </a:r>
            <a:r>
              <a:rPr lang="en-US" sz="1200" b="1" dirty="0"/>
              <a:t>verifying that</a:t>
            </a:r>
            <a:r>
              <a:rPr lang="en-US" sz="1200" dirty="0"/>
              <a:t> </a:t>
            </a:r>
            <a:r>
              <a:rPr lang="en-US" sz="1200" b="1" dirty="0"/>
              <a:t>you are who you say you are</a:t>
            </a:r>
            <a:r>
              <a:rPr lang="en-US" sz="1200" dirty="0"/>
              <a:t>. It is most commonly done using a username-password combination but there are other ways of </a:t>
            </a:r>
            <a:r>
              <a:rPr lang="en-US" sz="1200" dirty="0">
                <a:solidFill>
                  <a:srgbClr val="FF0000"/>
                </a:solidFill>
              </a:rPr>
              <a:t>authentication</a:t>
            </a:r>
            <a:r>
              <a:rPr lang="en-US" sz="1200" dirty="0"/>
              <a:t> such as card-based or biometric scanning. It is basically any way of verifying your identity. It can be as simple as a pin or a pattern, like the one you use to unlock your phone.</a:t>
            </a:r>
            <a:br>
              <a:rPr lang="en-US" sz="1200" dirty="0"/>
            </a:br>
            <a:endParaRPr lang="en-US" sz="1200" dirty="0"/>
          </a:p>
          <a:p>
            <a:pPr marL="171450" indent="-171450">
              <a:buFont typeface="Wingdings" panose="05000000000000000000" pitchFamily="2" charset="2"/>
              <a:buChar char="ü"/>
            </a:pPr>
            <a:r>
              <a:rPr lang="en-US" sz="1200" dirty="0"/>
              <a:t>But there may be multiple factors of </a:t>
            </a:r>
            <a:r>
              <a:rPr lang="en-US" sz="1200" dirty="0">
                <a:solidFill>
                  <a:srgbClr val="FF0000"/>
                </a:solidFill>
              </a:rPr>
              <a:t>authentication</a:t>
            </a:r>
            <a:r>
              <a:rPr lang="en-US" sz="1200" dirty="0"/>
              <a:t>. Well, did it ever happen to you that you logged into Gmail or any other service using a username-password combination and it asked you for an OTP sent to your mobile number? This method used two factors of authentication to verify you. First, it asked you for your credentials and then to verify it's really you and not someone who somehow stole your credentials, it sent an OTP to your mobile number and asked you to enter it.</a:t>
            </a:r>
            <a:br>
              <a:rPr lang="en-US" sz="1200" dirty="0"/>
            </a:br>
            <a:endParaRPr lang="en-US" sz="1200" dirty="0"/>
          </a:p>
          <a:p>
            <a:pPr marL="171450" indent="-171450">
              <a:buFont typeface="Wingdings" panose="05000000000000000000" pitchFamily="2" charset="2"/>
              <a:buChar char="ü"/>
            </a:pPr>
            <a:r>
              <a:rPr lang="en-US" sz="1200" dirty="0"/>
              <a:t>Factors of authentication are basically factors that can be used to verify your identity. This factors can broadly be categorized into three categories:-</a:t>
            </a:r>
          </a:p>
          <a:p>
            <a:endParaRPr lang="en-US" sz="1200" dirty="0"/>
          </a:p>
          <a:p>
            <a:pPr marL="685800" lvl="1" indent="-228600">
              <a:buFont typeface="+mj-lt"/>
              <a:buAutoNum type="arabicPeriod"/>
            </a:pPr>
            <a:r>
              <a:rPr lang="en-US" sz="1200" b="1" dirty="0"/>
              <a:t>Something the user knows: </a:t>
            </a:r>
            <a:r>
              <a:rPr lang="en-US" sz="1200" dirty="0"/>
              <a:t>credentials, security question, pin</a:t>
            </a:r>
          </a:p>
          <a:p>
            <a:pPr marL="685800" lvl="1" indent="-228600">
              <a:buFont typeface="+mj-lt"/>
              <a:buAutoNum type="arabicPeriod"/>
            </a:pPr>
            <a:r>
              <a:rPr lang="en-US" sz="1200" b="1" dirty="0"/>
              <a:t>Something the user has: </a:t>
            </a:r>
            <a:r>
              <a:rPr lang="en-US" sz="1200" dirty="0"/>
              <a:t>Card, OTP on Phone, Google Authenticator</a:t>
            </a:r>
          </a:p>
          <a:p>
            <a:pPr marL="685800" lvl="1" indent="-228600">
              <a:buFont typeface="+mj-lt"/>
              <a:buAutoNum type="arabicPeriod"/>
            </a:pPr>
            <a:r>
              <a:rPr lang="en-US" sz="1200" b="1" dirty="0"/>
              <a:t>Something the user is:</a:t>
            </a:r>
            <a:r>
              <a:rPr lang="en-US" sz="1200" dirty="0"/>
              <a:t> Biometrics(Fingerprint, Retina, Voice), Signature</a:t>
            </a:r>
          </a:p>
          <a:p>
            <a:pPr marL="228600" indent="-228600">
              <a:buFont typeface="+mj-lt"/>
              <a:buAutoNum type="arabicPeriod"/>
            </a:pPr>
            <a:endParaRPr lang="en-US" sz="1200" dirty="0"/>
          </a:p>
          <a:p>
            <a:r>
              <a:rPr lang="en-US" sz="1200" b="1" dirty="0"/>
              <a:t>Note:</a:t>
            </a:r>
            <a:r>
              <a:rPr lang="en-US" sz="1200" dirty="0"/>
              <a:t> A not-so-common factor is </a:t>
            </a:r>
            <a:r>
              <a:rPr lang="en-US" sz="1200" b="1" i="1" dirty="0"/>
              <a:t>Somewhere</a:t>
            </a:r>
            <a:r>
              <a:rPr lang="en-US" sz="1200" i="1" dirty="0"/>
              <a:t> the user is</a:t>
            </a:r>
            <a:r>
              <a:rPr lang="en-US" sz="1200" dirty="0"/>
              <a:t> where the geolocation or IP Address is also used in the Authentication process.</a:t>
            </a:r>
          </a:p>
          <a:p>
            <a:endParaRPr lang="en-US" sz="1200" dirty="0"/>
          </a:p>
        </p:txBody>
      </p:sp>
      <p:sp>
        <p:nvSpPr>
          <p:cNvPr id="5" name="Rectangle 4">
            <a:extLst>
              <a:ext uri="{FF2B5EF4-FFF2-40B4-BE49-F238E27FC236}">
                <a16:creationId xmlns:a16="http://schemas.microsoft.com/office/drawing/2014/main" id="{AE4569A9-3EFB-433B-A1D4-F0330A729ECD}"/>
              </a:ext>
            </a:extLst>
          </p:cNvPr>
          <p:cNvSpPr/>
          <p:nvPr/>
        </p:nvSpPr>
        <p:spPr>
          <a:xfrm>
            <a:off x="153987" y="622551"/>
            <a:ext cx="2499723"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What is Authentication?</a:t>
            </a:r>
          </a:p>
        </p:txBody>
      </p:sp>
    </p:spTree>
    <p:extLst>
      <p:ext uri="{BB962C8B-B14F-4D97-AF65-F5344CB8AC3E}">
        <p14:creationId xmlns:p14="http://schemas.microsoft.com/office/powerpoint/2010/main" val="318773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058863"/>
            <a:ext cx="8836025" cy="282733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Therefore, as the factors of authentication increase, the security level also increases. There are typically three levels to categorize this:-</a:t>
            </a:r>
            <a:br>
              <a:rPr lang="en-US" sz="1200" dirty="0"/>
            </a:br>
            <a:endParaRPr lang="en-US" sz="1200" dirty="0"/>
          </a:p>
          <a:p>
            <a:r>
              <a:rPr lang="en-US" sz="1200" b="1" dirty="0"/>
              <a:t>Single-Factor Authentication: </a:t>
            </a:r>
            <a:r>
              <a:rPr lang="en-US" sz="1200" dirty="0"/>
              <a:t>Single-Factor authentication is the simplest among all that uses just one level of authentication, i.e. only your credentials or only a pin. This is most commonly used for simple systems without much need for security.</a:t>
            </a:r>
            <a:br>
              <a:rPr lang="en-US" sz="1200" dirty="0"/>
            </a:br>
            <a:endParaRPr lang="en-US" sz="1200" dirty="0"/>
          </a:p>
          <a:p>
            <a:r>
              <a:rPr lang="en-US" sz="1200" b="1" dirty="0"/>
              <a:t>Two-Factor Authentication:</a:t>
            </a:r>
            <a:r>
              <a:rPr lang="en-US" sz="1200" dirty="0"/>
              <a:t> This combines two parameters to verify your identity. The most common example of two-factor authentication is a combination of your credentials and OTP received on your phone. Another common example is when you use your ATM card. First, to use the ATM machine, you insert your card and then you also need to enter the ATM pin in order to withdraw money. So two parameters were used: Card and pin.</a:t>
            </a:r>
            <a:br>
              <a:rPr lang="en-US" sz="1200" dirty="0"/>
            </a:br>
            <a:endParaRPr lang="en-US" sz="1200" dirty="0"/>
          </a:p>
          <a:p>
            <a:r>
              <a:rPr lang="en-US" sz="1200" b="1" dirty="0"/>
              <a:t>Multi-Factor Authentication(MFA): </a:t>
            </a:r>
            <a:r>
              <a:rPr lang="en-US" sz="1200" dirty="0"/>
              <a:t>This is the most advanced form of authentication which implements multiple levels of security. This is most commonly used in banking services due to the need for high security. For example, MFA may use user credentials, ID card, and OTP on phone to verify identity.</a:t>
            </a:r>
          </a:p>
        </p:txBody>
      </p:sp>
      <p:sp>
        <p:nvSpPr>
          <p:cNvPr id="5" name="Rectangle 4">
            <a:extLst>
              <a:ext uri="{FF2B5EF4-FFF2-40B4-BE49-F238E27FC236}">
                <a16:creationId xmlns:a16="http://schemas.microsoft.com/office/drawing/2014/main" id="{AE4569A9-3EFB-433B-A1D4-F0330A729ECD}"/>
              </a:ext>
            </a:extLst>
          </p:cNvPr>
          <p:cNvSpPr/>
          <p:nvPr/>
        </p:nvSpPr>
        <p:spPr>
          <a:xfrm>
            <a:off x="153987" y="622551"/>
            <a:ext cx="2499723"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What is Authentication?</a:t>
            </a:r>
          </a:p>
        </p:txBody>
      </p:sp>
    </p:spTree>
    <p:extLst>
      <p:ext uri="{BB962C8B-B14F-4D97-AF65-F5344CB8AC3E}">
        <p14:creationId xmlns:p14="http://schemas.microsoft.com/office/powerpoint/2010/main" val="178738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76651" y="1524000"/>
            <a:ext cx="8836025" cy="235889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Authentication</a:t>
            </a:r>
            <a:r>
              <a:rPr lang="en-US" sz="1200" dirty="0">
                <a:solidFill>
                  <a:schemeClr val="tx1"/>
                </a:solidFill>
              </a:rPr>
              <a:t> verified who you are. Now it’s time to determine what you are allowed to do, this is the process of </a:t>
            </a:r>
            <a:r>
              <a:rPr lang="en-US" sz="1200" dirty="0">
                <a:solidFill>
                  <a:srgbClr val="FF0000"/>
                </a:solidFill>
              </a:rPr>
              <a:t>authorization</a:t>
            </a:r>
            <a:r>
              <a:rPr lang="en-US" sz="1200" dirty="0">
                <a:solidFill>
                  <a:schemeClr val="tx1"/>
                </a:solidFill>
              </a:rPr>
              <a:t>. In other words, </a:t>
            </a:r>
            <a:r>
              <a:rPr lang="en-US" sz="1200" dirty="0">
                <a:solidFill>
                  <a:srgbClr val="FF0000"/>
                </a:solidFill>
              </a:rPr>
              <a:t>Authorization</a:t>
            </a:r>
            <a:r>
              <a:rPr lang="en-US" sz="1200" dirty="0">
                <a:solidFill>
                  <a:schemeClr val="tx1"/>
                </a:solidFill>
              </a:rPr>
              <a:t> deals with determining the set of permissions that you are given.</a:t>
            </a:r>
          </a:p>
          <a:p>
            <a:pPr marL="171450" indent="-171450">
              <a:buFont typeface="Wingdings" panose="05000000000000000000" pitchFamily="2" charset="2"/>
              <a:buChar char="ü"/>
            </a:pPr>
            <a:endParaRPr lang="en-US" sz="1200" dirty="0">
              <a:solidFill>
                <a:schemeClr val="tx1"/>
              </a:solidFill>
            </a:endParaRPr>
          </a:p>
          <a:p>
            <a:pPr marL="171450" indent="-171450">
              <a:buFont typeface="Wingdings" panose="05000000000000000000" pitchFamily="2" charset="2"/>
              <a:buChar char="ü"/>
            </a:pPr>
            <a:r>
              <a:rPr lang="en-US" sz="1200" dirty="0">
                <a:solidFill>
                  <a:srgbClr val="FF0000"/>
                </a:solidFill>
              </a:rPr>
              <a:t>Authorization</a:t>
            </a:r>
            <a:r>
              <a:rPr lang="en-US" sz="1200" dirty="0">
                <a:solidFill>
                  <a:schemeClr val="tx1"/>
                </a:solidFill>
              </a:rPr>
              <a:t> is done only after a successful </a:t>
            </a:r>
            <a:r>
              <a:rPr lang="en-US" sz="1200" dirty="0">
                <a:solidFill>
                  <a:srgbClr val="FF0000"/>
                </a:solidFill>
              </a:rPr>
              <a:t>authentication</a:t>
            </a:r>
            <a:r>
              <a:rPr lang="en-US" sz="1200" dirty="0">
                <a:solidFill>
                  <a:schemeClr val="tx1"/>
                </a:solidFill>
              </a:rPr>
              <a:t>.</a:t>
            </a:r>
          </a:p>
          <a:p>
            <a:pPr marL="171450" indent="-171450">
              <a:buFont typeface="Wingdings" panose="05000000000000000000" pitchFamily="2" charset="2"/>
              <a:buChar char="ü"/>
            </a:pPr>
            <a:endParaRPr lang="en-US" sz="1200" dirty="0">
              <a:solidFill>
                <a:schemeClr val="tx1"/>
              </a:solidFill>
            </a:endParaRPr>
          </a:p>
          <a:p>
            <a:pPr marL="171450" indent="-171450">
              <a:buFont typeface="Wingdings" panose="05000000000000000000" pitchFamily="2" charset="2"/>
              <a:buChar char="ü"/>
            </a:pPr>
            <a:r>
              <a:rPr lang="en-US" sz="1200" dirty="0">
                <a:solidFill>
                  <a:srgbClr val="FF0000"/>
                </a:solidFill>
              </a:rPr>
              <a:t>Authorization</a:t>
            </a:r>
            <a:r>
              <a:rPr lang="en-US" sz="1200" dirty="0">
                <a:solidFill>
                  <a:schemeClr val="tx1"/>
                </a:solidFill>
              </a:rPr>
              <a:t> is typically done by assigning roles to users. The roles have a specific set of permissions defining the access levels of the user.</a:t>
            </a:r>
          </a:p>
          <a:p>
            <a:pPr marL="171450" indent="-171450">
              <a:buFont typeface="Wingdings" panose="05000000000000000000" pitchFamily="2" charset="2"/>
              <a:buChar char="ü"/>
            </a:pPr>
            <a:endParaRPr lang="en-US" sz="1200" dirty="0">
              <a:solidFill>
                <a:schemeClr val="tx1"/>
              </a:solidFill>
            </a:endParaRPr>
          </a:p>
          <a:p>
            <a:pPr marL="171450" indent="-171450">
              <a:buFont typeface="Wingdings" panose="05000000000000000000" pitchFamily="2" charset="2"/>
              <a:buChar char="ü"/>
            </a:pPr>
            <a:r>
              <a:rPr lang="en-US" sz="1200" dirty="0">
                <a:solidFill>
                  <a:schemeClr val="tx1"/>
                </a:solidFill>
              </a:rPr>
              <a:t>For example, let’s again take an office scenario. Assume you’re a software developer, so you’re assigned the role of software developer and the role has your set of permissions defined. There might be other roles such as Team Lead, Manager, CEO each with different access levels and set of permissions. Meaning that where you might not be able to access certain files in the system with your role, your manager might be able to access it with his role because he is </a:t>
            </a:r>
            <a:r>
              <a:rPr lang="en-US" sz="1200" dirty="0">
                <a:solidFill>
                  <a:srgbClr val="FF0000"/>
                </a:solidFill>
              </a:rPr>
              <a:t>authorized</a:t>
            </a:r>
            <a:r>
              <a:rPr lang="en-US" sz="1200" dirty="0">
                <a:solidFill>
                  <a:schemeClr val="tx1"/>
                </a:solidFill>
              </a:rPr>
              <a:t>, it's in his set of permissions to be allowed to access that file.</a:t>
            </a:r>
          </a:p>
        </p:txBody>
      </p:sp>
      <p:sp>
        <p:nvSpPr>
          <p:cNvPr id="5" name="Rectangle 4">
            <a:extLst>
              <a:ext uri="{FF2B5EF4-FFF2-40B4-BE49-F238E27FC236}">
                <a16:creationId xmlns:a16="http://schemas.microsoft.com/office/drawing/2014/main" id="{AE4569A9-3EFB-433B-A1D4-F0330A729ECD}"/>
              </a:ext>
            </a:extLst>
          </p:cNvPr>
          <p:cNvSpPr/>
          <p:nvPr/>
        </p:nvSpPr>
        <p:spPr>
          <a:xfrm>
            <a:off x="170166" y="996662"/>
            <a:ext cx="2381614"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What is Authorization?</a:t>
            </a:r>
          </a:p>
        </p:txBody>
      </p:sp>
    </p:spTree>
    <p:extLst>
      <p:ext uri="{BB962C8B-B14F-4D97-AF65-F5344CB8AC3E}">
        <p14:creationId xmlns:p14="http://schemas.microsoft.com/office/powerpoint/2010/main" val="319104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70166" y="1447800"/>
            <a:ext cx="8836025" cy="1676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FF0000"/>
                </a:solidFill>
              </a:rPr>
              <a:t>Authentication</a:t>
            </a:r>
            <a:r>
              <a:rPr lang="en-US" sz="1200" b="1" dirty="0"/>
              <a:t> </a:t>
            </a:r>
            <a:r>
              <a:rPr lang="en-US" sz="1200" dirty="0"/>
              <a:t>is "Who are you?“</a:t>
            </a:r>
            <a:br>
              <a:rPr lang="en-US" sz="1200" dirty="0"/>
            </a:br>
            <a:endParaRPr lang="en-US" sz="1200" dirty="0"/>
          </a:p>
          <a:p>
            <a:r>
              <a:rPr lang="en-US" sz="1200" b="1" dirty="0">
                <a:solidFill>
                  <a:srgbClr val="FF0000"/>
                </a:solidFill>
              </a:rPr>
              <a:t>Authorization</a:t>
            </a:r>
            <a:r>
              <a:rPr lang="en-US" sz="1200" b="1" dirty="0"/>
              <a:t> </a:t>
            </a:r>
            <a:r>
              <a:rPr lang="en-US" sz="1200" dirty="0"/>
              <a:t>is "What are you allowed to do?“</a:t>
            </a:r>
            <a:br>
              <a:rPr lang="en-US" sz="1200" dirty="0"/>
            </a:br>
            <a:endParaRPr lang="en-US" sz="1200" dirty="0"/>
          </a:p>
          <a:p>
            <a:r>
              <a:rPr lang="en-US" sz="1200" dirty="0"/>
              <a:t>Access to a system is protected by both </a:t>
            </a:r>
            <a:r>
              <a:rPr lang="en-US" sz="1200" dirty="0">
                <a:solidFill>
                  <a:srgbClr val="FF0000"/>
                </a:solidFill>
              </a:rPr>
              <a:t>authentication</a:t>
            </a:r>
            <a:r>
              <a:rPr lang="en-US" sz="1200" dirty="0"/>
              <a:t> and </a:t>
            </a:r>
            <a:r>
              <a:rPr lang="en-US" sz="1200" dirty="0">
                <a:solidFill>
                  <a:srgbClr val="FF0000"/>
                </a:solidFill>
              </a:rPr>
              <a:t>authorization</a:t>
            </a:r>
            <a:r>
              <a:rPr lang="en-US" sz="1200" dirty="0"/>
              <a:t>. Only upon successful </a:t>
            </a:r>
            <a:r>
              <a:rPr lang="en-US" sz="1200" dirty="0">
                <a:solidFill>
                  <a:srgbClr val="FF0000"/>
                </a:solidFill>
              </a:rPr>
              <a:t>authentication</a:t>
            </a:r>
            <a:r>
              <a:rPr lang="en-US" sz="1200" dirty="0"/>
              <a:t> and </a:t>
            </a:r>
            <a:r>
              <a:rPr lang="en-US" sz="1200" dirty="0">
                <a:solidFill>
                  <a:srgbClr val="FF0000"/>
                </a:solidFill>
              </a:rPr>
              <a:t>authorization</a:t>
            </a:r>
            <a:r>
              <a:rPr lang="en-US" sz="1200" dirty="0"/>
              <a:t> is access to any resource allowed. Firstly, the user is </a:t>
            </a:r>
            <a:r>
              <a:rPr lang="en-US" sz="1200" dirty="0">
                <a:solidFill>
                  <a:srgbClr val="FF0000"/>
                </a:solidFill>
              </a:rPr>
              <a:t>authenticated</a:t>
            </a:r>
            <a:r>
              <a:rPr lang="en-US" sz="1200" dirty="0"/>
              <a:t> to verify the user's identity and upon successful </a:t>
            </a:r>
            <a:r>
              <a:rPr lang="en-US" sz="1200" dirty="0">
                <a:solidFill>
                  <a:srgbClr val="FF0000"/>
                </a:solidFill>
              </a:rPr>
              <a:t>authentication</a:t>
            </a:r>
            <a:r>
              <a:rPr lang="en-US" sz="1200" dirty="0"/>
              <a:t>, it is checked if the user is </a:t>
            </a:r>
            <a:r>
              <a:rPr lang="en-US" sz="1200" dirty="0">
                <a:solidFill>
                  <a:srgbClr val="FF0000"/>
                </a:solidFill>
              </a:rPr>
              <a:t>authorized</a:t>
            </a:r>
            <a:r>
              <a:rPr lang="en-US" sz="1200" dirty="0"/>
              <a:t> to access/update the resource. Even if the </a:t>
            </a:r>
            <a:r>
              <a:rPr lang="en-US" sz="1200" dirty="0">
                <a:solidFill>
                  <a:srgbClr val="FF0000"/>
                </a:solidFill>
              </a:rPr>
              <a:t>authentication</a:t>
            </a:r>
            <a:r>
              <a:rPr lang="en-US" sz="1200" dirty="0"/>
              <a:t> succeeds, if </a:t>
            </a:r>
            <a:r>
              <a:rPr lang="en-US" sz="1200" dirty="0">
                <a:solidFill>
                  <a:srgbClr val="FF0000"/>
                </a:solidFill>
              </a:rPr>
              <a:t>authorization</a:t>
            </a:r>
            <a:r>
              <a:rPr lang="en-US" sz="1200" dirty="0"/>
              <a:t> fails, the user won't be allowed to access/update the resource.</a:t>
            </a:r>
          </a:p>
        </p:txBody>
      </p:sp>
      <p:sp>
        <p:nvSpPr>
          <p:cNvPr id="5" name="Rectangle 4">
            <a:extLst>
              <a:ext uri="{FF2B5EF4-FFF2-40B4-BE49-F238E27FC236}">
                <a16:creationId xmlns:a16="http://schemas.microsoft.com/office/drawing/2014/main" id="{AE4569A9-3EFB-433B-A1D4-F0330A729ECD}"/>
              </a:ext>
            </a:extLst>
          </p:cNvPr>
          <p:cNvSpPr/>
          <p:nvPr/>
        </p:nvSpPr>
        <p:spPr>
          <a:xfrm>
            <a:off x="170166" y="996662"/>
            <a:ext cx="1223412"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Conclusion</a:t>
            </a:r>
          </a:p>
        </p:txBody>
      </p:sp>
    </p:spTree>
    <p:extLst>
      <p:ext uri="{BB962C8B-B14F-4D97-AF65-F5344CB8AC3E}">
        <p14:creationId xmlns:p14="http://schemas.microsoft.com/office/powerpoint/2010/main" val="279270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84159</TotalTime>
  <Words>978</Words>
  <Application>Microsoft Office PowerPoint</Application>
  <PresentationFormat>Custom</PresentationFormat>
  <Paragraphs>41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9378</cp:revision>
  <dcterms:created xsi:type="dcterms:W3CDTF">2006-08-16T00:00:00Z</dcterms:created>
  <dcterms:modified xsi:type="dcterms:W3CDTF">2021-03-04T04:45:05Z</dcterms:modified>
</cp:coreProperties>
</file>