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62" r:id="rId2"/>
    <p:sldId id="463" r:id="rId3"/>
    <p:sldId id="471" r:id="rId4"/>
    <p:sldId id="469" r:id="rId5"/>
    <p:sldId id="464"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3/5/2021</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286765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31618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978813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17878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222975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3/5/2021</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for post">
            <a:extLst>
              <a:ext uri="{FF2B5EF4-FFF2-40B4-BE49-F238E27FC236}">
                <a16:creationId xmlns:a16="http://schemas.microsoft.com/office/drawing/2014/main" id="{24656BA1-94CE-426F-BBD8-17BFF3671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884490"/>
            <a:ext cx="3933825" cy="199827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5" name="Speech Bubble: Rectangle 4">
            <a:extLst>
              <a:ext uri="{FF2B5EF4-FFF2-40B4-BE49-F238E27FC236}">
                <a16:creationId xmlns:a16="http://schemas.microsoft.com/office/drawing/2014/main" id="{656D68C6-281C-4E81-893D-F9234181B52D}"/>
              </a:ext>
            </a:extLst>
          </p:cNvPr>
          <p:cNvSpPr/>
          <p:nvPr/>
        </p:nvSpPr>
        <p:spPr>
          <a:xfrm>
            <a:off x="126392" y="617537"/>
            <a:ext cx="8836025" cy="898138"/>
          </a:xfrm>
          <a:prstGeom prst="wedgeRectCallout">
            <a:avLst>
              <a:gd name="adj1" fmla="val -5359"/>
              <a:gd name="adj2" fmla="val 193903"/>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solidFill>
                  <a:schemeClr val="tx1"/>
                </a:solidFill>
              </a:rPr>
              <a:t>The </a:t>
            </a:r>
            <a:r>
              <a:rPr lang="en-US" sz="1200" dirty="0">
                <a:solidFill>
                  <a:srgbClr val="FF0000"/>
                </a:solidFill>
              </a:rPr>
              <a:t>Authentication</a:t>
            </a:r>
            <a:r>
              <a:rPr lang="en-US" sz="1200" dirty="0">
                <a:solidFill>
                  <a:schemeClr val="tx1"/>
                </a:solidFill>
              </a:rPr>
              <a:t> is </a:t>
            </a:r>
            <a:r>
              <a:rPr lang="en-US" sz="1200" i="1" dirty="0">
                <a:solidFill>
                  <a:schemeClr val="tx1"/>
                </a:solidFill>
              </a:rPr>
              <a:t>the process or action of verifying the identity of a user.</a:t>
            </a:r>
          </a:p>
          <a:p>
            <a:pPr marL="171450" indent="-171450">
              <a:buFont typeface="Wingdings" panose="05000000000000000000" pitchFamily="2" charset="2"/>
              <a:buChar char="ü"/>
            </a:pPr>
            <a:endParaRPr lang="en-US" sz="1200" i="1" dirty="0">
              <a:solidFill>
                <a:schemeClr val="tx1"/>
              </a:solidFill>
            </a:endParaRPr>
          </a:p>
          <a:p>
            <a:pPr marL="171450" indent="-171450">
              <a:buFont typeface="Wingdings" panose="05000000000000000000" pitchFamily="2" charset="2"/>
              <a:buChar char="ü"/>
            </a:pPr>
            <a:r>
              <a:rPr lang="en-US" sz="1200" dirty="0">
                <a:solidFill>
                  <a:schemeClr val="tx1"/>
                </a:solidFill>
              </a:rPr>
              <a:t>The </a:t>
            </a:r>
            <a:r>
              <a:rPr lang="en-US" sz="1200" dirty="0">
                <a:solidFill>
                  <a:srgbClr val="FF0000"/>
                </a:solidFill>
              </a:rPr>
              <a:t>authorization</a:t>
            </a:r>
            <a:r>
              <a:rPr lang="en-US" sz="1200" dirty="0">
                <a:solidFill>
                  <a:schemeClr val="tx1"/>
                </a:solidFill>
              </a:rPr>
              <a:t> is the process of providing or granting permissions to a user to access a protected resource.</a:t>
            </a:r>
          </a:p>
        </p:txBody>
      </p:sp>
    </p:spTree>
    <p:extLst>
      <p:ext uri="{BB962C8B-B14F-4D97-AF65-F5344CB8AC3E}">
        <p14:creationId xmlns:p14="http://schemas.microsoft.com/office/powerpoint/2010/main" val="1122051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4" name="Rectangle 3">
            <a:extLst>
              <a:ext uri="{FF2B5EF4-FFF2-40B4-BE49-F238E27FC236}">
                <a16:creationId xmlns:a16="http://schemas.microsoft.com/office/drawing/2014/main" id="{C2309465-E4E8-4041-A6EC-98F4E77D7995}"/>
              </a:ext>
            </a:extLst>
          </p:cNvPr>
          <p:cNvSpPr/>
          <p:nvPr/>
        </p:nvSpPr>
        <p:spPr>
          <a:xfrm>
            <a:off x="153987" y="1058863"/>
            <a:ext cx="8836025" cy="3513138"/>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i="1" dirty="0"/>
              <a:t>Simple English Meaning: </a:t>
            </a:r>
            <a:r>
              <a:rPr lang="en-US" sz="1200" i="1" dirty="0"/>
              <a:t>The process or action of verifying the identity of a user.</a:t>
            </a:r>
            <a:endParaRPr lang="en-US" sz="1200" dirty="0"/>
          </a:p>
          <a:p>
            <a:endParaRPr lang="en-US" sz="1200" dirty="0"/>
          </a:p>
          <a:p>
            <a:r>
              <a:rPr lang="en-US" sz="1200" dirty="0">
                <a:solidFill>
                  <a:srgbClr val="FF0000"/>
                </a:solidFill>
              </a:rPr>
              <a:t>Authentication</a:t>
            </a:r>
            <a:r>
              <a:rPr lang="en-US" sz="1200" dirty="0"/>
              <a:t> is the process of proving one’s identity before trying to gain access to a resource. We see </a:t>
            </a:r>
            <a:r>
              <a:rPr lang="en-US" sz="1200" dirty="0">
                <a:solidFill>
                  <a:srgbClr val="FF0000"/>
                </a:solidFill>
              </a:rPr>
              <a:t>Authentication</a:t>
            </a:r>
            <a:r>
              <a:rPr lang="en-US" sz="1200" dirty="0"/>
              <a:t> everywhere in our day to day lives such as:</a:t>
            </a:r>
          </a:p>
          <a:p>
            <a:pPr marL="628650" lvl="1" indent="-171450">
              <a:buFont typeface="Wingdings" panose="05000000000000000000" pitchFamily="2" charset="2"/>
              <a:buChar char="ü"/>
            </a:pPr>
            <a:r>
              <a:rPr lang="en-US" sz="1200" dirty="0"/>
              <a:t>Passports</a:t>
            </a:r>
          </a:p>
          <a:p>
            <a:pPr marL="628650" lvl="1" indent="-171450">
              <a:buFont typeface="Wingdings" panose="05000000000000000000" pitchFamily="2" charset="2"/>
              <a:buChar char="ü"/>
            </a:pPr>
            <a:r>
              <a:rPr lang="en-US" sz="1200" dirty="0"/>
              <a:t>ID Cards</a:t>
            </a:r>
          </a:p>
          <a:p>
            <a:pPr marL="628650" lvl="1" indent="-171450">
              <a:buFont typeface="Wingdings" panose="05000000000000000000" pitchFamily="2" charset="2"/>
              <a:buChar char="ü"/>
            </a:pPr>
            <a:r>
              <a:rPr lang="en-US" sz="1200" dirty="0"/>
              <a:t>Aadhaar Cards</a:t>
            </a:r>
          </a:p>
          <a:p>
            <a:pPr lvl="1"/>
            <a:endParaRPr lang="en-US" sz="1200" dirty="0"/>
          </a:p>
          <a:p>
            <a:endParaRPr lang="en-US" sz="1200" dirty="0"/>
          </a:p>
          <a:p>
            <a:r>
              <a:rPr lang="en-US" sz="1200" dirty="0"/>
              <a:t>In Tech World, we see </a:t>
            </a:r>
            <a:r>
              <a:rPr lang="en-US" sz="1200" dirty="0">
                <a:solidFill>
                  <a:srgbClr val="FF0000"/>
                </a:solidFill>
              </a:rPr>
              <a:t>Authentication</a:t>
            </a:r>
            <a:r>
              <a:rPr lang="en-US" sz="1200" dirty="0"/>
              <a:t> in the following scenarios:</a:t>
            </a:r>
          </a:p>
          <a:p>
            <a:pPr marL="628650" lvl="1" indent="-171450">
              <a:buFont typeface="Wingdings" panose="05000000000000000000" pitchFamily="2" charset="2"/>
              <a:buChar char="ü"/>
            </a:pPr>
            <a:r>
              <a:rPr lang="en-US" sz="1200" dirty="0"/>
              <a:t>Website </a:t>
            </a:r>
            <a:r>
              <a:rPr lang="en-US" sz="1200" dirty="0" err="1"/>
              <a:t>LogIns</a:t>
            </a:r>
            <a:endParaRPr lang="en-US" sz="1200" dirty="0"/>
          </a:p>
          <a:p>
            <a:pPr marL="628650" lvl="1" indent="-171450">
              <a:buFont typeface="Wingdings" panose="05000000000000000000" pitchFamily="2" charset="2"/>
              <a:buChar char="ü"/>
            </a:pPr>
            <a:r>
              <a:rPr lang="en-US" sz="1200" dirty="0"/>
              <a:t>Mobile Phone </a:t>
            </a:r>
            <a:r>
              <a:rPr lang="en-US" sz="1200" dirty="0" err="1"/>
              <a:t>LogIns</a:t>
            </a:r>
            <a:endParaRPr lang="en-US" sz="1200" dirty="0"/>
          </a:p>
          <a:p>
            <a:pPr marL="628650" lvl="1" indent="-171450">
              <a:buFont typeface="Wingdings" panose="05000000000000000000" pitchFamily="2" charset="2"/>
              <a:buChar char="ü"/>
            </a:pPr>
            <a:r>
              <a:rPr lang="en-US" sz="1200" dirty="0"/>
              <a:t>Computer </a:t>
            </a:r>
            <a:r>
              <a:rPr lang="en-US" sz="1200" dirty="0" err="1"/>
              <a:t>LogIns</a:t>
            </a:r>
            <a:endParaRPr lang="en-US" sz="1200" dirty="0"/>
          </a:p>
          <a:p>
            <a:pPr lvl="1"/>
            <a:endParaRPr lang="en-US" sz="1200" dirty="0"/>
          </a:p>
          <a:p>
            <a:r>
              <a:rPr lang="en-US" sz="1200" dirty="0"/>
              <a:t>Generally, </a:t>
            </a:r>
            <a:r>
              <a:rPr lang="en-US" sz="1200" dirty="0">
                <a:solidFill>
                  <a:srgbClr val="FF0000"/>
                </a:solidFill>
              </a:rPr>
              <a:t>Authenticating</a:t>
            </a:r>
            <a:r>
              <a:rPr lang="en-US" sz="1200" dirty="0"/>
              <a:t> yourself is just proving to the system that you are the one you are claiming to be. It normally takes place in the following way:</a:t>
            </a:r>
          </a:p>
          <a:p>
            <a:r>
              <a:rPr lang="en-US" sz="1200" dirty="0"/>
              <a:t>A user tries to Log In to the system and is asked to present his username and password. When both of these things are entered and are validated as true by the system, the user is </a:t>
            </a:r>
            <a:r>
              <a:rPr lang="en-US" sz="1200" dirty="0">
                <a:solidFill>
                  <a:srgbClr val="FF0000"/>
                </a:solidFill>
              </a:rPr>
              <a:t>authenticated</a:t>
            </a:r>
            <a:r>
              <a:rPr lang="en-US" sz="1200" dirty="0"/>
              <a:t> and is allowed to Log In.</a:t>
            </a:r>
          </a:p>
          <a:p>
            <a:endParaRPr lang="en-US" sz="1200" dirty="0"/>
          </a:p>
        </p:txBody>
      </p:sp>
      <p:sp>
        <p:nvSpPr>
          <p:cNvPr id="5" name="Rectangle 4">
            <a:extLst>
              <a:ext uri="{FF2B5EF4-FFF2-40B4-BE49-F238E27FC236}">
                <a16:creationId xmlns:a16="http://schemas.microsoft.com/office/drawing/2014/main" id="{AE4569A9-3EFB-433B-A1D4-F0330A729ECD}"/>
              </a:ext>
            </a:extLst>
          </p:cNvPr>
          <p:cNvSpPr/>
          <p:nvPr/>
        </p:nvSpPr>
        <p:spPr>
          <a:xfrm>
            <a:off x="153987" y="622551"/>
            <a:ext cx="2499723"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en-US" b="1" dirty="0"/>
              <a:t>What is Authentication?</a:t>
            </a:r>
          </a:p>
        </p:txBody>
      </p:sp>
    </p:spTree>
    <p:extLst>
      <p:ext uri="{BB962C8B-B14F-4D97-AF65-F5344CB8AC3E}">
        <p14:creationId xmlns:p14="http://schemas.microsoft.com/office/powerpoint/2010/main" val="318773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4" name="Rectangle 3">
            <a:extLst>
              <a:ext uri="{FF2B5EF4-FFF2-40B4-BE49-F238E27FC236}">
                <a16:creationId xmlns:a16="http://schemas.microsoft.com/office/drawing/2014/main" id="{C2309465-E4E8-4041-A6EC-98F4E77D7995}"/>
              </a:ext>
            </a:extLst>
          </p:cNvPr>
          <p:cNvSpPr/>
          <p:nvPr/>
        </p:nvSpPr>
        <p:spPr>
          <a:xfrm>
            <a:off x="155575" y="1752600"/>
            <a:ext cx="8836025" cy="2065337"/>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dirty="0">
                <a:solidFill>
                  <a:srgbClr val="FF0000"/>
                </a:solidFill>
              </a:rPr>
              <a:t>Single-Factor Authentication: </a:t>
            </a:r>
            <a:r>
              <a:rPr lang="en-US" sz="1200" dirty="0"/>
              <a:t>It is the simplest form of Authentication and requires just a username and password. Once these two are validated, a user is allowed to log in. Example: Simple website login</a:t>
            </a:r>
            <a:br>
              <a:rPr lang="en-US" sz="1200" dirty="0"/>
            </a:br>
            <a:endParaRPr lang="en-US" sz="1200" dirty="0"/>
          </a:p>
          <a:p>
            <a:r>
              <a:rPr lang="en-US" sz="1200" b="1" dirty="0">
                <a:solidFill>
                  <a:srgbClr val="FF0000"/>
                </a:solidFill>
              </a:rPr>
              <a:t>Two-Factor Authentication: </a:t>
            </a:r>
            <a:r>
              <a:rPr lang="en-US" sz="1200" dirty="0"/>
              <a:t>This form of Authentication requires an additional piece of information that only the user knows, along with the username and password. Example: Logging In a website with the username and password, along with an OTP (One-Time Password) which is sent to the user’s email id or phone.</a:t>
            </a:r>
            <a:br>
              <a:rPr lang="en-US" sz="1200" dirty="0"/>
            </a:br>
            <a:endParaRPr lang="en-US" sz="1200" dirty="0"/>
          </a:p>
          <a:p>
            <a:r>
              <a:rPr lang="en-US" sz="1200" b="1" dirty="0">
                <a:solidFill>
                  <a:srgbClr val="FF0000"/>
                </a:solidFill>
              </a:rPr>
              <a:t>Multi-Factor Authentication:</a:t>
            </a:r>
            <a:r>
              <a:rPr lang="en-US" sz="1200" dirty="0"/>
              <a:t> This is the most advanced method of Authentication which requires two or more levels of security from independent categories of authentication to grant a user access to the system. This form of authentication utilizes factors that are independent of each other in order to eliminate any data exposure.</a:t>
            </a:r>
          </a:p>
        </p:txBody>
      </p:sp>
      <p:sp>
        <p:nvSpPr>
          <p:cNvPr id="5" name="Rectangle 4">
            <a:extLst>
              <a:ext uri="{FF2B5EF4-FFF2-40B4-BE49-F238E27FC236}">
                <a16:creationId xmlns:a16="http://schemas.microsoft.com/office/drawing/2014/main" id="{AE4569A9-3EFB-433B-A1D4-F0330A729ECD}"/>
              </a:ext>
            </a:extLst>
          </p:cNvPr>
          <p:cNvSpPr/>
          <p:nvPr/>
        </p:nvSpPr>
        <p:spPr>
          <a:xfrm>
            <a:off x="155575" y="1316288"/>
            <a:ext cx="2462534"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en-US" b="1" dirty="0"/>
              <a:t>Types of Authentication</a:t>
            </a:r>
            <a:endParaRPr lang="en-US" dirty="0"/>
          </a:p>
        </p:txBody>
      </p:sp>
    </p:spTree>
    <p:extLst>
      <p:ext uri="{BB962C8B-B14F-4D97-AF65-F5344CB8AC3E}">
        <p14:creationId xmlns:p14="http://schemas.microsoft.com/office/powerpoint/2010/main" val="399967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4" name="Rectangle 3">
            <a:extLst>
              <a:ext uri="{FF2B5EF4-FFF2-40B4-BE49-F238E27FC236}">
                <a16:creationId xmlns:a16="http://schemas.microsoft.com/office/drawing/2014/main" id="{C2309465-E4E8-4041-A6EC-98F4E77D7995}"/>
              </a:ext>
            </a:extLst>
          </p:cNvPr>
          <p:cNvSpPr/>
          <p:nvPr/>
        </p:nvSpPr>
        <p:spPr>
          <a:xfrm>
            <a:off x="153987" y="1828799"/>
            <a:ext cx="8836025" cy="1371601"/>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i="1" dirty="0"/>
              <a:t>Simple English Meaning:</a:t>
            </a:r>
            <a:r>
              <a:rPr lang="en-US" sz="1200" i="1" dirty="0"/>
              <a:t> Official permission for something to happen, or the act of giving someone official permission for something.</a:t>
            </a:r>
            <a:endParaRPr lang="en-US" sz="1200" dirty="0"/>
          </a:p>
          <a:p>
            <a:r>
              <a:rPr lang="en-US" sz="1200" dirty="0"/>
              <a:t>The </a:t>
            </a:r>
            <a:r>
              <a:rPr lang="en-US" sz="1200" dirty="0">
                <a:solidFill>
                  <a:srgbClr val="FF0000"/>
                </a:solidFill>
              </a:rPr>
              <a:t>authorization</a:t>
            </a:r>
            <a:r>
              <a:rPr lang="en-US" sz="1200" dirty="0"/>
              <a:t> is the process of providing or granting permissions to a user to access a protected resource.</a:t>
            </a:r>
          </a:p>
          <a:p>
            <a:endParaRPr lang="en-US" sz="1200" dirty="0"/>
          </a:p>
          <a:p>
            <a:r>
              <a:rPr lang="en-US" sz="1200" dirty="0"/>
              <a:t>Some examples of </a:t>
            </a:r>
            <a:r>
              <a:rPr lang="en-US" sz="1200" dirty="0">
                <a:solidFill>
                  <a:srgbClr val="FF0000"/>
                </a:solidFill>
              </a:rPr>
              <a:t>Authorization</a:t>
            </a:r>
            <a:r>
              <a:rPr lang="en-US" sz="1200" dirty="0"/>
              <a:t> are:</a:t>
            </a:r>
          </a:p>
          <a:p>
            <a:pPr marL="628650" lvl="1" indent="-171450">
              <a:buFont typeface="Wingdings" panose="05000000000000000000" pitchFamily="2" charset="2"/>
              <a:buChar char="ü"/>
            </a:pPr>
            <a:r>
              <a:rPr lang="en-US" sz="1200" dirty="0"/>
              <a:t>Granting individual access to a specific location in a building</a:t>
            </a:r>
          </a:p>
          <a:p>
            <a:pPr marL="628650" lvl="1" indent="-171450">
              <a:buFont typeface="Wingdings" panose="05000000000000000000" pitchFamily="2" charset="2"/>
              <a:buChar char="ü"/>
            </a:pPr>
            <a:r>
              <a:rPr lang="en-US" sz="1200" dirty="0"/>
              <a:t>Allowing a user to access specific parts of a website</a:t>
            </a:r>
          </a:p>
          <a:p>
            <a:endParaRPr lang="en-US" sz="1200" dirty="0"/>
          </a:p>
        </p:txBody>
      </p:sp>
      <p:sp>
        <p:nvSpPr>
          <p:cNvPr id="5" name="Rectangle 4">
            <a:extLst>
              <a:ext uri="{FF2B5EF4-FFF2-40B4-BE49-F238E27FC236}">
                <a16:creationId xmlns:a16="http://schemas.microsoft.com/office/drawing/2014/main" id="{AE4569A9-3EFB-433B-A1D4-F0330A729ECD}"/>
              </a:ext>
            </a:extLst>
          </p:cNvPr>
          <p:cNvSpPr/>
          <p:nvPr/>
        </p:nvSpPr>
        <p:spPr>
          <a:xfrm>
            <a:off x="153987" y="1383268"/>
            <a:ext cx="1495666"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en-US" b="1" dirty="0"/>
              <a:t>Authorization</a:t>
            </a:r>
            <a:endParaRPr lang="en-US" dirty="0"/>
          </a:p>
        </p:txBody>
      </p:sp>
    </p:spTree>
    <p:extLst>
      <p:ext uri="{BB962C8B-B14F-4D97-AF65-F5344CB8AC3E}">
        <p14:creationId xmlns:p14="http://schemas.microsoft.com/office/powerpoint/2010/main" val="178738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4" name="Rectangle 3">
            <a:extLst>
              <a:ext uri="{FF2B5EF4-FFF2-40B4-BE49-F238E27FC236}">
                <a16:creationId xmlns:a16="http://schemas.microsoft.com/office/drawing/2014/main" id="{C2309465-E4E8-4041-A6EC-98F4E77D7995}"/>
              </a:ext>
            </a:extLst>
          </p:cNvPr>
          <p:cNvSpPr/>
          <p:nvPr/>
        </p:nvSpPr>
        <p:spPr>
          <a:xfrm>
            <a:off x="176651" y="1451108"/>
            <a:ext cx="8836025" cy="1977892"/>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In offices, when a new employee joins, he is given two things-</a:t>
            </a:r>
          </a:p>
          <a:p>
            <a:pPr marL="685800" lvl="1" indent="-228600">
              <a:buFont typeface="+mj-lt"/>
              <a:buAutoNum type="arabicPeriod"/>
            </a:pPr>
            <a:r>
              <a:rPr lang="en-US" sz="1200" dirty="0"/>
              <a:t>ID card (</a:t>
            </a:r>
            <a:r>
              <a:rPr lang="en-US" sz="1200" dirty="0">
                <a:solidFill>
                  <a:srgbClr val="FF0000"/>
                </a:solidFill>
              </a:rPr>
              <a:t>Authentication</a:t>
            </a:r>
            <a:r>
              <a:rPr lang="en-US" sz="1200" dirty="0"/>
              <a:t>)</a:t>
            </a:r>
          </a:p>
          <a:p>
            <a:pPr marL="685800" lvl="1" indent="-228600">
              <a:buFont typeface="+mj-lt"/>
              <a:buAutoNum type="arabicPeriod"/>
            </a:pPr>
            <a:r>
              <a:rPr lang="en-US" sz="1200" dirty="0"/>
              <a:t>Access Card (</a:t>
            </a:r>
            <a:r>
              <a:rPr lang="en-US" sz="1200" dirty="0">
                <a:solidFill>
                  <a:srgbClr val="FF0000"/>
                </a:solidFill>
              </a:rPr>
              <a:t>Authorization</a:t>
            </a:r>
            <a:r>
              <a:rPr lang="en-US" sz="1200" dirty="0"/>
              <a:t>)</a:t>
            </a:r>
            <a:br>
              <a:rPr lang="en-US" sz="1200" dirty="0"/>
            </a:br>
            <a:endParaRPr lang="en-US" sz="1200" dirty="0"/>
          </a:p>
          <a:p>
            <a:pPr marL="171450" indent="-171450">
              <a:buFont typeface="Wingdings" panose="05000000000000000000" pitchFamily="2" charset="2"/>
              <a:buChar char="ü"/>
            </a:pPr>
            <a:r>
              <a:rPr lang="en-US" sz="1200" dirty="0"/>
              <a:t>The use of the ID Card is to prove the employee’s identity. It contains the name, employee ID and some other details of the employee.</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The use of the Access Card is to grant special permissions to an employee to access specific parts of the office. For example, some employees might not have permission to access the server room and some employees might have. The Access Card helps in establishing the relationship between a user and the scope of access he has.</a:t>
            </a:r>
          </a:p>
        </p:txBody>
      </p:sp>
      <p:sp>
        <p:nvSpPr>
          <p:cNvPr id="5" name="Rectangle 4">
            <a:extLst>
              <a:ext uri="{FF2B5EF4-FFF2-40B4-BE49-F238E27FC236}">
                <a16:creationId xmlns:a16="http://schemas.microsoft.com/office/drawing/2014/main" id="{AE4569A9-3EFB-433B-A1D4-F0330A729ECD}"/>
              </a:ext>
            </a:extLst>
          </p:cNvPr>
          <p:cNvSpPr/>
          <p:nvPr/>
        </p:nvSpPr>
        <p:spPr>
          <a:xfrm>
            <a:off x="170166" y="996662"/>
            <a:ext cx="6445034"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en-US" b="1" dirty="0"/>
              <a:t>Authentication and Authorization working Together in Real World</a:t>
            </a:r>
            <a:endParaRPr lang="en-US" dirty="0"/>
          </a:p>
        </p:txBody>
      </p:sp>
    </p:spTree>
    <p:extLst>
      <p:ext uri="{BB962C8B-B14F-4D97-AF65-F5344CB8AC3E}">
        <p14:creationId xmlns:p14="http://schemas.microsoft.com/office/powerpoint/2010/main" val="3191042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84147</TotalTime>
  <Words>546</Words>
  <Application>Microsoft Office PowerPoint</Application>
  <PresentationFormat>Custom</PresentationFormat>
  <Paragraphs>47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9390</cp:revision>
  <dcterms:created xsi:type="dcterms:W3CDTF">2006-08-16T00:00:00Z</dcterms:created>
  <dcterms:modified xsi:type="dcterms:W3CDTF">2021-03-05T04:35:30Z</dcterms:modified>
</cp:coreProperties>
</file>