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1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  <p:sldId id="483" r:id="rId19"/>
    <p:sldId id="484" r:id="rId20"/>
    <p:sldId id="485" r:id="rId21"/>
    <p:sldId id="489" r:id="rId22"/>
    <p:sldId id="486" r:id="rId23"/>
    <p:sldId id="490" r:id="rId24"/>
    <p:sldId id="491" r:id="rId25"/>
    <p:sldId id="487" r:id="rId26"/>
    <p:sldId id="495" r:id="rId27"/>
    <p:sldId id="496" r:id="rId28"/>
    <p:sldId id="497" r:id="rId29"/>
    <p:sldId id="498" r:id="rId30"/>
    <p:sldId id="499" r:id="rId31"/>
    <p:sldId id="500" r:id="rId32"/>
    <p:sldId id="492" r:id="rId33"/>
    <p:sldId id="501" r:id="rId34"/>
    <p:sldId id="493" r:id="rId35"/>
    <p:sldId id="505" r:id="rId36"/>
    <p:sldId id="502" r:id="rId37"/>
    <p:sldId id="503" r:id="rId38"/>
    <p:sldId id="504" r:id="rId39"/>
    <p:sldId id="494" r:id="rId4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5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16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22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6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63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9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41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9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9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91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90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82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46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57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2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23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36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82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eless.group/hal_specification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57090"/>
            <a:ext cx="236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Delete User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E0DE-B16D-44EE-9EF0-E6AF57CA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905000"/>
            <a:ext cx="11345229" cy="3202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8475"/>
            <a:ext cx="373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Pagination and Get Users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EAB5B-7110-439D-9164-9682079D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600200"/>
            <a:ext cx="11476565" cy="4296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43300" y="32183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Running Your Web Services App without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89A69-61F4-4D8F-A1A2-7A241F00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329948"/>
            <a:ext cx="8449854" cy="2219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CDB82-8DD2-49A8-AB01-2B2226F0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607241"/>
            <a:ext cx="9040487" cy="20291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BD187F-53E4-4191-8243-F5CCFA2A0F74}"/>
              </a:ext>
            </a:extLst>
          </p:cNvPr>
          <p:cNvSpPr/>
          <p:nvPr/>
        </p:nvSpPr>
        <p:spPr>
          <a:xfrm>
            <a:off x="620461" y="714092"/>
            <a:ext cx="7151939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install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C6C45-9CCB-49F8-9924-A5E927EDB6F8}"/>
              </a:ext>
            </a:extLst>
          </p:cNvPr>
          <p:cNvSpPr/>
          <p:nvPr/>
        </p:nvSpPr>
        <p:spPr>
          <a:xfrm>
            <a:off x="552543" y="3777433"/>
            <a:ext cx="8572438" cy="47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D:\eclipse\workspace\SpringBootDemo&gt;mvn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20659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8475"/>
            <a:ext cx="7162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Run Your Spring boot Application as a stand-alone Java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3ABEF-3E0F-4F3D-9118-4A639FB5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947179"/>
            <a:ext cx="6354062" cy="25149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987998-36BB-4733-BDB9-E2B39E07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78" y="5105400"/>
            <a:ext cx="4391638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2AC34-E0C8-4834-9723-E9A0212F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28951"/>
            <a:ext cx="512516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51CE9-ECB7-4870-9C4C-E1188954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" y="2260840"/>
            <a:ext cx="8553709" cy="9239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324600" y="4219103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96926" y="3786852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586602" y="4668092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586602" y="5486413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EA0AF-7A03-493D-9165-5E712DFA5D1D}"/>
              </a:ext>
            </a:extLst>
          </p:cNvPr>
          <p:cNvSpPr/>
          <p:nvPr/>
        </p:nvSpPr>
        <p:spPr>
          <a:xfrm>
            <a:off x="6023113" y="1027020"/>
            <a:ext cx="3993401" cy="40011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582FB8-9BC6-444C-8010-845E07C1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4" y="881736"/>
            <a:ext cx="5324007" cy="972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48BAA2-DA80-47D9-AD1C-CAB8342FC2DA}"/>
              </a:ext>
            </a:extLst>
          </p:cNvPr>
          <p:cNvSpPr/>
          <p:nvPr/>
        </p:nvSpPr>
        <p:spPr>
          <a:xfrm>
            <a:off x="152400" y="4885466"/>
            <a:ext cx="399340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http://localhost:8080/users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4FC02B-A76E-4900-B916-0D4C1487293A}"/>
              </a:ext>
            </a:extLst>
          </p:cNvPr>
          <p:cNvSpPr/>
          <p:nvPr/>
        </p:nvSpPr>
        <p:spPr>
          <a:xfrm>
            <a:off x="152400" y="5561460"/>
            <a:ext cx="455765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http://localhost:8080/payments</a:t>
            </a:r>
            <a:endParaRPr lang="en-US" sz="2400" dirty="0"/>
          </a:p>
        </p:txBody>
      </p:sp>
      <p:pic>
        <p:nvPicPr>
          <p:cNvPr id="1026" name="Picture 2" descr="Question Mark l What is a Question Mark? - Twinkl Teaching Wiki">
            <a:extLst>
              <a:ext uri="{FF2B5EF4-FFF2-40B4-BE49-F238E27FC236}">
                <a16:creationId xmlns:a16="http://schemas.microsoft.com/office/drawing/2014/main" id="{BED855CA-041C-4F84-B596-2E971ADF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03" y="4732754"/>
            <a:ext cx="930097" cy="132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479801" y="3591474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10212275" y="4784494"/>
            <a:ext cx="1676400" cy="470001"/>
          </a:xfrm>
          <a:prstGeom prst="wedgeRoundRectCallout">
            <a:avLst>
              <a:gd name="adj1" fmla="val -66684"/>
              <a:gd name="adj2" fmla="val 1160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 ’</a:t>
            </a:r>
          </a:p>
        </p:txBody>
      </p:sp>
    </p:spTree>
    <p:extLst>
      <p:ext uri="{BB962C8B-B14F-4D97-AF65-F5344CB8AC3E}">
        <p14:creationId xmlns:p14="http://schemas.microsoft.com/office/powerpoint/2010/main" val="21373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8475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Context Path to Your Web Service?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88774-4EA6-443E-B441-F5DC6083D95F}"/>
              </a:ext>
            </a:extLst>
          </p:cNvPr>
          <p:cNvSpPr/>
          <p:nvPr/>
        </p:nvSpPr>
        <p:spPr>
          <a:xfrm>
            <a:off x="6195858" y="2133600"/>
            <a:ext cx="3993401" cy="2362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CCB42-D599-4B84-BBE0-25222183F6FB}"/>
              </a:ext>
            </a:extLst>
          </p:cNvPr>
          <p:cNvSpPr txBox="1"/>
          <p:nvPr/>
        </p:nvSpPr>
        <p:spPr>
          <a:xfrm>
            <a:off x="7301039" y="1648309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8A8E-F1B7-4A03-B14B-780FC4E39029}"/>
              </a:ext>
            </a:extLst>
          </p:cNvPr>
          <p:cNvSpPr txBox="1"/>
          <p:nvPr/>
        </p:nvSpPr>
        <p:spPr>
          <a:xfrm>
            <a:off x="6457860" y="2582589"/>
            <a:ext cx="320408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user-app-ws-0.0.1-snapshot.war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4083A-D645-4949-840C-330465BBEAC3}"/>
              </a:ext>
            </a:extLst>
          </p:cNvPr>
          <p:cNvSpPr txBox="1"/>
          <p:nvPr/>
        </p:nvSpPr>
        <p:spPr>
          <a:xfrm>
            <a:off x="6457860" y="3400910"/>
            <a:ext cx="362567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payment-app-ws-0.0.1-snapshot.war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D05604B-7D6C-4BC4-A2CD-DEF0672EA260}"/>
              </a:ext>
            </a:extLst>
          </p:cNvPr>
          <p:cNvSpPr/>
          <p:nvPr/>
        </p:nvSpPr>
        <p:spPr>
          <a:xfrm>
            <a:off x="9351059" y="1505971"/>
            <a:ext cx="1676400" cy="470001"/>
          </a:xfrm>
          <a:prstGeom prst="wedgeRoundRectCallout">
            <a:avLst>
              <a:gd name="adj1" fmla="val -57988"/>
              <a:gd name="adj2" fmla="val 1893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user-app-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C7773BD-A14E-4CB0-9FC1-53FC9850CFA6}"/>
              </a:ext>
            </a:extLst>
          </p:cNvPr>
          <p:cNvSpPr/>
          <p:nvPr/>
        </p:nvSpPr>
        <p:spPr>
          <a:xfrm>
            <a:off x="9825116" y="3841991"/>
            <a:ext cx="2208325" cy="701919"/>
          </a:xfrm>
          <a:prstGeom prst="wedgeRoundRectCallout">
            <a:avLst>
              <a:gd name="adj1" fmla="val -76869"/>
              <a:gd name="adj2" fmla="val -689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Context Path= ‘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payment-app-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ws</a:t>
            </a:r>
            <a:r>
              <a:rPr lang="en-US" sz="1600" dirty="0" err="1"/>
              <a:t>’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A2580-5121-49D1-A89C-A0E3583CD9B3}"/>
              </a:ext>
            </a:extLst>
          </p:cNvPr>
          <p:cNvSpPr/>
          <p:nvPr/>
        </p:nvSpPr>
        <p:spPr>
          <a:xfrm>
            <a:off x="184245" y="2731740"/>
            <a:ext cx="456086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/user-app-ws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/users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E423E5-985C-417D-8062-E613B511C11E}"/>
              </a:ext>
            </a:extLst>
          </p:cNvPr>
          <p:cNvSpPr/>
          <p:nvPr/>
        </p:nvSpPr>
        <p:spPr>
          <a:xfrm>
            <a:off x="23658" y="3690706"/>
            <a:ext cx="5234125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http://localhost:8080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/payment-app-ws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/payments</a:t>
            </a:r>
            <a:endParaRPr lang="en-US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463B64-0C50-4CD8-8E9C-BD74DAFBE3D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257783" y="3690706"/>
            <a:ext cx="1200077" cy="1692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4D188A-139D-4224-A232-8EF88ACB454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4745109" y="2767255"/>
            <a:ext cx="1712751" cy="133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5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D5F790-7DB6-4189-8BFA-B6526FA71F06}"/>
              </a:ext>
            </a:extLst>
          </p:cNvPr>
          <p:cNvSpPr/>
          <p:nvPr/>
        </p:nvSpPr>
        <p:spPr>
          <a:xfrm>
            <a:off x="613836" y="1142068"/>
            <a:ext cx="3500964" cy="2667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9E93B-F7CB-424F-B776-BAE36E86A12A}"/>
              </a:ext>
            </a:extLst>
          </p:cNvPr>
          <p:cNvSpPr txBox="1"/>
          <p:nvPr/>
        </p:nvSpPr>
        <p:spPr>
          <a:xfrm>
            <a:off x="1713187" y="672623"/>
            <a:ext cx="15177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Tomcat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1DDE1-ABA9-4871-86A6-5BD3DD912DE1}"/>
              </a:ext>
            </a:extLst>
          </p:cNvPr>
          <p:cNvSpPr txBox="1"/>
          <p:nvPr/>
        </p:nvSpPr>
        <p:spPr>
          <a:xfrm>
            <a:off x="1321209" y="1456641"/>
            <a:ext cx="233397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employee-app-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A77DC-CAC3-49E5-8497-2B12B39DEC6A}"/>
              </a:ext>
            </a:extLst>
          </p:cNvPr>
          <p:cNvSpPr txBox="1"/>
          <p:nvPr/>
        </p:nvSpPr>
        <p:spPr>
          <a:xfrm>
            <a:off x="1354339" y="2110657"/>
            <a:ext cx="223542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payment-app-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E1616-E567-4405-97FC-B157386918DC}"/>
              </a:ext>
            </a:extLst>
          </p:cNvPr>
          <p:cNvSpPr txBox="1"/>
          <p:nvPr/>
        </p:nvSpPr>
        <p:spPr>
          <a:xfrm>
            <a:off x="1463760" y="2892401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AD985-AE8C-4B1F-B14A-25FCD6F9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02497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125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4F6D7-A4EC-44D4-9255-FC92A947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8" y="732703"/>
            <a:ext cx="4972744" cy="1152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FCDCD-1C62-4CB9-848B-A3B7905E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11" y="2055667"/>
            <a:ext cx="8440328" cy="12860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52DD4-CB40-4B43-AB6A-8C319870E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28" y="3532692"/>
            <a:ext cx="6887536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D5B5D-3921-4509-A565-04DDA156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28" y="4952511"/>
            <a:ext cx="769727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44767"/>
            <a:ext cx="701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Generate a WAR file and deploy in Apache Tomcat Server?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CDD5EF-843A-42C2-B525-E48CE2B9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11887200" cy="35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Create User and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Get User with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Update User and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3836" y="57090"/>
            <a:ext cx="1104476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Web Service End point for Delete User and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3889" y="86789"/>
            <a:ext cx="113707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Service End point for Get All the Users and each user addresses?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54844" y="86789"/>
            <a:ext cx="1108231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Service End point for Get List of Addresses for a Specific User?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7436" y="86789"/>
            <a:ext cx="1177712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Service End point for Get a Single Address Details for a Specific User? - Object Relationships @OneToMany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79B2A-6FF9-4C04-94CC-EAB6CE31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677"/>
            <a:ext cx="8162188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7400" y="44767"/>
            <a:ext cx="2743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 HATEOAS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63111-60E3-4266-B10E-C550D3DE81EF}"/>
              </a:ext>
            </a:extLst>
          </p:cNvPr>
          <p:cNvSpPr/>
          <p:nvPr/>
        </p:nvSpPr>
        <p:spPr>
          <a:xfrm>
            <a:off x="410634" y="696392"/>
            <a:ext cx="1155276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The term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HATEOAS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 stands for the phrase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ypermedia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he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ngine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f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pplication 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tate. It is the way to provide links to the resources which client API can use. It works the same way web links work when we browse page in the internet.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B727C-BF07-4714-9410-7D19E1BC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362200"/>
            <a:ext cx="9790895" cy="3407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4E55D-BED9-4CC6-BFCD-3332B0FCCCFC}"/>
              </a:ext>
            </a:extLst>
          </p:cNvPr>
          <p:cNvSpPr txBox="1"/>
          <p:nvPr/>
        </p:nvSpPr>
        <p:spPr>
          <a:xfrm>
            <a:off x="613835" y="1843299"/>
            <a:ext cx="2076466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Without HATEOAS</a:t>
            </a:r>
          </a:p>
        </p:txBody>
      </p:sp>
    </p:spTree>
    <p:extLst>
      <p:ext uri="{BB962C8B-B14F-4D97-AF65-F5344CB8AC3E}">
        <p14:creationId xmlns:p14="http://schemas.microsoft.com/office/powerpoint/2010/main" val="17308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7400" y="44767"/>
            <a:ext cx="2743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 HATEOAS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4E55D-BED9-4CC6-BFCD-3332B0FCCCFC}"/>
              </a:ext>
            </a:extLst>
          </p:cNvPr>
          <p:cNvSpPr txBox="1"/>
          <p:nvPr/>
        </p:nvSpPr>
        <p:spPr>
          <a:xfrm>
            <a:off x="566334" y="499538"/>
            <a:ext cx="1720599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With HATEOAS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FF5C2-71C3-4E19-AC89-C9958F71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8" y="952039"/>
            <a:ext cx="11150781" cy="59059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646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91509" y="39757"/>
            <a:ext cx="577629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HATEOAS - Adding Links to a Get User Address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9FBD8-D9D3-49D4-AD2C-295F46DB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914400"/>
            <a:ext cx="8554644" cy="1019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596C4-5F33-4B2B-999D-60C3CF50C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073148"/>
            <a:ext cx="4800600" cy="19146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05789-0724-44B8-B357-DD187B4BB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8" y="4127269"/>
            <a:ext cx="9793067" cy="1467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D4541-4B6E-42A5-B720-11799A3D6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9" y="5943600"/>
            <a:ext cx="9259592" cy="7335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8599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71950" y="24609"/>
            <a:ext cx="38481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HATEOAS - Applying HAL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37E262-461F-4CAD-8E7A-7A87B5BEF5BE}"/>
              </a:ext>
            </a:extLst>
          </p:cNvPr>
          <p:cNvSpPr/>
          <p:nvPr/>
        </p:nvSpPr>
        <p:spPr>
          <a:xfrm>
            <a:off x="410635" y="838200"/>
            <a:ext cx="113241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02124"/>
                </a:solidFill>
              </a:rPr>
              <a:t>A HAL Document uses the format described in [RFC4627] and has the </a:t>
            </a:r>
            <a:r>
              <a:rPr lang="en-US" sz="1800" b="1" dirty="0">
                <a:solidFill>
                  <a:srgbClr val="202124"/>
                </a:solidFill>
              </a:rPr>
              <a:t>media type "application/</a:t>
            </a:r>
            <a:r>
              <a:rPr lang="en-US" sz="1800" b="1" dirty="0" err="1">
                <a:solidFill>
                  <a:srgbClr val="202124"/>
                </a:solidFill>
              </a:rPr>
              <a:t>hal+json</a:t>
            </a:r>
            <a:r>
              <a:rPr lang="en-US" sz="1800" b="1" dirty="0">
                <a:solidFill>
                  <a:srgbClr val="202124"/>
                </a:solidFill>
              </a:rPr>
              <a:t>"</a:t>
            </a:r>
            <a:r>
              <a:rPr lang="en-US" sz="1800" dirty="0">
                <a:solidFill>
                  <a:srgbClr val="202124"/>
                </a:solidFill>
              </a:rPr>
              <a:t>. Its root object MUST be a Resource Object.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D581F-0430-4C39-B37A-A918B2010290}"/>
              </a:ext>
            </a:extLst>
          </p:cNvPr>
          <p:cNvSpPr/>
          <p:nvPr/>
        </p:nvSpPr>
        <p:spPr>
          <a:xfrm>
            <a:off x="461159" y="1532618"/>
            <a:ext cx="637606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https://stateless.group/hal_specification.html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272DA-AB3F-49FC-9B7E-49D0EE948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5" y="2311493"/>
            <a:ext cx="11247965" cy="43463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A21BD9-2D1D-4CAA-82FD-0B10E1F27FE4}"/>
              </a:ext>
            </a:extLst>
          </p:cNvPr>
          <p:cNvCxnSpPr>
            <a:cxnSpLocks/>
          </p:cNvCxnSpPr>
          <p:nvPr/>
        </p:nvCxnSpPr>
        <p:spPr>
          <a:xfrm flipH="1">
            <a:off x="9525000" y="1663012"/>
            <a:ext cx="914400" cy="85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2F77C7-0E9B-4A05-9164-57E374E22E9E}"/>
              </a:ext>
            </a:extLst>
          </p:cNvPr>
          <p:cNvCxnSpPr>
            <a:cxnSpLocks/>
          </p:cNvCxnSpPr>
          <p:nvPr/>
        </p:nvCxnSpPr>
        <p:spPr>
          <a:xfrm>
            <a:off x="613835" y="2050706"/>
            <a:ext cx="609599" cy="6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329598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7794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38705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2935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89682</TotalTime>
  <Words>930</Words>
  <Application>Microsoft Office PowerPoint</Application>
  <PresentationFormat>Widescreen</PresentationFormat>
  <Paragraphs>164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9591</cp:revision>
  <dcterms:created xsi:type="dcterms:W3CDTF">2006-08-16T00:00:00Z</dcterms:created>
  <dcterms:modified xsi:type="dcterms:W3CDTF">2021-11-26T04:05:14Z</dcterms:modified>
</cp:coreProperties>
</file>