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85" r:id="rId2"/>
    <p:sldId id="489" r:id="rId3"/>
    <p:sldId id="490" r:id="rId4"/>
    <p:sldId id="491" r:id="rId5"/>
    <p:sldId id="492" r:id="rId6"/>
    <p:sldId id="493" r:id="rId7"/>
    <p:sldId id="494"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0916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24479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84766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5326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296209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8316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39544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8/25/2023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16658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a:solidFill>
                  <a:srgbClr val="374151"/>
                </a:solidFill>
                <a:effectLst/>
              </a:rPr>
              <a:t>Imagine you're at a </a:t>
            </a:r>
            <a:r>
              <a:rPr lang="en-US" sz="2400" b="0" i="0" dirty="0">
                <a:solidFill>
                  <a:srgbClr val="C00000"/>
                </a:solidFill>
                <a:effectLst/>
              </a:rPr>
              <a:t>food truck festival</a:t>
            </a:r>
            <a:r>
              <a:rPr lang="en-US" sz="2400" b="0" i="0" dirty="0">
                <a:solidFill>
                  <a:srgbClr val="374151"/>
                </a:solidFill>
                <a:effectLst/>
              </a:rPr>
              <a:t>. Each </a:t>
            </a:r>
            <a:r>
              <a:rPr lang="en-US" sz="2400" b="0" i="0" dirty="0">
                <a:solidFill>
                  <a:srgbClr val="C00000"/>
                </a:solidFill>
                <a:effectLst/>
              </a:rPr>
              <a:t>food truck </a:t>
            </a:r>
            <a:r>
              <a:rPr lang="en-US" sz="2400" b="0" i="0" dirty="0">
                <a:solidFill>
                  <a:srgbClr val="374151"/>
                </a:solidFill>
                <a:effectLst/>
              </a:rPr>
              <a:t>is like a </a:t>
            </a:r>
            <a:r>
              <a:rPr lang="en-US" sz="2400" b="0" i="0" dirty="0">
                <a:solidFill>
                  <a:srgbClr val="C00000"/>
                </a:solidFill>
                <a:effectLst/>
              </a:rPr>
              <a:t>different computer system </a:t>
            </a:r>
            <a:r>
              <a:rPr lang="en-US" sz="2400" b="0" i="0" dirty="0">
                <a:solidFill>
                  <a:srgbClr val="374151"/>
                </a:solidFill>
                <a:effectLst/>
              </a:rPr>
              <a:t>that wants to share information with others. But they can't just start talking any way they want – they need some rules to follow so everyone understands each other. That's where </a:t>
            </a:r>
            <a:r>
              <a:rPr lang="en-US" sz="2400" b="0" i="0" dirty="0">
                <a:solidFill>
                  <a:srgbClr val="C00000"/>
                </a:solidFill>
                <a:effectLst/>
              </a:rPr>
              <a:t>REST API best practices come in.</a:t>
            </a:r>
            <a:endParaRPr lang="en-US" sz="2400" dirty="0">
              <a:solidFill>
                <a:srgbClr val="C00000"/>
              </a:solidFill>
            </a:endParaRPr>
          </a:p>
        </p:txBody>
      </p:sp>
    </p:spTree>
    <p:extLst>
      <p:ext uri="{BB962C8B-B14F-4D97-AF65-F5344CB8AC3E}">
        <p14:creationId xmlns:p14="http://schemas.microsoft.com/office/powerpoint/2010/main" val="7871818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24084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Clear Menu Board (Use Descriptive URLs): </a:t>
            </a:r>
            <a:r>
              <a:rPr lang="en-US" sz="2000" b="0" i="0" dirty="0">
                <a:solidFill>
                  <a:srgbClr val="374151"/>
                </a:solidFill>
                <a:effectLst/>
              </a:rPr>
              <a:t>Just like a </a:t>
            </a:r>
            <a:r>
              <a:rPr lang="en-US" sz="2000" b="0" i="0" dirty="0">
                <a:solidFill>
                  <a:srgbClr val="C00000"/>
                </a:solidFill>
                <a:effectLst/>
              </a:rPr>
              <a:t>food truck </a:t>
            </a:r>
            <a:r>
              <a:rPr lang="en-US" sz="2000" b="0" i="0" dirty="0">
                <a:solidFill>
                  <a:srgbClr val="374151"/>
                </a:solidFill>
                <a:effectLst/>
              </a:rPr>
              <a:t>needs </a:t>
            </a:r>
            <a:r>
              <a:rPr lang="en-US" sz="2000" b="0" i="0" dirty="0">
                <a:solidFill>
                  <a:srgbClr val="C00000"/>
                </a:solidFill>
                <a:effectLst/>
              </a:rPr>
              <a:t>a clear menu board</a:t>
            </a:r>
            <a:r>
              <a:rPr lang="en-US" sz="2000" b="0" i="0" dirty="0">
                <a:solidFill>
                  <a:srgbClr val="374151"/>
                </a:solidFill>
                <a:effectLst/>
              </a:rPr>
              <a:t>, a computer system should have easy-to-understand </a:t>
            </a:r>
            <a:r>
              <a:rPr lang="en-US" sz="2000" b="0" i="0" dirty="0">
                <a:solidFill>
                  <a:srgbClr val="C00000"/>
                </a:solidFill>
                <a:effectLst/>
              </a:rPr>
              <a:t>web addresses (URLs)</a:t>
            </a:r>
            <a:r>
              <a:rPr lang="en-US" sz="2000" b="0" i="0" dirty="0">
                <a:solidFill>
                  <a:srgbClr val="374151"/>
                </a:solidFill>
                <a:effectLst/>
              </a:rPr>
              <a:t> for its information. This helps others know what they're going to get when they visit.</a:t>
            </a:r>
          </a:p>
          <a:p>
            <a:pPr marL="457200" indent="-457200">
              <a:buFont typeface="Wingdings" panose="05000000000000000000" pitchFamily="2" charset="2"/>
              <a:buChar char="ü"/>
            </a:pPr>
            <a:endParaRPr lang="en-US" sz="2000" b="0" i="0" dirty="0">
              <a:solidFill>
                <a:srgbClr val="374151"/>
              </a:solidFill>
              <a:effectLst/>
            </a:endParaRPr>
          </a:p>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Order Format (Use HTTP Methods): </a:t>
            </a:r>
            <a:r>
              <a:rPr lang="en-US" sz="2000" b="0" i="0" dirty="0">
                <a:solidFill>
                  <a:srgbClr val="374151"/>
                </a:solidFill>
                <a:effectLst/>
              </a:rPr>
              <a:t>When you want </a:t>
            </a:r>
            <a:r>
              <a:rPr lang="en-US" sz="2000" b="0" i="0" dirty="0">
                <a:solidFill>
                  <a:srgbClr val="C00000"/>
                </a:solidFill>
                <a:effectLst/>
              </a:rPr>
              <a:t>food</a:t>
            </a:r>
            <a:r>
              <a:rPr lang="en-US" sz="2000" b="0" i="0" dirty="0">
                <a:solidFill>
                  <a:srgbClr val="374151"/>
                </a:solidFill>
                <a:effectLst/>
              </a:rPr>
              <a:t> from a </a:t>
            </a:r>
            <a:r>
              <a:rPr lang="en-US" sz="2000" b="0" i="0" dirty="0">
                <a:solidFill>
                  <a:srgbClr val="C00000"/>
                </a:solidFill>
                <a:effectLst/>
              </a:rPr>
              <a:t>truck</a:t>
            </a:r>
            <a:r>
              <a:rPr lang="en-US" sz="2000" b="0" i="0" dirty="0">
                <a:solidFill>
                  <a:srgbClr val="374151"/>
                </a:solidFill>
                <a:effectLst/>
              </a:rPr>
              <a:t>, you use words like "I'll have a burger, please." In computer talk, we use </a:t>
            </a:r>
            <a:r>
              <a:rPr lang="en-US" sz="2000" b="0" i="0" dirty="0">
                <a:solidFill>
                  <a:srgbClr val="C00000"/>
                </a:solidFill>
                <a:effectLst/>
              </a:rPr>
              <a:t>"GET," "POST," "PUT," and "DELETE" </a:t>
            </a:r>
            <a:r>
              <a:rPr lang="en-US" sz="2000" b="0" i="0" dirty="0">
                <a:solidFill>
                  <a:srgbClr val="374151"/>
                </a:solidFill>
                <a:effectLst/>
              </a:rPr>
              <a:t>to say what we want to do with the information. It's like telling the computer system what action you're taking.</a:t>
            </a:r>
            <a:endParaRPr lang="en-US" sz="2000" dirty="0"/>
          </a:p>
        </p:txBody>
      </p:sp>
    </p:spTree>
    <p:extLst>
      <p:ext uri="{BB962C8B-B14F-4D97-AF65-F5344CB8AC3E}">
        <p14:creationId xmlns:p14="http://schemas.microsoft.com/office/powerpoint/2010/main" val="1967727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24084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2000" b="1" u="sng" dirty="0">
                <a:solidFill>
                  <a:srgbClr val="C00000"/>
                </a:solidFill>
                <a:effectLst>
                  <a:outerShdw blurRad="38100" dist="38100" dir="2700000" algn="tl">
                    <a:srgbClr val="000000">
                      <a:alpha val="43137"/>
                    </a:srgbClr>
                  </a:outerShdw>
                </a:effectLst>
              </a:rPr>
              <a:t>Fresh Ingredients (Use Caching): </a:t>
            </a:r>
            <a:r>
              <a:rPr lang="en-US" sz="2000" b="0" i="0" dirty="0">
                <a:solidFill>
                  <a:srgbClr val="374151"/>
                </a:solidFill>
                <a:effectLst/>
              </a:rPr>
              <a:t>Food trucks don't cook everything from </a:t>
            </a:r>
            <a:r>
              <a:rPr lang="en-US" sz="2000" b="0" i="0" dirty="0">
                <a:solidFill>
                  <a:srgbClr val="C00000"/>
                </a:solidFill>
                <a:effectLst/>
              </a:rPr>
              <a:t>scratch</a:t>
            </a:r>
            <a:r>
              <a:rPr lang="en-US" sz="2000" b="0" i="0" dirty="0">
                <a:solidFill>
                  <a:srgbClr val="374151"/>
                </a:solidFill>
                <a:effectLst/>
              </a:rPr>
              <a:t> every time. They keep some ingredients ready to serve quickly. Similarly, computer systems can store some information </a:t>
            </a:r>
            <a:r>
              <a:rPr lang="en-US" sz="2000" b="0" i="0" dirty="0">
                <a:solidFill>
                  <a:srgbClr val="C00000"/>
                </a:solidFill>
                <a:effectLst/>
              </a:rPr>
              <a:t>temporarily</a:t>
            </a:r>
            <a:r>
              <a:rPr lang="en-US" sz="2000" b="0" i="0" dirty="0">
                <a:solidFill>
                  <a:srgbClr val="374151"/>
                </a:solidFill>
                <a:effectLst/>
              </a:rPr>
              <a:t> so they don't have to fetch it from the start every time someone asks.</a:t>
            </a:r>
          </a:p>
          <a:p>
            <a:pPr marL="457200" indent="-457200">
              <a:buFont typeface="Wingdings" panose="05000000000000000000" pitchFamily="2" charset="2"/>
              <a:buChar char="ü"/>
            </a:pPr>
            <a:endParaRPr lang="en-US" sz="2000" b="0" i="0" dirty="0">
              <a:solidFill>
                <a:srgbClr val="374151"/>
              </a:solidFill>
              <a:effectLst/>
            </a:endParaRPr>
          </a:p>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Single Tray, Single Purpose (Single Responsibility): </a:t>
            </a:r>
            <a:r>
              <a:rPr lang="en-US" sz="2000" b="0" i="0" dirty="0">
                <a:solidFill>
                  <a:srgbClr val="374151"/>
                </a:solidFill>
                <a:effectLst/>
              </a:rPr>
              <a:t>Imagine if a food truck tried to serve Mexican, Italian, and Chinese food all at once. Confusing, right? Similarly, a computer system should focus on </a:t>
            </a:r>
            <a:r>
              <a:rPr lang="en-US" sz="2000" b="0" i="0" dirty="0">
                <a:solidFill>
                  <a:srgbClr val="C00000"/>
                </a:solidFill>
                <a:effectLst/>
              </a:rPr>
              <a:t>doing one thing well </a:t>
            </a:r>
            <a:r>
              <a:rPr lang="en-US" sz="2000" b="0" i="0" dirty="0">
                <a:solidFill>
                  <a:srgbClr val="374151"/>
                </a:solidFill>
                <a:effectLst/>
              </a:rPr>
              <a:t>instead of trying to do too many things.</a:t>
            </a:r>
            <a:endParaRPr lang="en-US" sz="2000" dirty="0"/>
          </a:p>
        </p:txBody>
      </p:sp>
    </p:spTree>
    <p:extLst>
      <p:ext uri="{BB962C8B-B14F-4D97-AF65-F5344CB8AC3E}">
        <p14:creationId xmlns:p14="http://schemas.microsoft.com/office/powerpoint/2010/main" val="2790327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24084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Enough Information, Not Too Much (Use Pagination): </a:t>
            </a:r>
            <a:r>
              <a:rPr lang="en-US" sz="2000" b="0" i="0" dirty="0">
                <a:solidFill>
                  <a:srgbClr val="374151"/>
                </a:solidFill>
                <a:effectLst/>
              </a:rPr>
              <a:t>When you order, you don't get a year's supply of ketchup, just a small packet. Similarly, when a computer system has lots of information, it's better to get it in manageable chunks instead of everything at once.</a:t>
            </a:r>
          </a:p>
          <a:p>
            <a:pPr marL="457200" indent="-457200">
              <a:buFont typeface="Wingdings" panose="05000000000000000000" pitchFamily="2" charset="2"/>
              <a:buChar char="ü"/>
            </a:pPr>
            <a:endParaRPr lang="en-US" sz="2000" b="0" i="0" dirty="0">
              <a:solidFill>
                <a:srgbClr val="374151"/>
              </a:solidFill>
              <a:effectLst/>
            </a:endParaRPr>
          </a:p>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Specials Board (Versioning): </a:t>
            </a:r>
            <a:r>
              <a:rPr lang="en-US" sz="2000" b="0" i="0" dirty="0">
                <a:solidFill>
                  <a:srgbClr val="374151"/>
                </a:solidFill>
                <a:effectLst/>
              </a:rPr>
              <a:t>Sometimes, food trucks change their menu. To avoid surprising customers, they put up a specials board. Computer systems can do something similar by letting others know when they've changed how things work.</a:t>
            </a:r>
            <a:endParaRPr lang="en-US" sz="2000" dirty="0"/>
          </a:p>
        </p:txBody>
      </p:sp>
    </p:spTree>
    <p:extLst>
      <p:ext uri="{BB962C8B-B14F-4D97-AF65-F5344CB8AC3E}">
        <p14:creationId xmlns:p14="http://schemas.microsoft.com/office/powerpoint/2010/main" val="22184143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24084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Queue System (Use Asynchronous Operations): </a:t>
            </a:r>
            <a:r>
              <a:rPr lang="en-US" sz="2000" b="0" i="0" dirty="0">
                <a:solidFill>
                  <a:srgbClr val="374151"/>
                </a:solidFill>
                <a:effectLst/>
              </a:rPr>
              <a:t>At a busy festival, you might have to wait a bit for your order. Similarly, sometimes computer systems need some time to finish a big task. They can let you know when it's done instead of making you wait.</a:t>
            </a:r>
          </a:p>
          <a:p>
            <a:pPr marL="457200" indent="-457200">
              <a:buFont typeface="Wingdings" panose="05000000000000000000" pitchFamily="2" charset="2"/>
              <a:buChar char="ü"/>
            </a:pPr>
            <a:endParaRPr lang="en-US" sz="2000" b="0" i="0" dirty="0">
              <a:solidFill>
                <a:srgbClr val="374151"/>
              </a:solidFill>
              <a:effectLst/>
            </a:endParaRPr>
          </a:p>
          <a:p>
            <a:pPr marL="457200" indent="-457200">
              <a:buFont typeface="Wingdings" panose="05000000000000000000" pitchFamily="2" charset="2"/>
              <a:buChar char="ü"/>
            </a:pPr>
            <a:r>
              <a:rPr lang="en-US" sz="2000" b="1" u="sng" dirty="0">
                <a:solidFill>
                  <a:srgbClr val="C00000"/>
                </a:solidFill>
                <a:effectLst>
                  <a:outerShdw blurRad="38100" dist="38100" dir="2700000" algn="tl">
                    <a:srgbClr val="000000">
                      <a:alpha val="43137"/>
                    </a:srgbClr>
                  </a:outerShdw>
                </a:effectLst>
              </a:rPr>
              <a:t>Secure Cash Register (Security Measures): </a:t>
            </a:r>
            <a:r>
              <a:rPr lang="en-US" sz="2000" b="0" i="0" dirty="0">
                <a:solidFill>
                  <a:srgbClr val="374151"/>
                </a:solidFill>
                <a:effectLst/>
              </a:rPr>
              <a:t>Food trucks keep their money safe, and computer systems need to keep their data safe too. They use locks and codes to protect information from bad guys.</a:t>
            </a:r>
            <a:endParaRPr lang="en-US" sz="2000" dirty="0"/>
          </a:p>
        </p:txBody>
      </p:sp>
    </p:spTree>
    <p:extLst>
      <p:ext uri="{BB962C8B-B14F-4D97-AF65-F5344CB8AC3E}">
        <p14:creationId xmlns:p14="http://schemas.microsoft.com/office/powerpoint/2010/main" val="4143988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76200" y="672694"/>
            <a:ext cx="12039600" cy="21859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2000" b="1" u="sng" dirty="0">
                <a:solidFill>
                  <a:srgbClr val="C00000"/>
                </a:solidFill>
                <a:effectLst>
                  <a:outerShdw blurRad="38100" dist="38100" dir="2700000" algn="tl">
                    <a:srgbClr val="000000">
                      <a:alpha val="43137"/>
                    </a:srgbClr>
                  </a:outerShdw>
                </a:effectLst>
              </a:rPr>
              <a:t>Friendly Staff (Error Handling): </a:t>
            </a:r>
            <a:r>
              <a:rPr lang="en-US" sz="2000" b="0" i="0" dirty="0">
                <a:solidFill>
                  <a:srgbClr val="374151"/>
                </a:solidFill>
                <a:effectLst/>
              </a:rPr>
              <a:t>Mistakes happen. If a food truck gets your order wrong, they apologize and fix it. Computer systems should also be helpful and explain what went wrong when something doesn't work as expected.</a:t>
            </a:r>
          </a:p>
          <a:p>
            <a:pPr marL="457200" indent="-457200">
              <a:buFont typeface="Wingdings" panose="05000000000000000000" pitchFamily="2" charset="2"/>
              <a:buChar char="ü"/>
            </a:pPr>
            <a:endParaRPr lang="en-US" sz="2000" b="0" i="0" dirty="0">
              <a:solidFill>
                <a:srgbClr val="374151"/>
              </a:solidFill>
              <a:effectLst/>
            </a:endParaRPr>
          </a:p>
          <a:p>
            <a:pPr marL="457200" indent="-457200">
              <a:buFont typeface="Wingdings" panose="05000000000000000000" pitchFamily="2" charset="2"/>
              <a:buChar char="ü"/>
            </a:pPr>
            <a:r>
              <a:rPr lang="en-US" sz="2000" b="1" i="0" u="sng" dirty="0">
                <a:solidFill>
                  <a:srgbClr val="C00000"/>
                </a:solidFill>
                <a:effectLst>
                  <a:outerShdw blurRad="38100" dist="38100" dir="2700000" algn="tl">
                    <a:srgbClr val="000000">
                      <a:alpha val="43137"/>
                    </a:srgbClr>
                  </a:outerShdw>
                </a:effectLst>
              </a:rPr>
              <a:t>Closing Time (API Deprecation): </a:t>
            </a:r>
            <a:r>
              <a:rPr lang="en-US" sz="2000" b="0" i="0" dirty="0">
                <a:solidFill>
                  <a:srgbClr val="374151"/>
                </a:solidFill>
                <a:effectLst/>
              </a:rPr>
              <a:t>Just like a food truck might close when it's not popular anymore, a computer system might stop using an old way of sharing information when it's not used much.</a:t>
            </a:r>
            <a:endParaRPr lang="en-US" sz="2000" dirty="0"/>
          </a:p>
        </p:txBody>
      </p:sp>
    </p:spTree>
    <p:extLst>
      <p:ext uri="{BB962C8B-B14F-4D97-AF65-F5344CB8AC3E}">
        <p14:creationId xmlns:p14="http://schemas.microsoft.com/office/powerpoint/2010/main" val="31934996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pic>
        <p:nvPicPr>
          <p:cNvPr id="1026" name="Picture 2" descr="So-Fat's Food Truck In Bangalore | LBB, Bangalore">
            <a:extLst>
              <a:ext uri="{FF2B5EF4-FFF2-40B4-BE49-F238E27FC236}">
                <a16:creationId xmlns:a16="http://schemas.microsoft.com/office/drawing/2014/main" id="{B0C6A98F-8EF8-7042-5861-A6EF8F7DB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5" y="3776834"/>
            <a:ext cx="4796365" cy="279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238C4B-1E1C-3B5F-6888-92385E24FA81}"/>
              </a:ext>
            </a:extLst>
          </p:cNvPr>
          <p:cNvSpPr txBox="1"/>
          <p:nvPr/>
        </p:nvSpPr>
        <p:spPr>
          <a:xfrm>
            <a:off x="2212546" y="3145267"/>
            <a:ext cx="2283254" cy="470000"/>
          </a:xfrm>
          <a:prstGeom prst="rect">
            <a:avLst/>
          </a:prstGeom>
          <a:solidFill>
            <a:schemeClr val="accent3">
              <a:lumMod val="60000"/>
              <a:lumOff val="40000"/>
            </a:schemeClr>
          </a:solidFill>
        </p:spPr>
        <p:txBody>
          <a:bodyPr wrap="none" rtlCol="0">
            <a:spAutoFit/>
          </a:bodyPr>
          <a:lstStyle/>
          <a:p>
            <a:r>
              <a:rPr lang="en-US" dirty="0"/>
              <a:t>Dosa Food Truck</a:t>
            </a:r>
          </a:p>
        </p:txBody>
      </p:sp>
      <p:sp>
        <p:nvSpPr>
          <p:cNvPr id="10" name="TextBox 9">
            <a:extLst>
              <a:ext uri="{FF2B5EF4-FFF2-40B4-BE49-F238E27FC236}">
                <a16:creationId xmlns:a16="http://schemas.microsoft.com/office/drawing/2014/main" id="{876234D4-F41B-22B7-632D-099905F2629C}"/>
              </a:ext>
            </a:extLst>
          </p:cNvPr>
          <p:cNvSpPr txBox="1"/>
          <p:nvPr/>
        </p:nvSpPr>
        <p:spPr>
          <a:xfrm>
            <a:off x="8077200" y="3581400"/>
            <a:ext cx="2712346" cy="470000"/>
          </a:xfrm>
          <a:prstGeom prst="rect">
            <a:avLst/>
          </a:prstGeom>
          <a:solidFill>
            <a:schemeClr val="accent3">
              <a:lumMod val="60000"/>
              <a:lumOff val="40000"/>
            </a:schemeClr>
          </a:solidFill>
        </p:spPr>
        <p:txBody>
          <a:bodyPr wrap="none" rtlCol="0">
            <a:spAutoFit/>
          </a:bodyPr>
          <a:lstStyle/>
          <a:p>
            <a:r>
              <a:rPr lang="en-US" dirty="0"/>
              <a:t>Chicken  Food Truck</a:t>
            </a:r>
          </a:p>
        </p:txBody>
      </p:sp>
      <p:pic>
        <p:nvPicPr>
          <p:cNvPr id="1030" name="Picture 6" descr="Best Food Trucks | Chicken King FT - menu">
            <a:extLst>
              <a:ext uri="{FF2B5EF4-FFF2-40B4-BE49-F238E27FC236}">
                <a16:creationId xmlns:a16="http://schemas.microsoft.com/office/drawing/2014/main" id="{38986166-AD20-5890-E220-81AFD067AC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337981"/>
            <a:ext cx="5784114" cy="22074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A46961-96A7-E4E0-5BE0-C1F3372B4B2A}"/>
              </a:ext>
            </a:extLst>
          </p:cNvPr>
          <p:cNvSpPr/>
          <p:nvPr/>
        </p:nvSpPr>
        <p:spPr>
          <a:xfrm>
            <a:off x="207436" y="696390"/>
            <a:ext cx="11803914" cy="12086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0" dirty="0">
                <a:solidFill>
                  <a:srgbClr val="374151"/>
                </a:solidFill>
                <a:effectLst/>
              </a:rPr>
              <a:t>So, "</a:t>
            </a:r>
            <a:r>
              <a:rPr lang="en-US" sz="2000" b="0" i="0" dirty="0">
                <a:solidFill>
                  <a:srgbClr val="C00000"/>
                </a:solidFill>
                <a:effectLst/>
              </a:rPr>
              <a:t>REST API Best Practices</a:t>
            </a:r>
            <a:r>
              <a:rPr lang="en-US" sz="2000" b="0" i="0" dirty="0">
                <a:solidFill>
                  <a:srgbClr val="374151"/>
                </a:solidFill>
                <a:effectLst/>
              </a:rPr>
              <a:t>" are like the good manners and smart strategies that computer systems follow to share information with each other smoothly, just like food trucks follow certain rules to serve delicious food to their customers without any confusion!</a:t>
            </a:r>
            <a:endParaRPr lang="en-US" sz="2000" dirty="0"/>
          </a:p>
        </p:txBody>
      </p:sp>
    </p:spTree>
    <p:extLst>
      <p:ext uri="{BB962C8B-B14F-4D97-AF65-F5344CB8AC3E}">
        <p14:creationId xmlns:p14="http://schemas.microsoft.com/office/powerpoint/2010/main" val="28023025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91624</TotalTime>
  <Words>659</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9850</cp:revision>
  <dcterms:created xsi:type="dcterms:W3CDTF">2006-08-16T00:00:00Z</dcterms:created>
  <dcterms:modified xsi:type="dcterms:W3CDTF">2023-08-25T08:23:42Z</dcterms:modified>
</cp:coreProperties>
</file>