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7"/>
  </p:notesMasterIdLst>
  <p:sldIdLst>
    <p:sldId id="484" r:id="rId2"/>
    <p:sldId id="487" r:id="rId3"/>
    <p:sldId id="488" r:id="rId4"/>
    <p:sldId id="489" r:id="rId5"/>
    <p:sldId id="490" r:id="rId6"/>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94291" autoAdjust="0"/>
  </p:normalViewPr>
  <p:slideViewPr>
    <p:cSldViewPr>
      <p:cViewPr varScale="1">
        <p:scale>
          <a:sx n="71" d="100"/>
          <a:sy n="71" d="100"/>
        </p:scale>
        <p:origin x="1248" y="91"/>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1/13/2024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1949651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2826055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726957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3339659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3293634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1/13/2024</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eal box (with lock) CORRECT Stamp &amp; Seal Cases | MonotaRO Taiwan">
            <a:extLst>
              <a:ext uri="{FF2B5EF4-FFF2-40B4-BE49-F238E27FC236}">
                <a16:creationId xmlns:a16="http://schemas.microsoft.com/office/drawing/2014/main" id="{A67FBEF5-7996-9084-6672-1682154D8C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1136" y="3657603"/>
            <a:ext cx="1647219" cy="1647219"/>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2057400" y="57090"/>
            <a:ext cx="78486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Keeping Your Messages Safe: Understanding 'Encryption in Transit' Simply</a:t>
            </a:r>
          </a:p>
        </p:txBody>
      </p:sp>
      <p:sp>
        <p:nvSpPr>
          <p:cNvPr id="11" name="TextBox 10">
            <a:extLst>
              <a:ext uri="{FF2B5EF4-FFF2-40B4-BE49-F238E27FC236}">
                <a16:creationId xmlns:a16="http://schemas.microsoft.com/office/drawing/2014/main" id="{1CA6F653-71B3-2548-6CD8-244C8EE12BCF}"/>
              </a:ext>
            </a:extLst>
          </p:cNvPr>
          <p:cNvSpPr txBox="1"/>
          <p:nvPr/>
        </p:nvSpPr>
        <p:spPr>
          <a:xfrm>
            <a:off x="230014" y="657760"/>
            <a:ext cx="11788771" cy="2308324"/>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285750" indent="-285750" algn="l">
              <a:buFont typeface="Wingdings" panose="05000000000000000000" pitchFamily="2" charset="2"/>
              <a:buChar char="ü"/>
            </a:pPr>
            <a:r>
              <a:rPr lang="en-US" sz="1800" b="0" i="0" dirty="0">
                <a:solidFill>
                  <a:srgbClr val="374151"/>
                </a:solidFill>
                <a:effectLst/>
                <a:latin typeface="Söhne"/>
              </a:rPr>
              <a:t>Imagine you're sending a </a:t>
            </a:r>
            <a:r>
              <a:rPr lang="en-US" sz="1800" b="0" i="0" dirty="0">
                <a:solidFill>
                  <a:srgbClr val="C00000"/>
                </a:solidFill>
                <a:effectLst/>
                <a:latin typeface="Söhne"/>
              </a:rPr>
              <a:t>secret message </a:t>
            </a:r>
            <a:r>
              <a:rPr lang="en-US" sz="1800" b="0" i="0" dirty="0">
                <a:solidFill>
                  <a:srgbClr val="374151"/>
                </a:solidFill>
                <a:effectLst/>
                <a:latin typeface="Söhne"/>
              </a:rPr>
              <a:t>to your friend through a messenger. You put the </a:t>
            </a:r>
            <a:r>
              <a:rPr lang="en-US" sz="1800" b="0" i="0" dirty="0">
                <a:solidFill>
                  <a:srgbClr val="C00000"/>
                </a:solidFill>
                <a:effectLst/>
                <a:latin typeface="Söhne"/>
              </a:rPr>
              <a:t>message</a:t>
            </a:r>
            <a:r>
              <a:rPr lang="en-US" sz="1800" b="0" i="0" dirty="0">
                <a:solidFill>
                  <a:srgbClr val="374151"/>
                </a:solidFill>
                <a:effectLst/>
                <a:latin typeface="Söhne"/>
              </a:rPr>
              <a:t> inside a </a:t>
            </a:r>
            <a:r>
              <a:rPr lang="en-US" sz="1800" b="0" i="0" dirty="0">
                <a:solidFill>
                  <a:srgbClr val="C00000"/>
                </a:solidFill>
                <a:effectLst/>
                <a:latin typeface="Söhne"/>
              </a:rPr>
              <a:t>special box </a:t>
            </a:r>
            <a:r>
              <a:rPr lang="en-US" sz="1800" b="0" i="0" dirty="0">
                <a:solidFill>
                  <a:srgbClr val="374151"/>
                </a:solidFill>
                <a:effectLst/>
                <a:latin typeface="Söhne"/>
              </a:rPr>
              <a:t>with a </a:t>
            </a:r>
            <a:r>
              <a:rPr lang="en-US" sz="1800" b="0" i="0" dirty="0">
                <a:solidFill>
                  <a:srgbClr val="C00000"/>
                </a:solidFill>
                <a:effectLst/>
                <a:latin typeface="Söhne"/>
              </a:rPr>
              <a:t>lock</a:t>
            </a:r>
            <a:r>
              <a:rPr lang="en-US" sz="1800" b="0" i="0" dirty="0">
                <a:solidFill>
                  <a:srgbClr val="374151"/>
                </a:solidFill>
                <a:effectLst/>
                <a:latin typeface="Söhne"/>
              </a:rPr>
              <a:t> and send it through a trusted courier. The box can only be opened by your friend using a </a:t>
            </a:r>
            <a:r>
              <a:rPr lang="en-US" sz="1800" b="0" i="0" dirty="0">
                <a:solidFill>
                  <a:srgbClr val="C00000"/>
                </a:solidFill>
                <a:effectLst/>
                <a:latin typeface="Söhne"/>
              </a:rPr>
              <a:t>key</a:t>
            </a:r>
            <a:r>
              <a:rPr lang="en-US" sz="1800" b="0" i="0" dirty="0">
                <a:solidFill>
                  <a:srgbClr val="374151"/>
                </a:solidFill>
                <a:effectLst/>
                <a:latin typeface="Söhne"/>
              </a:rPr>
              <a:t> that only they have. This is similar to what happens with </a:t>
            </a:r>
            <a:r>
              <a:rPr lang="en-US" sz="1800" b="0" i="0" dirty="0">
                <a:solidFill>
                  <a:srgbClr val="FF0000"/>
                </a:solidFill>
                <a:effectLst/>
                <a:latin typeface="Söhne"/>
              </a:rPr>
              <a:t>encryption in transit.</a:t>
            </a:r>
            <a:br>
              <a:rPr lang="en-US" sz="1800" b="0" i="0" dirty="0">
                <a:solidFill>
                  <a:srgbClr val="FF0000"/>
                </a:solidFill>
                <a:effectLst/>
                <a:latin typeface="Söhne"/>
              </a:rPr>
            </a:br>
            <a:endParaRPr lang="en-US" sz="1800" b="0" i="0" dirty="0">
              <a:solidFill>
                <a:srgbClr val="FF0000"/>
              </a:solidFill>
              <a:effectLst/>
              <a:latin typeface="Söhne"/>
            </a:endParaRPr>
          </a:p>
          <a:p>
            <a:pPr marL="285750" indent="-285750" algn="l">
              <a:buFont typeface="Wingdings" panose="05000000000000000000" pitchFamily="2" charset="2"/>
              <a:buChar char="ü"/>
            </a:pPr>
            <a:r>
              <a:rPr lang="en-US" sz="1800" b="0" i="0" dirty="0">
                <a:solidFill>
                  <a:srgbClr val="374151"/>
                </a:solidFill>
                <a:effectLst/>
                <a:latin typeface="Söhne"/>
              </a:rPr>
              <a:t>"</a:t>
            </a:r>
            <a:r>
              <a:rPr lang="en-US" sz="1800" b="0" i="0" dirty="0">
                <a:solidFill>
                  <a:srgbClr val="C00000"/>
                </a:solidFill>
                <a:effectLst/>
                <a:latin typeface="Söhne"/>
              </a:rPr>
              <a:t>Encryption in transit</a:t>
            </a:r>
            <a:r>
              <a:rPr lang="en-US" sz="1800" b="0" i="0" dirty="0">
                <a:solidFill>
                  <a:srgbClr val="374151"/>
                </a:solidFill>
                <a:effectLst/>
                <a:latin typeface="Söhne"/>
              </a:rPr>
              <a:t>" refers to the </a:t>
            </a:r>
            <a:r>
              <a:rPr lang="en-US" sz="1800" b="0" i="0" dirty="0">
                <a:solidFill>
                  <a:srgbClr val="C00000"/>
                </a:solidFill>
                <a:effectLst/>
                <a:latin typeface="Söhne"/>
              </a:rPr>
              <a:t>protection of information </a:t>
            </a:r>
            <a:r>
              <a:rPr lang="en-US" sz="1800" b="0" i="0" dirty="0">
                <a:solidFill>
                  <a:srgbClr val="374151"/>
                </a:solidFill>
                <a:effectLst/>
                <a:latin typeface="Söhne"/>
              </a:rPr>
              <a:t>while it's being sent from one place to another over the internet. When you send data, like messages, emails, or any information online, it travels through different pathways, like highways for cars. During this journey, there might be chances that someone could try to sneak a peek at your information.</a:t>
            </a:r>
          </a:p>
        </p:txBody>
      </p:sp>
      <p:pic>
        <p:nvPicPr>
          <p:cNvPr id="1026" name="Picture 2" descr="Cartoon Man Images - Free Download on Freepik">
            <a:extLst>
              <a:ext uri="{FF2B5EF4-FFF2-40B4-BE49-F238E27FC236}">
                <a16:creationId xmlns:a16="http://schemas.microsoft.com/office/drawing/2014/main" id="{F78C63FA-A82B-DF9C-D614-AB451319F4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2800" y="3484549"/>
            <a:ext cx="1372642" cy="32796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usiness Man Cartoon Png Free Download - Photo #398 - PngFile.net | Free  PNG Images Download">
            <a:extLst>
              <a:ext uri="{FF2B5EF4-FFF2-40B4-BE49-F238E27FC236}">
                <a16:creationId xmlns:a16="http://schemas.microsoft.com/office/drawing/2014/main" id="{9B0E9857-0287-DD74-2891-E9ED952361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0" y="3275724"/>
            <a:ext cx="2174169" cy="348849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2EF82009-3684-33E4-4B86-088279D88E9D}"/>
              </a:ext>
            </a:extLst>
          </p:cNvPr>
          <p:cNvCxnSpPr>
            <a:stCxn id="1026" idx="3"/>
          </p:cNvCxnSpPr>
          <p:nvPr/>
        </p:nvCxnSpPr>
        <p:spPr>
          <a:xfrm>
            <a:off x="3455442" y="5124385"/>
            <a:ext cx="5002758" cy="0"/>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pic>
        <p:nvPicPr>
          <p:cNvPr id="7" name="Picture 4" descr="Antique Key Clip Art | Old key, Vintage keys, Antique keys">
            <a:extLst>
              <a:ext uri="{FF2B5EF4-FFF2-40B4-BE49-F238E27FC236}">
                <a16:creationId xmlns:a16="http://schemas.microsoft.com/office/drawing/2014/main" id="{E98D823C-F19E-6730-EF15-F546AF23DC9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2686" y="3275724"/>
            <a:ext cx="136874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Antique Key Clip Art | Old key, Vintage keys, Antique keys">
            <a:extLst>
              <a:ext uri="{FF2B5EF4-FFF2-40B4-BE49-F238E27FC236}">
                <a16:creationId xmlns:a16="http://schemas.microsoft.com/office/drawing/2014/main" id="{8F856573-3880-6238-622A-5F7F528EBA9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288428" y="3331032"/>
            <a:ext cx="136874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rime Hacker icon PNG and SVG Vector Free Download">
            <a:extLst>
              <a:ext uri="{FF2B5EF4-FFF2-40B4-BE49-F238E27FC236}">
                <a16:creationId xmlns:a16="http://schemas.microsoft.com/office/drawing/2014/main" id="{A4CF42D8-8975-239E-C68E-AD56EFBA87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1888" y="3130653"/>
            <a:ext cx="1177386" cy="103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63042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fade">
                                      <p:cBhvr>
                                        <p:cTn id="7"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Seal box (with lock) CORRECT Stamp &amp; Seal Cases | MonotaRO Taiwan">
            <a:extLst>
              <a:ext uri="{FF2B5EF4-FFF2-40B4-BE49-F238E27FC236}">
                <a16:creationId xmlns:a16="http://schemas.microsoft.com/office/drawing/2014/main" id="{A20EB389-E86A-D52F-8B9C-AC9A5D2791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733801"/>
            <a:ext cx="1542799" cy="1542799"/>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2057400" y="57090"/>
            <a:ext cx="78486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Keeping Your Messages Safe: Understanding 'Encryption in Transit' Simply</a:t>
            </a:r>
          </a:p>
        </p:txBody>
      </p:sp>
      <p:sp>
        <p:nvSpPr>
          <p:cNvPr id="11" name="TextBox 10">
            <a:extLst>
              <a:ext uri="{FF2B5EF4-FFF2-40B4-BE49-F238E27FC236}">
                <a16:creationId xmlns:a16="http://schemas.microsoft.com/office/drawing/2014/main" id="{1CA6F653-71B3-2548-6CD8-244C8EE12BCF}"/>
              </a:ext>
            </a:extLst>
          </p:cNvPr>
          <p:cNvSpPr txBox="1"/>
          <p:nvPr/>
        </p:nvSpPr>
        <p:spPr>
          <a:xfrm>
            <a:off x="230014" y="657760"/>
            <a:ext cx="11788771" cy="2308324"/>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171450" indent="-171450" algn="l">
              <a:buFont typeface="Wingdings" panose="05000000000000000000" pitchFamily="2" charset="2"/>
              <a:buChar char="ü"/>
            </a:pPr>
            <a:r>
              <a:rPr lang="en-US" sz="1800" b="0" i="0" dirty="0">
                <a:solidFill>
                  <a:srgbClr val="374151"/>
                </a:solidFill>
                <a:effectLst/>
                <a:latin typeface="Söhne"/>
              </a:rPr>
              <a:t>So, to </a:t>
            </a:r>
            <a:r>
              <a:rPr lang="en-US" sz="1800" b="0" i="0" dirty="0">
                <a:solidFill>
                  <a:srgbClr val="C00000"/>
                </a:solidFill>
                <a:effectLst/>
                <a:latin typeface="Söhne"/>
              </a:rPr>
              <a:t>keep your data safe </a:t>
            </a:r>
            <a:r>
              <a:rPr lang="en-US" sz="1800" b="0" i="0" dirty="0">
                <a:solidFill>
                  <a:srgbClr val="374151"/>
                </a:solidFill>
                <a:effectLst/>
                <a:latin typeface="Söhne"/>
              </a:rPr>
              <a:t>while it travels from your device to its destination (like a website or another person's device), it's put into a </a:t>
            </a:r>
            <a:r>
              <a:rPr lang="en-US" sz="1800" b="0" i="0" dirty="0">
                <a:solidFill>
                  <a:srgbClr val="C00000"/>
                </a:solidFill>
                <a:effectLst/>
                <a:latin typeface="Söhne"/>
              </a:rPr>
              <a:t>special, locked "box" </a:t>
            </a:r>
            <a:r>
              <a:rPr lang="en-US" sz="1800" b="0" i="0" dirty="0">
                <a:solidFill>
                  <a:srgbClr val="374151"/>
                </a:solidFill>
                <a:effectLst/>
                <a:latin typeface="Söhne"/>
              </a:rPr>
              <a:t>using a complex code called </a:t>
            </a:r>
            <a:r>
              <a:rPr lang="en-US" sz="1800" b="0" i="0" dirty="0">
                <a:solidFill>
                  <a:srgbClr val="C00000"/>
                </a:solidFill>
                <a:effectLst/>
                <a:latin typeface="Söhne"/>
              </a:rPr>
              <a:t>encryption</a:t>
            </a:r>
            <a:r>
              <a:rPr lang="en-US" sz="1800" b="0" i="0" dirty="0">
                <a:solidFill>
                  <a:srgbClr val="374151"/>
                </a:solidFill>
                <a:effectLst/>
                <a:latin typeface="Söhne"/>
              </a:rPr>
              <a:t>. This </a:t>
            </a:r>
            <a:r>
              <a:rPr lang="en-US" sz="1800" b="0" i="0" dirty="0">
                <a:solidFill>
                  <a:srgbClr val="C00000"/>
                </a:solidFill>
                <a:effectLst/>
                <a:latin typeface="Söhne"/>
              </a:rPr>
              <a:t>encryption</a:t>
            </a:r>
            <a:r>
              <a:rPr lang="en-US" sz="1800" b="0" i="0" dirty="0">
                <a:solidFill>
                  <a:srgbClr val="374151"/>
                </a:solidFill>
                <a:effectLst/>
                <a:latin typeface="Söhne"/>
              </a:rPr>
              <a:t> turns your information into a </a:t>
            </a:r>
            <a:r>
              <a:rPr lang="en-US" sz="1800" b="0" i="0" dirty="0">
                <a:solidFill>
                  <a:srgbClr val="C00000"/>
                </a:solidFill>
                <a:effectLst/>
                <a:latin typeface="Söhne"/>
              </a:rPr>
              <a:t>secret code </a:t>
            </a:r>
            <a:r>
              <a:rPr lang="en-US" sz="1800" b="0" i="0" dirty="0">
                <a:solidFill>
                  <a:srgbClr val="374151"/>
                </a:solidFill>
                <a:effectLst/>
                <a:latin typeface="Söhne"/>
              </a:rPr>
              <a:t>that only the intended recipient knows how to unlock or decode.</a:t>
            </a:r>
            <a:br>
              <a:rPr lang="en-US" sz="1800" b="0" i="0" dirty="0">
                <a:solidFill>
                  <a:srgbClr val="374151"/>
                </a:solidFill>
                <a:effectLst/>
                <a:latin typeface="Söhne"/>
              </a:rPr>
            </a:br>
            <a:endParaRPr lang="en-US" sz="1800" b="0" i="0" dirty="0">
              <a:solidFill>
                <a:srgbClr val="374151"/>
              </a:solidFill>
              <a:effectLst/>
              <a:latin typeface="Söhne"/>
            </a:endParaRPr>
          </a:p>
          <a:p>
            <a:pPr marL="171450" indent="-171450" algn="l">
              <a:buFont typeface="Wingdings" panose="05000000000000000000" pitchFamily="2" charset="2"/>
              <a:buChar char="ü"/>
            </a:pPr>
            <a:r>
              <a:rPr lang="en-US" sz="1800" b="0" i="0" dirty="0">
                <a:solidFill>
                  <a:srgbClr val="374151"/>
                </a:solidFill>
                <a:effectLst/>
                <a:latin typeface="Söhne"/>
              </a:rPr>
              <a:t>Just like the </a:t>
            </a:r>
            <a:r>
              <a:rPr lang="en-US" sz="1800" b="0" i="0" dirty="0">
                <a:solidFill>
                  <a:srgbClr val="C00000"/>
                </a:solidFill>
                <a:effectLst/>
                <a:latin typeface="Söhne"/>
              </a:rPr>
              <a:t>special box with a lock and key </a:t>
            </a:r>
            <a:r>
              <a:rPr lang="en-US" sz="1800" b="0" i="0" dirty="0">
                <a:solidFill>
                  <a:srgbClr val="374151"/>
                </a:solidFill>
                <a:effectLst/>
                <a:latin typeface="Söhne"/>
              </a:rPr>
              <a:t>ensures that only your friend can read your </a:t>
            </a:r>
            <a:r>
              <a:rPr lang="en-US" sz="1800" b="0" i="0" dirty="0">
                <a:solidFill>
                  <a:srgbClr val="C00000"/>
                </a:solidFill>
                <a:effectLst/>
                <a:latin typeface="Söhne"/>
              </a:rPr>
              <a:t>secret message</a:t>
            </a:r>
            <a:r>
              <a:rPr lang="en-US" sz="1800" b="0" i="0" dirty="0">
                <a:solidFill>
                  <a:srgbClr val="374151"/>
                </a:solidFill>
                <a:effectLst/>
                <a:latin typeface="Söhne"/>
              </a:rPr>
              <a:t>, </a:t>
            </a:r>
            <a:r>
              <a:rPr lang="en-US" sz="1800" b="0" i="0" dirty="0">
                <a:solidFill>
                  <a:srgbClr val="C00000"/>
                </a:solidFill>
                <a:effectLst/>
                <a:latin typeface="Söhne"/>
              </a:rPr>
              <a:t>encryption in transit</a:t>
            </a:r>
            <a:r>
              <a:rPr lang="en-US" sz="1800" b="0" i="0" dirty="0">
                <a:solidFill>
                  <a:srgbClr val="374151"/>
                </a:solidFill>
                <a:effectLst/>
                <a:latin typeface="Söhne"/>
              </a:rPr>
              <a:t> makes sure that even if someone tries to intercept or look at the data while it's moving around the internet, they can't understand it without the </a:t>
            </a:r>
            <a:r>
              <a:rPr lang="en-US" sz="1800" b="0" i="0" dirty="0">
                <a:solidFill>
                  <a:srgbClr val="C00000"/>
                </a:solidFill>
                <a:effectLst/>
                <a:latin typeface="Söhne"/>
              </a:rPr>
              <a:t>right "key" </a:t>
            </a:r>
            <a:r>
              <a:rPr lang="en-US" sz="1800" b="0" i="0" dirty="0">
                <a:solidFill>
                  <a:srgbClr val="374151"/>
                </a:solidFill>
                <a:effectLst/>
                <a:latin typeface="Söhne"/>
              </a:rPr>
              <a:t>or </a:t>
            </a:r>
            <a:r>
              <a:rPr lang="en-US" sz="1800" b="0" i="0" dirty="0">
                <a:solidFill>
                  <a:srgbClr val="C00000"/>
                </a:solidFill>
                <a:effectLst/>
                <a:latin typeface="Söhne"/>
              </a:rPr>
              <a:t>decryption</a:t>
            </a:r>
            <a:r>
              <a:rPr lang="en-US" sz="1800" b="0" i="0" dirty="0">
                <a:solidFill>
                  <a:srgbClr val="374151"/>
                </a:solidFill>
                <a:effectLst/>
                <a:latin typeface="Söhne"/>
              </a:rPr>
              <a:t> method. This helps to keep your information private and secure while it travels through the online world.</a:t>
            </a:r>
          </a:p>
        </p:txBody>
      </p:sp>
      <p:pic>
        <p:nvPicPr>
          <p:cNvPr id="4" name="Picture 2" descr="Cartoon Man Images - Free Download on Freepik">
            <a:extLst>
              <a:ext uri="{FF2B5EF4-FFF2-40B4-BE49-F238E27FC236}">
                <a16:creationId xmlns:a16="http://schemas.microsoft.com/office/drawing/2014/main" id="{D3F69C06-C325-E9A4-407F-7DE89E4757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2800" y="3484549"/>
            <a:ext cx="1372642" cy="327967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Business Man Cartoon Png Free Download - Photo #398 - PngFile.net | Free  PNG Images Download">
            <a:extLst>
              <a:ext uri="{FF2B5EF4-FFF2-40B4-BE49-F238E27FC236}">
                <a16:creationId xmlns:a16="http://schemas.microsoft.com/office/drawing/2014/main" id="{83C84D75-904E-4107-C810-6D568C1197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0" y="3275724"/>
            <a:ext cx="2174169" cy="348849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78677EBB-F53C-FB69-A6FF-34C35C64C755}"/>
              </a:ext>
            </a:extLst>
          </p:cNvPr>
          <p:cNvCxnSpPr>
            <a:stCxn id="4" idx="3"/>
          </p:cNvCxnSpPr>
          <p:nvPr/>
        </p:nvCxnSpPr>
        <p:spPr>
          <a:xfrm>
            <a:off x="3455442" y="5124385"/>
            <a:ext cx="5002758" cy="0"/>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pic>
        <p:nvPicPr>
          <p:cNvPr id="10" name="Picture 4" descr="Antique Key Clip Art | Old key, Vintage keys, Antique keys">
            <a:extLst>
              <a:ext uri="{FF2B5EF4-FFF2-40B4-BE49-F238E27FC236}">
                <a16:creationId xmlns:a16="http://schemas.microsoft.com/office/drawing/2014/main" id="{D9C1268C-4CB0-66B0-457B-F49B70ED9CC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2686" y="3275724"/>
            <a:ext cx="136874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Antique Key Clip Art | Old key, Vintage keys, Antique keys">
            <a:extLst>
              <a:ext uri="{FF2B5EF4-FFF2-40B4-BE49-F238E27FC236}">
                <a16:creationId xmlns:a16="http://schemas.microsoft.com/office/drawing/2014/main" id="{CCD1D958-E153-6534-05DC-C60DB6E9BE5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288428" y="3331032"/>
            <a:ext cx="136874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Crime Hacker icon PNG and SVG Vector Free Download">
            <a:extLst>
              <a:ext uri="{FF2B5EF4-FFF2-40B4-BE49-F238E27FC236}">
                <a16:creationId xmlns:a16="http://schemas.microsoft.com/office/drawing/2014/main" id="{BBFAD6BE-29AA-E205-E9BC-62B8E22CBA6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1888" y="3130653"/>
            <a:ext cx="1177386" cy="103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03828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Seal box (with lock) CORRECT Stamp &amp; Seal Cases | MonotaRO Taiwan">
            <a:extLst>
              <a:ext uri="{FF2B5EF4-FFF2-40B4-BE49-F238E27FC236}">
                <a16:creationId xmlns:a16="http://schemas.microsoft.com/office/drawing/2014/main" id="{A20EB389-E86A-D52F-8B9C-AC9A5D2791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733801"/>
            <a:ext cx="1542799" cy="1542799"/>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2057400" y="57090"/>
            <a:ext cx="78486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Keeping Your Messages Safe: Understanding 'Encryption in Transit' Simply</a:t>
            </a:r>
          </a:p>
        </p:txBody>
      </p:sp>
      <p:sp>
        <p:nvSpPr>
          <p:cNvPr id="11" name="TextBox 10">
            <a:extLst>
              <a:ext uri="{FF2B5EF4-FFF2-40B4-BE49-F238E27FC236}">
                <a16:creationId xmlns:a16="http://schemas.microsoft.com/office/drawing/2014/main" id="{1CA6F653-71B3-2548-6CD8-244C8EE12BCF}"/>
              </a:ext>
            </a:extLst>
          </p:cNvPr>
          <p:cNvSpPr txBox="1"/>
          <p:nvPr/>
        </p:nvSpPr>
        <p:spPr>
          <a:xfrm>
            <a:off x="230627" y="561741"/>
            <a:ext cx="11788771" cy="255454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l"/>
            <a:r>
              <a:rPr lang="en-US" sz="1600" b="0" i="0" dirty="0">
                <a:solidFill>
                  <a:srgbClr val="374151"/>
                </a:solidFill>
                <a:effectLst/>
                <a:latin typeface="Söhne"/>
              </a:rPr>
              <a:t>Implementing </a:t>
            </a:r>
            <a:r>
              <a:rPr lang="en-US" sz="1600" b="0" i="0" dirty="0">
                <a:solidFill>
                  <a:srgbClr val="C00000"/>
                </a:solidFill>
                <a:effectLst/>
                <a:latin typeface="Söhne"/>
              </a:rPr>
              <a:t>encryption in transit </a:t>
            </a:r>
            <a:r>
              <a:rPr lang="en-US" sz="1600" b="0" i="0" dirty="0">
                <a:solidFill>
                  <a:srgbClr val="374151"/>
                </a:solidFill>
                <a:effectLst/>
                <a:latin typeface="Söhne"/>
              </a:rPr>
              <a:t>essentially involves </a:t>
            </a:r>
            <a:r>
              <a:rPr lang="en-US" sz="1600" b="0" i="0" dirty="0">
                <a:solidFill>
                  <a:srgbClr val="C00000"/>
                </a:solidFill>
                <a:effectLst/>
                <a:latin typeface="Söhne"/>
              </a:rPr>
              <a:t>securing the data </a:t>
            </a:r>
            <a:r>
              <a:rPr lang="en-US" sz="1600" b="0" i="0" dirty="0">
                <a:solidFill>
                  <a:srgbClr val="374151"/>
                </a:solidFill>
                <a:effectLst/>
                <a:latin typeface="Söhne"/>
              </a:rPr>
              <a:t>as it moves from one place to another, especially over the internet. Here's a layman's guide to implementing </a:t>
            </a:r>
            <a:r>
              <a:rPr lang="en-US" sz="1600" b="0" i="0" dirty="0">
                <a:solidFill>
                  <a:srgbClr val="C00000"/>
                </a:solidFill>
                <a:effectLst/>
                <a:latin typeface="Söhne"/>
              </a:rPr>
              <a:t>encryption in transit</a:t>
            </a:r>
            <a:r>
              <a:rPr lang="en-US" sz="1600" b="0" i="0" dirty="0">
                <a:solidFill>
                  <a:srgbClr val="374151"/>
                </a:solidFill>
                <a:effectLst/>
                <a:latin typeface="Söhne"/>
              </a:rPr>
              <a:t>:</a:t>
            </a:r>
            <a:br>
              <a:rPr lang="en-US" sz="1600" b="0" i="0" dirty="0">
                <a:solidFill>
                  <a:srgbClr val="374151"/>
                </a:solidFill>
                <a:effectLst/>
                <a:latin typeface="Söhne"/>
              </a:rPr>
            </a:br>
            <a:endParaRPr lang="en-US" sz="1600" b="0" i="0" dirty="0">
              <a:solidFill>
                <a:srgbClr val="374151"/>
              </a:solidFill>
              <a:effectLst/>
              <a:latin typeface="Söhne"/>
            </a:endParaRPr>
          </a:p>
          <a:p>
            <a:pPr algn="l">
              <a:buFont typeface="+mj-lt"/>
              <a:buAutoNum type="arabicPeriod"/>
            </a:pPr>
            <a:r>
              <a:rPr lang="en-US" sz="1600" b="1" i="0" dirty="0">
                <a:solidFill>
                  <a:srgbClr val="C00000"/>
                </a:solidFill>
                <a:effectLst/>
                <a:latin typeface="Söhne"/>
              </a:rPr>
              <a:t>Using HTTPS:</a:t>
            </a:r>
            <a:r>
              <a:rPr lang="en-US" sz="1600" b="0" i="0" dirty="0">
                <a:solidFill>
                  <a:srgbClr val="C00000"/>
                </a:solidFill>
                <a:effectLst/>
                <a:latin typeface="Söhne"/>
              </a:rPr>
              <a:t> </a:t>
            </a:r>
            <a:r>
              <a:rPr lang="en-US" sz="1600" b="0" i="0" dirty="0">
                <a:solidFill>
                  <a:srgbClr val="374151"/>
                </a:solidFill>
                <a:effectLst/>
                <a:latin typeface="Söhne"/>
              </a:rPr>
              <a:t>When you visit websites, ensure they use </a:t>
            </a:r>
            <a:r>
              <a:rPr lang="en-US" sz="1600" b="0" i="0" dirty="0">
                <a:solidFill>
                  <a:srgbClr val="C00000"/>
                </a:solidFill>
                <a:effectLst/>
                <a:latin typeface="Söhne"/>
              </a:rPr>
              <a:t>HTTPS</a:t>
            </a:r>
            <a:r>
              <a:rPr lang="en-US" sz="1600" b="0" i="0" dirty="0">
                <a:solidFill>
                  <a:srgbClr val="374151"/>
                </a:solidFill>
                <a:effectLst/>
                <a:latin typeface="Söhne"/>
              </a:rPr>
              <a:t> (Hypertext Transfer Protocol Secure) instead of just </a:t>
            </a:r>
            <a:r>
              <a:rPr lang="en-US" sz="1600" b="0" i="0" dirty="0">
                <a:solidFill>
                  <a:srgbClr val="C00000"/>
                </a:solidFill>
                <a:effectLst/>
                <a:latin typeface="Söhne"/>
              </a:rPr>
              <a:t>HTTP</a:t>
            </a:r>
            <a:r>
              <a:rPr lang="en-US" sz="1600" b="0" i="0" dirty="0">
                <a:solidFill>
                  <a:srgbClr val="374151"/>
                </a:solidFill>
                <a:effectLst/>
                <a:latin typeface="Söhne"/>
              </a:rPr>
              <a:t>. Look for the </a:t>
            </a:r>
            <a:r>
              <a:rPr lang="en-US" sz="1600" b="0" i="0" dirty="0">
                <a:solidFill>
                  <a:srgbClr val="C00000"/>
                </a:solidFill>
                <a:effectLst/>
                <a:latin typeface="Söhne"/>
              </a:rPr>
              <a:t>padlock symbol </a:t>
            </a:r>
            <a:r>
              <a:rPr lang="en-US" sz="1600" b="0" i="0" dirty="0">
                <a:solidFill>
                  <a:srgbClr val="374151"/>
                </a:solidFill>
                <a:effectLst/>
                <a:latin typeface="Söhne"/>
              </a:rPr>
              <a:t>or "</a:t>
            </a:r>
            <a:r>
              <a:rPr lang="en-US" sz="1600" b="0" i="0" dirty="0">
                <a:solidFill>
                  <a:srgbClr val="C00000"/>
                </a:solidFill>
                <a:effectLst/>
                <a:latin typeface="Söhne"/>
              </a:rPr>
              <a:t>https://</a:t>
            </a:r>
            <a:r>
              <a:rPr lang="en-US" sz="1600" b="0" i="0" dirty="0">
                <a:solidFill>
                  <a:srgbClr val="374151"/>
                </a:solidFill>
                <a:effectLst/>
                <a:latin typeface="Söhne"/>
              </a:rPr>
              <a:t>" in the website address bar. </a:t>
            </a:r>
            <a:r>
              <a:rPr lang="en-US" sz="1600" b="0" i="0" dirty="0">
                <a:solidFill>
                  <a:srgbClr val="C00000"/>
                </a:solidFill>
                <a:effectLst/>
                <a:latin typeface="Söhne"/>
              </a:rPr>
              <a:t>HTTPS</a:t>
            </a:r>
            <a:r>
              <a:rPr lang="en-US" sz="1600" b="0" i="0" dirty="0">
                <a:solidFill>
                  <a:srgbClr val="374151"/>
                </a:solidFill>
                <a:effectLst/>
                <a:latin typeface="Söhne"/>
              </a:rPr>
              <a:t> </a:t>
            </a:r>
            <a:r>
              <a:rPr lang="en-US" sz="1600" b="0" i="0" dirty="0">
                <a:solidFill>
                  <a:srgbClr val="C00000"/>
                </a:solidFill>
                <a:effectLst/>
                <a:latin typeface="Söhne"/>
              </a:rPr>
              <a:t>encrypts</a:t>
            </a:r>
            <a:r>
              <a:rPr lang="en-US" sz="1600" b="0" i="0" dirty="0">
                <a:solidFill>
                  <a:srgbClr val="374151"/>
                </a:solidFill>
                <a:effectLst/>
                <a:latin typeface="Söhne"/>
              </a:rPr>
              <a:t> the data between your browser and the website, keeping it secure from </a:t>
            </a:r>
            <a:r>
              <a:rPr lang="en-US" sz="1600" b="0" i="0" dirty="0">
                <a:solidFill>
                  <a:srgbClr val="C00000"/>
                </a:solidFill>
                <a:effectLst/>
                <a:latin typeface="Söhne"/>
              </a:rPr>
              <a:t>eavesdroppers</a:t>
            </a:r>
            <a:r>
              <a:rPr lang="en-US" sz="1600" b="0" i="0" dirty="0">
                <a:solidFill>
                  <a:srgbClr val="374151"/>
                </a:solidFill>
                <a:effectLst/>
                <a:latin typeface="Söhne"/>
              </a:rPr>
              <a:t>.</a:t>
            </a:r>
            <a:br>
              <a:rPr lang="en-US" sz="1600" b="0" i="0" dirty="0">
                <a:solidFill>
                  <a:srgbClr val="374151"/>
                </a:solidFill>
                <a:effectLst/>
                <a:latin typeface="Söhne"/>
              </a:rPr>
            </a:br>
            <a:endParaRPr lang="en-US" sz="1600" b="0" i="0" dirty="0">
              <a:solidFill>
                <a:srgbClr val="374151"/>
              </a:solidFill>
              <a:effectLst/>
              <a:latin typeface="Söhne"/>
            </a:endParaRPr>
          </a:p>
          <a:p>
            <a:pPr algn="l">
              <a:buFont typeface="+mj-lt"/>
              <a:buAutoNum type="arabicPeriod"/>
            </a:pPr>
            <a:r>
              <a:rPr lang="en-US" sz="1600" b="1" i="0" dirty="0">
                <a:solidFill>
                  <a:srgbClr val="C00000"/>
                </a:solidFill>
                <a:effectLst/>
                <a:latin typeface="Söhne"/>
              </a:rPr>
              <a:t>Messaging Apps with Encryption</a:t>
            </a:r>
            <a:r>
              <a:rPr lang="en-US" sz="1600" b="1" i="0" dirty="0">
                <a:solidFill>
                  <a:srgbClr val="374151"/>
                </a:solidFill>
                <a:effectLst/>
                <a:latin typeface="Söhne"/>
              </a:rPr>
              <a:t>:</a:t>
            </a:r>
            <a:r>
              <a:rPr lang="en-US" sz="1600" b="0" i="0" dirty="0">
                <a:solidFill>
                  <a:srgbClr val="374151"/>
                </a:solidFill>
                <a:effectLst/>
                <a:latin typeface="Söhne"/>
              </a:rPr>
              <a:t> Use messaging apps that offer </a:t>
            </a:r>
            <a:r>
              <a:rPr lang="en-US" sz="1600" b="0" i="0" dirty="0">
                <a:solidFill>
                  <a:srgbClr val="C00000"/>
                </a:solidFill>
                <a:effectLst/>
                <a:latin typeface="Söhne"/>
              </a:rPr>
              <a:t>end-to-end encryption</a:t>
            </a:r>
            <a:r>
              <a:rPr lang="en-US" sz="1600" b="0" i="0" dirty="0">
                <a:solidFill>
                  <a:srgbClr val="374151"/>
                </a:solidFill>
                <a:effectLst/>
                <a:latin typeface="Söhne"/>
              </a:rPr>
              <a:t>, such as WhatsApp, Signal, or Telegram. These apps secure your messages so that only the sender and receiver can read them, preventing others from intercepting and understanding your conversations.</a:t>
            </a:r>
          </a:p>
        </p:txBody>
      </p:sp>
      <p:pic>
        <p:nvPicPr>
          <p:cNvPr id="4" name="Picture 2" descr="Cartoon Man Images - Free Download on Freepik">
            <a:extLst>
              <a:ext uri="{FF2B5EF4-FFF2-40B4-BE49-F238E27FC236}">
                <a16:creationId xmlns:a16="http://schemas.microsoft.com/office/drawing/2014/main" id="{D3F69C06-C325-E9A4-407F-7DE89E4757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2800" y="3484549"/>
            <a:ext cx="1372642" cy="327967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Business Man Cartoon Png Free Download - Photo #398 - PngFile.net | Free  PNG Images Download">
            <a:extLst>
              <a:ext uri="{FF2B5EF4-FFF2-40B4-BE49-F238E27FC236}">
                <a16:creationId xmlns:a16="http://schemas.microsoft.com/office/drawing/2014/main" id="{83C84D75-904E-4107-C810-6D568C1197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0" y="3275724"/>
            <a:ext cx="2174169" cy="348849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78677EBB-F53C-FB69-A6FF-34C35C64C755}"/>
              </a:ext>
            </a:extLst>
          </p:cNvPr>
          <p:cNvCxnSpPr>
            <a:stCxn id="4" idx="3"/>
          </p:cNvCxnSpPr>
          <p:nvPr/>
        </p:nvCxnSpPr>
        <p:spPr>
          <a:xfrm>
            <a:off x="3455442" y="5124385"/>
            <a:ext cx="5002758" cy="0"/>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pic>
        <p:nvPicPr>
          <p:cNvPr id="10" name="Picture 4" descr="Antique Key Clip Art | Old key, Vintage keys, Antique keys">
            <a:extLst>
              <a:ext uri="{FF2B5EF4-FFF2-40B4-BE49-F238E27FC236}">
                <a16:creationId xmlns:a16="http://schemas.microsoft.com/office/drawing/2014/main" id="{D9C1268C-4CB0-66B0-457B-F49B70ED9CC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2686" y="3275724"/>
            <a:ext cx="136874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Antique Key Clip Art | Old key, Vintage keys, Antique keys">
            <a:extLst>
              <a:ext uri="{FF2B5EF4-FFF2-40B4-BE49-F238E27FC236}">
                <a16:creationId xmlns:a16="http://schemas.microsoft.com/office/drawing/2014/main" id="{CCD1D958-E153-6534-05DC-C60DB6E9BE5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288428" y="3331032"/>
            <a:ext cx="136874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Crime Hacker icon PNG and SVG Vector Free Download">
            <a:extLst>
              <a:ext uri="{FF2B5EF4-FFF2-40B4-BE49-F238E27FC236}">
                <a16:creationId xmlns:a16="http://schemas.microsoft.com/office/drawing/2014/main" id="{BBFAD6BE-29AA-E205-E9BC-62B8E22CBA6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1888" y="3130653"/>
            <a:ext cx="1177386" cy="103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30680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Seal box (with lock) CORRECT Stamp &amp; Seal Cases | MonotaRO Taiwan">
            <a:extLst>
              <a:ext uri="{FF2B5EF4-FFF2-40B4-BE49-F238E27FC236}">
                <a16:creationId xmlns:a16="http://schemas.microsoft.com/office/drawing/2014/main" id="{A20EB389-E86A-D52F-8B9C-AC9A5D2791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733801"/>
            <a:ext cx="1542799" cy="1542799"/>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2057400" y="57090"/>
            <a:ext cx="78486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Keeping Your Messages Safe: Understanding 'Encryption in Transit' Simply</a:t>
            </a:r>
          </a:p>
        </p:txBody>
      </p:sp>
      <p:sp>
        <p:nvSpPr>
          <p:cNvPr id="11" name="TextBox 10">
            <a:extLst>
              <a:ext uri="{FF2B5EF4-FFF2-40B4-BE49-F238E27FC236}">
                <a16:creationId xmlns:a16="http://schemas.microsoft.com/office/drawing/2014/main" id="{1CA6F653-71B3-2548-6CD8-244C8EE12BCF}"/>
              </a:ext>
            </a:extLst>
          </p:cNvPr>
          <p:cNvSpPr txBox="1"/>
          <p:nvPr/>
        </p:nvSpPr>
        <p:spPr>
          <a:xfrm>
            <a:off x="230014" y="657760"/>
            <a:ext cx="11788771" cy="2308324"/>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342900" indent="-342900" algn="l">
              <a:buFont typeface="+mj-lt"/>
              <a:buAutoNum type="arabicPeriod" startAt="3"/>
            </a:pPr>
            <a:r>
              <a:rPr lang="en-US" sz="1600" b="1" i="0" dirty="0">
                <a:solidFill>
                  <a:srgbClr val="C00000"/>
                </a:solidFill>
                <a:effectLst/>
                <a:latin typeface="Söhne"/>
              </a:rPr>
              <a:t>Secure Email Services:</a:t>
            </a:r>
            <a:r>
              <a:rPr lang="en-US" sz="1600" b="0" i="0" dirty="0">
                <a:solidFill>
                  <a:srgbClr val="C00000"/>
                </a:solidFill>
                <a:effectLst/>
                <a:latin typeface="Söhne"/>
              </a:rPr>
              <a:t> </a:t>
            </a:r>
            <a:r>
              <a:rPr lang="en-US" sz="1600" b="0" i="0" dirty="0">
                <a:solidFill>
                  <a:srgbClr val="374151"/>
                </a:solidFill>
                <a:effectLst/>
                <a:latin typeface="Söhne"/>
              </a:rPr>
              <a:t>Choose email services that offer </a:t>
            </a:r>
            <a:r>
              <a:rPr lang="en-US" sz="1600" b="0" i="0" dirty="0">
                <a:solidFill>
                  <a:srgbClr val="C00000"/>
                </a:solidFill>
                <a:effectLst/>
                <a:latin typeface="Söhne"/>
              </a:rPr>
              <a:t>encryption</a:t>
            </a:r>
            <a:r>
              <a:rPr lang="en-US" sz="1600" b="0" i="0" dirty="0">
                <a:solidFill>
                  <a:srgbClr val="374151"/>
                </a:solidFill>
                <a:effectLst/>
                <a:latin typeface="Söhne"/>
              </a:rPr>
              <a:t> options. Some email providers offer </a:t>
            </a:r>
            <a:r>
              <a:rPr lang="en-US" sz="1600" b="0" i="0" dirty="0">
                <a:solidFill>
                  <a:srgbClr val="C00000"/>
                </a:solidFill>
                <a:effectLst/>
                <a:latin typeface="Söhne"/>
              </a:rPr>
              <a:t>built-in</a:t>
            </a:r>
            <a:r>
              <a:rPr lang="en-US" sz="1600" b="0" i="0" dirty="0">
                <a:solidFill>
                  <a:srgbClr val="374151"/>
                </a:solidFill>
                <a:effectLst/>
                <a:latin typeface="Söhne"/>
              </a:rPr>
              <a:t> </a:t>
            </a:r>
            <a:r>
              <a:rPr lang="en-US" sz="1600" b="0" i="0" dirty="0">
                <a:solidFill>
                  <a:srgbClr val="C00000"/>
                </a:solidFill>
                <a:effectLst/>
                <a:latin typeface="Söhne"/>
              </a:rPr>
              <a:t>encryption</a:t>
            </a:r>
            <a:r>
              <a:rPr lang="en-US" sz="1600" b="0" i="0" dirty="0">
                <a:solidFill>
                  <a:srgbClr val="374151"/>
                </a:solidFill>
                <a:effectLst/>
                <a:latin typeface="Söhne"/>
              </a:rPr>
              <a:t> or allow you to use additional tools for </a:t>
            </a:r>
            <a:r>
              <a:rPr lang="en-US" sz="1600" b="0" i="0" dirty="0">
                <a:solidFill>
                  <a:srgbClr val="C00000"/>
                </a:solidFill>
                <a:effectLst/>
                <a:latin typeface="Söhne"/>
              </a:rPr>
              <a:t>encrypting</a:t>
            </a:r>
            <a:r>
              <a:rPr lang="en-US" sz="1600" b="0" i="0" dirty="0">
                <a:solidFill>
                  <a:srgbClr val="374151"/>
                </a:solidFill>
                <a:effectLst/>
                <a:latin typeface="Söhne"/>
              </a:rPr>
              <a:t> your emails. This ensures that the content of your emails remains private while in transit.</a:t>
            </a:r>
            <a:br>
              <a:rPr lang="en-US" sz="1600" b="0" i="0" dirty="0">
                <a:solidFill>
                  <a:srgbClr val="374151"/>
                </a:solidFill>
                <a:effectLst/>
                <a:latin typeface="Söhne"/>
              </a:rPr>
            </a:br>
            <a:endParaRPr lang="en-US" sz="1600" b="0" i="0" dirty="0">
              <a:solidFill>
                <a:srgbClr val="374151"/>
              </a:solidFill>
              <a:effectLst/>
              <a:latin typeface="Söhne"/>
            </a:endParaRPr>
          </a:p>
          <a:p>
            <a:pPr marL="342900" indent="-342900" algn="l">
              <a:buFont typeface="+mj-lt"/>
              <a:buAutoNum type="arabicPeriod" startAt="3"/>
            </a:pPr>
            <a:r>
              <a:rPr lang="en-US" sz="1600" b="1" i="0" dirty="0">
                <a:solidFill>
                  <a:srgbClr val="C00000"/>
                </a:solidFill>
                <a:effectLst/>
                <a:latin typeface="Söhne"/>
              </a:rPr>
              <a:t>Virtual Private Networks (VPNs):</a:t>
            </a:r>
            <a:r>
              <a:rPr lang="en-US" sz="1600" b="0" i="0" dirty="0">
                <a:solidFill>
                  <a:srgbClr val="C00000"/>
                </a:solidFill>
                <a:effectLst/>
                <a:latin typeface="Söhne"/>
              </a:rPr>
              <a:t> </a:t>
            </a:r>
            <a:r>
              <a:rPr lang="en-US" sz="1600" b="0" i="0" dirty="0">
                <a:solidFill>
                  <a:srgbClr val="374151"/>
                </a:solidFill>
                <a:effectLst/>
                <a:latin typeface="Söhne"/>
              </a:rPr>
              <a:t>Consider using a </a:t>
            </a:r>
            <a:r>
              <a:rPr lang="en-US" sz="1600" b="0" i="0" dirty="0">
                <a:solidFill>
                  <a:srgbClr val="C00000"/>
                </a:solidFill>
                <a:effectLst/>
                <a:latin typeface="Söhne"/>
              </a:rPr>
              <a:t>VPN</a:t>
            </a:r>
            <a:r>
              <a:rPr lang="en-US" sz="1600" b="0" i="0" dirty="0">
                <a:solidFill>
                  <a:srgbClr val="374151"/>
                </a:solidFill>
                <a:effectLst/>
                <a:latin typeface="Söhne"/>
              </a:rPr>
              <a:t> when accessing the internet, especially on public Wi-Fi networks. VPNs </a:t>
            </a:r>
            <a:r>
              <a:rPr lang="en-US" sz="1600" b="0" i="0" dirty="0">
                <a:solidFill>
                  <a:srgbClr val="C00000"/>
                </a:solidFill>
                <a:effectLst/>
                <a:latin typeface="Söhne"/>
              </a:rPr>
              <a:t>encrypt</a:t>
            </a:r>
            <a:r>
              <a:rPr lang="en-US" sz="1600" b="0" i="0" dirty="0">
                <a:solidFill>
                  <a:srgbClr val="374151"/>
                </a:solidFill>
                <a:effectLst/>
                <a:latin typeface="Söhne"/>
              </a:rPr>
              <a:t> your internet connection, making it difficult for others to intercept your data as it travels from your device to the websites you visit.</a:t>
            </a:r>
            <a:br>
              <a:rPr lang="en-US" sz="1600" b="0" i="0" dirty="0">
                <a:solidFill>
                  <a:srgbClr val="374151"/>
                </a:solidFill>
                <a:effectLst/>
                <a:latin typeface="Söhne"/>
              </a:rPr>
            </a:br>
            <a:endParaRPr lang="en-US" sz="1600" b="0" i="0" dirty="0">
              <a:solidFill>
                <a:srgbClr val="374151"/>
              </a:solidFill>
              <a:effectLst/>
              <a:latin typeface="Söhne"/>
            </a:endParaRPr>
          </a:p>
          <a:p>
            <a:pPr marL="342900" indent="-342900" algn="l">
              <a:buFont typeface="+mj-lt"/>
              <a:buAutoNum type="arabicPeriod" startAt="3"/>
            </a:pPr>
            <a:r>
              <a:rPr lang="en-US" sz="1600" b="1" i="0" dirty="0">
                <a:solidFill>
                  <a:srgbClr val="C00000"/>
                </a:solidFill>
                <a:effectLst/>
                <a:latin typeface="Söhne"/>
              </a:rPr>
              <a:t>Secure File Transfer:</a:t>
            </a:r>
            <a:r>
              <a:rPr lang="en-US" sz="1600" b="0" i="0" dirty="0">
                <a:solidFill>
                  <a:srgbClr val="C00000"/>
                </a:solidFill>
                <a:effectLst/>
                <a:latin typeface="Söhne"/>
              </a:rPr>
              <a:t> </a:t>
            </a:r>
            <a:r>
              <a:rPr lang="en-US" sz="1600" b="0" i="0" dirty="0">
                <a:solidFill>
                  <a:srgbClr val="374151"/>
                </a:solidFill>
                <a:effectLst/>
                <a:latin typeface="Söhne"/>
              </a:rPr>
              <a:t>When sending files or using cloud storage services like </a:t>
            </a:r>
            <a:r>
              <a:rPr lang="en-US" sz="1600" b="0" i="0" dirty="0">
                <a:solidFill>
                  <a:srgbClr val="C00000"/>
                </a:solidFill>
                <a:effectLst/>
                <a:latin typeface="Söhne"/>
              </a:rPr>
              <a:t>Dropbox</a:t>
            </a:r>
            <a:r>
              <a:rPr lang="en-US" sz="1600" b="0" i="0" dirty="0">
                <a:solidFill>
                  <a:srgbClr val="374151"/>
                </a:solidFill>
                <a:effectLst/>
                <a:latin typeface="Söhne"/>
              </a:rPr>
              <a:t> or </a:t>
            </a:r>
            <a:r>
              <a:rPr lang="en-US" sz="1600" b="0" i="0" dirty="0">
                <a:solidFill>
                  <a:srgbClr val="C00000"/>
                </a:solidFill>
                <a:effectLst/>
                <a:latin typeface="Söhne"/>
              </a:rPr>
              <a:t>Google Drive</a:t>
            </a:r>
            <a:r>
              <a:rPr lang="en-US" sz="1600" b="0" i="0" dirty="0">
                <a:solidFill>
                  <a:srgbClr val="374151"/>
                </a:solidFill>
                <a:effectLst/>
                <a:latin typeface="Söhne"/>
              </a:rPr>
              <a:t>, make sure they use </a:t>
            </a:r>
            <a:r>
              <a:rPr lang="en-US" sz="1600" b="0" i="0" dirty="0">
                <a:solidFill>
                  <a:srgbClr val="C00000"/>
                </a:solidFill>
                <a:effectLst/>
                <a:latin typeface="Söhne"/>
              </a:rPr>
              <a:t>encryption</a:t>
            </a:r>
            <a:r>
              <a:rPr lang="en-US" sz="1600" b="0" i="0" dirty="0">
                <a:solidFill>
                  <a:srgbClr val="374151"/>
                </a:solidFill>
                <a:effectLst/>
                <a:latin typeface="Söhne"/>
              </a:rPr>
              <a:t> for data transfer. These services often </a:t>
            </a:r>
            <a:r>
              <a:rPr lang="en-US" sz="1600" b="0" i="0" dirty="0">
                <a:solidFill>
                  <a:srgbClr val="C00000"/>
                </a:solidFill>
                <a:effectLst/>
                <a:latin typeface="Söhne"/>
              </a:rPr>
              <a:t>encrypt</a:t>
            </a:r>
            <a:r>
              <a:rPr lang="en-US" sz="1600" b="0" i="0" dirty="0">
                <a:solidFill>
                  <a:srgbClr val="374151"/>
                </a:solidFill>
                <a:effectLst/>
                <a:latin typeface="Söhne"/>
              </a:rPr>
              <a:t> your files during transmission, ensuring they're secure while moving from your device to the cloud servers.</a:t>
            </a:r>
          </a:p>
        </p:txBody>
      </p:sp>
      <p:pic>
        <p:nvPicPr>
          <p:cNvPr id="4" name="Picture 2" descr="Cartoon Man Images - Free Download on Freepik">
            <a:extLst>
              <a:ext uri="{FF2B5EF4-FFF2-40B4-BE49-F238E27FC236}">
                <a16:creationId xmlns:a16="http://schemas.microsoft.com/office/drawing/2014/main" id="{D3F69C06-C325-E9A4-407F-7DE89E4757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2800" y="3484549"/>
            <a:ext cx="1372642" cy="327967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Business Man Cartoon Png Free Download - Photo #398 - PngFile.net | Free  PNG Images Download">
            <a:extLst>
              <a:ext uri="{FF2B5EF4-FFF2-40B4-BE49-F238E27FC236}">
                <a16:creationId xmlns:a16="http://schemas.microsoft.com/office/drawing/2014/main" id="{83C84D75-904E-4107-C810-6D568C1197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0" y="3275724"/>
            <a:ext cx="2174169" cy="348849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78677EBB-F53C-FB69-A6FF-34C35C64C755}"/>
              </a:ext>
            </a:extLst>
          </p:cNvPr>
          <p:cNvCxnSpPr>
            <a:stCxn id="4" idx="3"/>
          </p:cNvCxnSpPr>
          <p:nvPr/>
        </p:nvCxnSpPr>
        <p:spPr>
          <a:xfrm>
            <a:off x="3455442" y="5124385"/>
            <a:ext cx="5002758" cy="0"/>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pic>
        <p:nvPicPr>
          <p:cNvPr id="10" name="Picture 4" descr="Antique Key Clip Art | Old key, Vintage keys, Antique keys">
            <a:extLst>
              <a:ext uri="{FF2B5EF4-FFF2-40B4-BE49-F238E27FC236}">
                <a16:creationId xmlns:a16="http://schemas.microsoft.com/office/drawing/2014/main" id="{D9C1268C-4CB0-66B0-457B-F49B70ED9CC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2686" y="3275724"/>
            <a:ext cx="136874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Antique Key Clip Art | Old key, Vintage keys, Antique keys">
            <a:extLst>
              <a:ext uri="{FF2B5EF4-FFF2-40B4-BE49-F238E27FC236}">
                <a16:creationId xmlns:a16="http://schemas.microsoft.com/office/drawing/2014/main" id="{CCD1D958-E153-6534-05DC-C60DB6E9BE5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288428" y="3331032"/>
            <a:ext cx="136874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Crime Hacker icon PNG and SVG Vector Free Download">
            <a:extLst>
              <a:ext uri="{FF2B5EF4-FFF2-40B4-BE49-F238E27FC236}">
                <a16:creationId xmlns:a16="http://schemas.microsoft.com/office/drawing/2014/main" id="{BBFAD6BE-29AA-E205-E9BC-62B8E22CBA6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1888" y="3130653"/>
            <a:ext cx="1177386" cy="103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63036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Seal box (with lock) CORRECT Stamp &amp; Seal Cases | MonotaRO Taiwan">
            <a:extLst>
              <a:ext uri="{FF2B5EF4-FFF2-40B4-BE49-F238E27FC236}">
                <a16:creationId xmlns:a16="http://schemas.microsoft.com/office/drawing/2014/main" id="{A20EB389-E86A-D52F-8B9C-AC9A5D2791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733801"/>
            <a:ext cx="1542799" cy="1542799"/>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2057400" y="57090"/>
            <a:ext cx="78486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Keeping Your Messages Safe: Understanding 'Encryption in Transit' Simply</a:t>
            </a:r>
          </a:p>
        </p:txBody>
      </p:sp>
      <p:sp>
        <p:nvSpPr>
          <p:cNvPr id="11" name="TextBox 10">
            <a:extLst>
              <a:ext uri="{FF2B5EF4-FFF2-40B4-BE49-F238E27FC236}">
                <a16:creationId xmlns:a16="http://schemas.microsoft.com/office/drawing/2014/main" id="{1CA6F653-71B3-2548-6CD8-244C8EE12BCF}"/>
              </a:ext>
            </a:extLst>
          </p:cNvPr>
          <p:cNvSpPr txBox="1"/>
          <p:nvPr/>
        </p:nvSpPr>
        <p:spPr>
          <a:xfrm>
            <a:off x="230014" y="657760"/>
            <a:ext cx="11788771" cy="203132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342900" indent="-342900" algn="l">
              <a:buFont typeface="+mj-lt"/>
              <a:buAutoNum type="arabicPeriod" startAt="6"/>
            </a:pPr>
            <a:r>
              <a:rPr lang="en-US" sz="1800" b="1" i="0" dirty="0">
                <a:solidFill>
                  <a:srgbClr val="C00000"/>
                </a:solidFill>
                <a:effectLst/>
                <a:latin typeface="Söhne"/>
              </a:rPr>
              <a:t>Check Security Measures:</a:t>
            </a:r>
            <a:r>
              <a:rPr lang="en-US" sz="1800" b="0" i="0" dirty="0">
                <a:solidFill>
                  <a:srgbClr val="C00000"/>
                </a:solidFill>
                <a:effectLst/>
                <a:latin typeface="Söhne"/>
              </a:rPr>
              <a:t> </a:t>
            </a:r>
            <a:r>
              <a:rPr lang="en-US" sz="1800" b="0" i="0" dirty="0">
                <a:solidFill>
                  <a:srgbClr val="374151"/>
                </a:solidFill>
                <a:effectLst/>
                <a:latin typeface="Söhne"/>
              </a:rPr>
              <a:t>Always check for security measures like </a:t>
            </a:r>
            <a:r>
              <a:rPr lang="en-US" sz="1800" b="0" i="0" dirty="0">
                <a:solidFill>
                  <a:srgbClr val="C00000"/>
                </a:solidFill>
                <a:effectLst/>
                <a:latin typeface="Söhne"/>
              </a:rPr>
              <a:t>two-factor authentication (2FA) </a:t>
            </a:r>
            <a:r>
              <a:rPr lang="en-US" sz="1800" b="0" i="0" dirty="0">
                <a:solidFill>
                  <a:srgbClr val="374151"/>
                </a:solidFill>
                <a:effectLst/>
                <a:latin typeface="Söhne"/>
              </a:rPr>
              <a:t>and use strong, unique passwords. While not directly related to </a:t>
            </a:r>
            <a:r>
              <a:rPr lang="en-US" sz="1800" b="0" i="0" dirty="0">
                <a:solidFill>
                  <a:srgbClr val="C00000"/>
                </a:solidFill>
                <a:effectLst/>
                <a:latin typeface="Söhne"/>
              </a:rPr>
              <a:t>encryption in transit</a:t>
            </a:r>
            <a:r>
              <a:rPr lang="en-US" sz="1800" b="0" i="0" dirty="0">
                <a:solidFill>
                  <a:srgbClr val="374151"/>
                </a:solidFill>
                <a:effectLst/>
                <a:latin typeface="Söhne"/>
              </a:rPr>
              <a:t>, these practices enhance overall security by preventing unauthorized access to your accounts.</a:t>
            </a:r>
            <a:br>
              <a:rPr lang="en-US" sz="1800" b="0" i="0" dirty="0">
                <a:solidFill>
                  <a:srgbClr val="374151"/>
                </a:solidFill>
                <a:effectLst/>
                <a:latin typeface="Söhne"/>
              </a:rPr>
            </a:br>
            <a:endParaRPr lang="en-US" sz="1800" b="0" i="0" dirty="0">
              <a:solidFill>
                <a:srgbClr val="374151"/>
              </a:solidFill>
              <a:effectLst/>
              <a:latin typeface="Söhne"/>
            </a:endParaRPr>
          </a:p>
          <a:p>
            <a:pPr algn="l"/>
            <a:r>
              <a:rPr lang="en-US" sz="1800" b="0" i="0" dirty="0">
                <a:solidFill>
                  <a:srgbClr val="374151"/>
                </a:solidFill>
                <a:effectLst/>
                <a:latin typeface="Söhne"/>
              </a:rPr>
              <a:t>By using </a:t>
            </a:r>
            <a:r>
              <a:rPr lang="en-US" sz="1800" b="0" i="0" dirty="0">
                <a:solidFill>
                  <a:srgbClr val="C00000"/>
                </a:solidFill>
                <a:effectLst/>
                <a:latin typeface="Söhne"/>
              </a:rPr>
              <a:t>HTTPS-enabled websites, secure messaging apps, encrypted email services, VPNs, secure file transfer methods</a:t>
            </a:r>
            <a:r>
              <a:rPr lang="en-US" sz="1800" b="0" i="0" dirty="0">
                <a:solidFill>
                  <a:srgbClr val="374151"/>
                </a:solidFill>
                <a:effectLst/>
                <a:latin typeface="Söhne"/>
              </a:rPr>
              <a:t>, and </a:t>
            </a:r>
            <a:r>
              <a:rPr lang="en-US" sz="1800" b="0" i="0" dirty="0">
                <a:solidFill>
                  <a:srgbClr val="C00000"/>
                </a:solidFill>
                <a:effectLst/>
                <a:latin typeface="Söhne"/>
              </a:rPr>
              <a:t>additional security measures</a:t>
            </a:r>
            <a:r>
              <a:rPr lang="en-US" sz="1800" b="0" i="0" dirty="0">
                <a:solidFill>
                  <a:srgbClr val="374151"/>
                </a:solidFill>
                <a:effectLst/>
                <a:latin typeface="Söhne"/>
              </a:rPr>
              <a:t>, you're actively implementing </a:t>
            </a:r>
            <a:r>
              <a:rPr lang="en-US" sz="1800" b="0" i="0" dirty="0">
                <a:solidFill>
                  <a:srgbClr val="C00000"/>
                </a:solidFill>
                <a:effectLst/>
                <a:latin typeface="Söhne"/>
              </a:rPr>
              <a:t>encryption in transit</a:t>
            </a:r>
            <a:r>
              <a:rPr lang="en-US" sz="1800" b="0" i="0" dirty="0">
                <a:solidFill>
                  <a:srgbClr val="374151"/>
                </a:solidFill>
                <a:effectLst/>
                <a:latin typeface="Söhne"/>
              </a:rPr>
              <a:t>. These simple steps help protect your data as it travels across the internet, ensuring that it remains private and secure from potential threats or unauthorized access.</a:t>
            </a:r>
          </a:p>
        </p:txBody>
      </p:sp>
      <p:pic>
        <p:nvPicPr>
          <p:cNvPr id="4" name="Picture 2" descr="Cartoon Man Images - Free Download on Freepik">
            <a:extLst>
              <a:ext uri="{FF2B5EF4-FFF2-40B4-BE49-F238E27FC236}">
                <a16:creationId xmlns:a16="http://schemas.microsoft.com/office/drawing/2014/main" id="{D3F69C06-C325-E9A4-407F-7DE89E4757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2800" y="3484549"/>
            <a:ext cx="1372642" cy="327967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Business Man Cartoon Png Free Download - Photo #398 - PngFile.net | Free  PNG Images Download">
            <a:extLst>
              <a:ext uri="{FF2B5EF4-FFF2-40B4-BE49-F238E27FC236}">
                <a16:creationId xmlns:a16="http://schemas.microsoft.com/office/drawing/2014/main" id="{83C84D75-904E-4107-C810-6D568C1197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0" y="3275724"/>
            <a:ext cx="2174169" cy="348849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78677EBB-F53C-FB69-A6FF-34C35C64C755}"/>
              </a:ext>
            </a:extLst>
          </p:cNvPr>
          <p:cNvCxnSpPr>
            <a:stCxn id="4" idx="3"/>
          </p:cNvCxnSpPr>
          <p:nvPr/>
        </p:nvCxnSpPr>
        <p:spPr>
          <a:xfrm>
            <a:off x="3455442" y="5124385"/>
            <a:ext cx="5002758" cy="0"/>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pic>
        <p:nvPicPr>
          <p:cNvPr id="10" name="Picture 4" descr="Antique Key Clip Art | Old key, Vintage keys, Antique keys">
            <a:extLst>
              <a:ext uri="{FF2B5EF4-FFF2-40B4-BE49-F238E27FC236}">
                <a16:creationId xmlns:a16="http://schemas.microsoft.com/office/drawing/2014/main" id="{D9C1268C-4CB0-66B0-457B-F49B70ED9CC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2686" y="3275724"/>
            <a:ext cx="136874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Antique Key Clip Art | Old key, Vintage keys, Antique keys">
            <a:extLst>
              <a:ext uri="{FF2B5EF4-FFF2-40B4-BE49-F238E27FC236}">
                <a16:creationId xmlns:a16="http://schemas.microsoft.com/office/drawing/2014/main" id="{CCD1D958-E153-6534-05DC-C60DB6E9BE5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288428" y="3331032"/>
            <a:ext cx="136874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Crime Hacker icon PNG and SVG Vector Free Download">
            <a:extLst>
              <a:ext uri="{FF2B5EF4-FFF2-40B4-BE49-F238E27FC236}">
                <a16:creationId xmlns:a16="http://schemas.microsoft.com/office/drawing/2014/main" id="{BBFAD6BE-29AA-E205-E9BC-62B8E22CBA6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1888" y="3130653"/>
            <a:ext cx="1177386" cy="103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70729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91431</TotalTime>
  <Words>716</Words>
  <Application>Microsoft Office PowerPoint</Application>
  <PresentationFormat>Widescreen</PresentationFormat>
  <Paragraphs>22</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9880</cp:revision>
  <dcterms:created xsi:type="dcterms:W3CDTF">2006-08-16T00:00:00Z</dcterms:created>
  <dcterms:modified xsi:type="dcterms:W3CDTF">2024-01-13T07:57:52Z</dcterms:modified>
</cp:coreProperties>
</file>