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6" r:id="rId2"/>
    <p:sldId id="479" r:id="rId3"/>
    <p:sldId id="480" r:id="rId4"/>
    <p:sldId id="478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0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9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1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572000" y="47182"/>
            <a:ext cx="3429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What is Kafka topic partition?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385539" y="534348"/>
            <a:ext cx="11573321" cy="20313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Kafka topic </a:t>
            </a:r>
            <a:r>
              <a:rPr lang="en-US" sz="1800" dirty="0"/>
              <a:t>is divided into multiple parts and that is called </a:t>
            </a:r>
            <a:r>
              <a:rPr lang="en-US" sz="1800" dirty="0">
                <a:solidFill>
                  <a:srgbClr val="FF0000"/>
                </a:solidFill>
              </a:rPr>
              <a:t>partition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Partitions</a:t>
            </a:r>
            <a:r>
              <a:rPr lang="en-US" sz="1800" dirty="0"/>
              <a:t> can be considered as a </a:t>
            </a:r>
            <a:r>
              <a:rPr lang="en-US" sz="1800" dirty="0">
                <a:solidFill>
                  <a:srgbClr val="FF0000"/>
                </a:solidFill>
              </a:rPr>
              <a:t>linear data structure </a:t>
            </a:r>
            <a:r>
              <a:rPr lang="en-US" sz="1800" dirty="0"/>
              <a:t>just like </a:t>
            </a:r>
            <a:r>
              <a:rPr lang="en-US" sz="1800" dirty="0">
                <a:solidFill>
                  <a:srgbClr val="FF0000"/>
                </a:solidFill>
              </a:rPr>
              <a:t>arrays</a:t>
            </a:r>
            <a:r>
              <a:rPr lang="en-US" sz="1800" dirty="0"/>
              <a:t> these are also called </a:t>
            </a:r>
            <a:r>
              <a:rPr lang="en-US" sz="1800" dirty="0">
                <a:solidFill>
                  <a:srgbClr val="FF0000"/>
                </a:solidFill>
              </a:rPr>
              <a:t>commit log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Messages are actually published to a </a:t>
            </a:r>
            <a:r>
              <a:rPr lang="en-US" sz="1800" dirty="0">
                <a:solidFill>
                  <a:srgbClr val="FF0000"/>
                </a:solidFill>
              </a:rPr>
              <a:t>Partition</a:t>
            </a:r>
            <a:r>
              <a:rPr lang="en-US" sz="1800" dirty="0"/>
              <a:t> in the </a:t>
            </a:r>
            <a:r>
              <a:rPr lang="en-US" sz="1800" dirty="0">
                <a:solidFill>
                  <a:srgbClr val="FF0000"/>
                </a:solidFill>
              </a:rPr>
              <a:t>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Every partition has a </a:t>
            </a:r>
            <a:r>
              <a:rPr lang="en-US" sz="1800" dirty="0">
                <a:solidFill>
                  <a:srgbClr val="FF0000"/>
                </a:solidFill>
              </a:rPr>
              <a:t>partition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Each partition has an increasing index called an </a:t>
            </a:r>
            <a:r>
              <a:rPr lang="en-US" sz="1800" dirty="0">
                <a:solidFill>
                  <a:srgbClr val="FF0000"/>
                </a:solidFill>
              </a:rPr>
              <a:t>offset.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New messages are always pushed at the </a:t>
            </a:r>
            <a:r>
              <a:rPr lang="en-US" sz="1800" dirty="0">
                <a:solidFill>
                  <a:srgbClr val="FF0000"/>
                </a:solidFill>
              </a:rPr>
              <a:t>rear end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Data is </a:t>
            </a:r>
            <a:r>
              <a:rPr lang="en-US" sz="1800" dirty="0">
                <a:solidFill>
                  <a:srgbClr val="FF0000"/>
                </a:solidFill>
              </a:rPr>
              <a:t>immutable</a:t>
            </a:r>
            <a:r>
              <a:rPr lang="en-US" sz="1800" dirty="0"/>
              <a:t> after publish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9D27E-7FA0-2DE7-137A-CC7EADA25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4073979"/>
            <a:ext cx="6438900" cy="2326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12AE34-2F75-3968-4191-20FF10146EB1}"/>
              </a:ext>
            </a:extLst>
          </p:cNvPr>
          <p:cNvSpPr txBox="1"/>
          <p:nvPr/>
        </p:nvSpPr>
        <p:spPr>
          <a:xfrm>
            <a:off x="3424298" y="3733800"/>
            <a:ext cx="847604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4E154-B006-0E60-7E97-3DB962554450}"/>
              </a:ext>
            </a:extLst>
          </p:cNvPr>
          <p:cNvCxnSpPr>
            <a:cxnSpLocks/>
          </p:cNvCxnSpPr>
          <p:nvPr/>
        </p:nvCxnSpPr>
        <p:spPr>
          <a:xfrm flipH="1">
            <a:off x="4533900" y="3464379"/>
            <a:ext cx="12954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364019-71FC-628D-044F-205A12250E7C}"/>
              </a:ext>
            </a:extLst>
          </p:cNvPr>
          <p:cNvCxnSpPr>
            <a:cxnSpLocks/>
          </p:cNvCxnSpPr>
          <p:nvPr/>
        </p:nvCxnSpPr>
        <p:spPr>
          <a:xfrm>
            <a:off x="5981700" y="3438066"/>
            <a:ext cx="1040926" cy="125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24EEFB-1314-1E8E-841F-EAFC24387007}"/>
              </a:ext>
            </a:extLst>
          </p:cNvPr>
          <p:cNvSpPr txBox="1"/>
          <p:nvPr/>
        </p:nvSpPr>
        <p:spPr>
          <a:xfrm>
            <a:off x="4991100" y="2898266"/>
            <a:ext cx="2135906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Partition Offset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C9AB7E4-A282-8A5E-283F-EDB1B563860C}"/>
              </a:ext>
            </a:extLst>
          </p:cNvPr>
          <p:cNvSpPr/>
          <p:nvPr/>
        </p:nvSpPr>
        <p:spPr>
          <a:xfrm>
            <a:off x="1409700" y="5064579"/>
            <a:ext cx="1600200" cy="612648"/>
          </a:xfrm>
          <a:prstGeom prst="wedgeRoundRectCallout">
            <a:avLst>
              <a:gd name="adj1" fmla="val 103736"/>
              <a:gd name="adj2" fmla="val -150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Partition</a:t>
            </a:r>
            <a:r>
              <a:rPr lang="en-US" dirty="0"/>
              <a:t> 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4C3CC4-CC6B-7555-4261-42090069F18D}"/>
              </a:ext>
            </a:extLst>
          </p:cNvPr>
          <p:cNvSpPr/>
          <p:nvPr/>
        </p:nvSpPr>
        <p:spPr>
          <a:xfrm>
            <a:off x="4152900" y="5334000"/>
            <a:ext cx="6096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C61ABB-F0B8-0382-2B63-AF64D53D09A8}"/>
              </a:ext>
            </a:extLst>
          </p:cNvPr>
          <p:cNvSpPr/>
          <p:nvPr/>
        </p:nvSpPr>
        <p:spPr>
          <a:xfrm>
            <a:off x="5372100" y="5334000"/>
            <a:ext cx="6096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F46CA2-3657-1165-63E2-07E5E20D7512}"/>
              </a:ext>
            </a:extLst>
          </p:cNvPr>
          <p:cNvSpPr/>
          <p:nvPr/>
        </p:nvSpPr>
        <p:spPr>
          <a:xfrm>
            <a:off x="6667500" y="5334000"/>
            <a:ext cx="6096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D37D39-02C5-651B-9AAF-17B405FDF96F}"/>
              </a:ext>
            </a:extLst>
          </p:cNvPr>
          <p:cNvSpPr/>
          <p:nvPr/>
        </p:nvSpPr>
        <p:spPr>
          <a:xfrm>
            <a:off x="7962900" y="5334000"/>
            <a:ext cx="6096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M4</a:t>
            </a:r>
          </a:p>
        </p:txBody>
      </p:sp>
    </p:spTree>
    <p:extLst>
      <p:ext uri="{BB962C8B-B14F-4D97-AF65-F5344CB8AC3E}">
        <p14:creationId xmlns:p14="http://schemas.microsoft.com/office/powerpoint/2010/main" val="41156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CDEC89-44AE-25C8-45B2-D9023E163CEC}"/>
              </a:ext>
            </a:extLst>
          </p:cNvPr>
          <p:cNvSpPr/>
          <p:nvPr/>
        </p:nvSpPr>
        <p:spPr>
          <a:xfrm>
            <a:off x="1223435" y="1600200"/>
            <a:ext cx="9596965" cy="44958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572000" y="47182"/>
            <a:ext cx="3429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What is Kafka topic partition?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2AE34-2F75-3968-4191-20FF10146EB1}"/>
              </a:ext>
            </a:extLst>
          </p:cNvPr>
          <p:cNvSpPr txBox="1"/>
          <p:nvPr/>
        </p:nvSpPr>
        <p:spPr>
          <a:xfrm>
            <a:off x="3595744" y="2971800"/>
            <a:ext cx="847604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4EEFB-1314-1E8E-841F-EAFC24387007}"/>
              </a:ext>
            </a:extLst>
          </p:cNvPr>
          <p:cNvSpPr txBox="1"/>
          <p:nvPr/>
        </p:nvSpPr>
        <p:spPr>
          <a:xfrm>
            <a:off x="5183718" y="2170687"/>
            <a:ext cx="2135906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Partition Offset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B92B3-E676-A25F-BF30-7A9F7E2DF67A}"/>
              </a:ext>
            </a:extLst>
          </p:cNvPr>
          <p:cNvSpPr txBox="1"/>
          <p:nvPr/>
        </p:nvSpPr>
        <p:spPr>
          <a:xfrm>
            <a:off x="1442632" y="1379298"/>
            <a:ext cx="1256306" cy="470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B5942-834E-1F6B-31D4-4BFBEF93894D}"/>
              </a:ext>
            </a:extLst>
          </p:cNvPr>
          <p:cNvSpPr txBox="1"/>
          <p:nvPr/>
        </p:nvSpPr>
        <p:spPr>
          <a:xfrm>
            <a:off x="3007405" y="1066800"/>
            <a:ext cx="6029023" cy="47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Topic with One Partition and the Single Broker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0E1853-E84E-0C6E-DD7F-886E52F5E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30" y="3435558"/>
            <a:ext cx="6686902" cy="21228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4E154-B006-0E60-7E97-3DB962554450}"/>
              </a:ext>
            </a:extLst>
          </p:cNvPr>
          <p:cNvCxnSpPr>
            <a:cxnSpLocks/>
          </p:cNvCxnSpPr>
          <p:nvPr/>
        </p:nvCxnSpPr>
        <p:spPr>
          <a:xfrm flipH="1">
            <a:off x="5309307" y="2736800"/>
            <a:ext cx="712611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364019-71FC-628D-044F-205A12250E7C}"/>
              </a:ext>
            </a:extLst>
          </p:cNvPr>
          <p:cNvCxnSpPr>
            <a:cxnSpLocks/>
          </p:cNvCxnSpPr>
          <p:nvPr/>
        </p:nvCxnSpPr>
        <p:spPr>
          <a:xfrm>
            <a:off x="6174318" y="2710487"/>
            <a:ext cx="1335294" cy="124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62EEAC3-A489-A0F1-25BB-7AB25FE5449C}"/>
              </a:ext>
            </a:extLst>
          </p:cNvPr>
          <p:cNvSpPr/>
          <p:nvPr/>
        </p:nvSpPr>
        <p:spPr>
          <a:xfrm>
            <a:off x="788813" y="4432744"/>
            <a:ext cx="1600200" cy="612648"/>
          </a:xfrm>
          <a:prstGeom prst="wedgeRoundRectCallout">
            <a:avLst>
              <a:gd name="adj1" fmla="val 142537"/>
              <a:gd name="adj2" fmla="val -35160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Partition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7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CDEC89-44AE-25C8-45B2-D9023E163CEC}"/>
              </a:ext>
            </a:extLst>
          </p:cNvPr>
          <p:cNvSpPr/>
          <p:nvPr/>
        </p:nvSpPr>
        <p:spPr>
          <a:xfrm>
            <a:off x="2133600" y="1600200"/>
            <a:ext cx="7391400" cy="44958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572000" y="47182"/>
            <a:ext cx="3429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What is Kafka topic partition?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B92B3-E676-A25F-BF30-7A9F7E2DF67A}"/>
              </a:ext>
            </a:extLst>
          </p:cNvPr>
          <p:cNvSpPr txBox="1"/>
          <p:nvPr/>
        </p:nvSpPr>
        <p:spPr>
          <a:xfrm>
            <a:off x="2248894" y="1379298"/>
            <a:ext cx="1256306" cy="470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B5942-834E-1F6B-31D4-4BFBEF93894D}"/>
              </a:ext>
            </a:extLst>
          </p:cNvPr>
          <p:cNvSpPr txBox="1"/>
          <p:nvPr/>
        </p:nvSpPr>
        <p:spPr>
          <a:xfrm>
            <a:off x="2734310" y="673000"/>
            <a:ext cx="6257290" cy="47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Topic with Three Partition and the Single Broker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859D1B-8D68-881F-FCE1-0744F2C6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78742"/>
            <a:ext cx="5486400" cy="35886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E2577D-D69B-1BE4-0C6F-3B87BF0B10EE}"/>
              </a:ext>
            </a:extLst>
          </p:cNvPr>
          <p:cNvSpPr txBox="1"/>
          <p:nvPr/>
        </p:nvSpPr>
        <p:spPr>
          <a:xfrm>
            <a:off x="3429000" y="1921366"/>
            <a:ext cx="847604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D9122935-48A0-D7C1-2991-F3E3F107B8E7}"/>
              </a:ext>
            </a:extLst>
          </p:cNvPr>
          <p:cNvSpPr/>
          <p:nvPr/>
        </p:nvSpPr>
        <p:spPr>
          <a:xfrm>
            <a:off x="266700" y="3122676"/>
            <a:ext cx="1600200" cy="612648"/>
          </a:xfrm>
          <a:prstGeom prst="wedgeRoundRectCallout">
            <a:avLst>
              <a:gd name="adj1" fmla="val 162995"/>
              <a:gd name="adj2" fmla="val -37003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Partition</a:t>
            </a:r>
            <a:r>
              <a:rPr lang="en-US" dirty="0"/>
              <a:t> 0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AF935AF-7DB8-6988-F5B2-A4C6A439FF79}"/>
              </a:ext>
            </a:extLst>
          </p:cNvPr>
          <p:cNvSpPr/>
          <p:nvPr/>
        </p:nvSpPr>
        <p:spPr>
          <a:xfrm>
            <a:off x="306918" y="4064927"/>
            <a:ext cx="1600200" cy="612648"/>
          </a:xfrm>
          <a:prstGeom prst="wedgeRoundRectCallout">
            <a:avLst>
              <a:gd name="adj1" fmla="val 160879"/>
              <a:gd name="adj2" fmla="val -44373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Partition</a:t>
            </a:r>
            <a:r>
              <a:rPr lang="en-US" dirty="0"/>
              <a:t> 1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301BD271-6A92-DA39-3C73-0B6C24CA65E8}"/>
              </a:ext>
            </a:extLst>
          </p:cNvPr>
          <p:cNvSpPr/>
          <p:nvPr/>
        </p:nvSpPr>
        <p:spPr>
          <a:xfrm>
            <a:off x="309740" y="5013378"/>
            <a:ext cx="1600200" cy="612648"/>
          </a:xfrm>
          <a:prstGeom prst="wedgeRoundRectCallout">
            <a:avLst>
              <a:gd name="adj1" fmla="val 159468"/>
              <a:gd name="adj2" fmla="val -4253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Partition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829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B82639-08C9-2A57-6416-A5468F0F6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72" y="928545"/>
            <a:ext cx="9348855" cy="595954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572000" y="47182"/>
            <a:ext cx="3429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What is Kafka topic partition?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393702" y="499019"/>
            <a:ext cx="8826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In a multi-broker Kafka cluster, Partitions for a topic are distributed across the whole cluster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F3FBF-E025-20D2-F89A-1C59418A3952}"/>
              </a:ext>
            </a:extLst>
          </p:cNvPr>
          <p:cNvSpPr txBox="1"/>
          <p:nvPr/>
        </p:nvSpPr>
        <p:spPr>
          <a:xfrm>
            <a:off x="2542539" y="3200400"/>
            <a:ext cx="886461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Broker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53576-185C-F760-F6A7-5BFFD904D14D}"/>
              </a:ext>
            </a:extLst>
          </p:cNvPr>
          <p:cNvSpPr txBox="1"/>
          <p:nvPr/>
        </p:nvSpPr>
        <p:spPr>
          <a:xfrm>
            <a:off x="5867400" y="1143000"/>
            <a:ext cx="886461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Broker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45267-348C-F2A0-1881-C45FA611916F}"/>
              </a:ext>
            </a:extLst>
          </p:cNvPr>
          <p:cNvSpPr txBox="1"/>
          <p:nvPr/>
        </p:nvSpPr>
        <p:spPr>
          <a:xfrm>
            <a:off x="5971539" y="4385846"/>
            <a:ext cx="886461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Broker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4AE66-ACA0-4334-6B85-C04AA591C13A}"/>
              </a:ext>
            </a:extLst>
          </p:cNvPr>
          <p:cNvSpPr/>
          <p:nvPr/>
        </p:nvSpPr>
        <p:spPr>
          <a:xfrm>
            <a:off x="10210800" y="5562600"/>
            <a:ext cx="19050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with </a:t>
            </a:r>
          </a:p>
          <a:p>
            <a:pPr algn="ctr"/>
            <a:r>
              <a:rPr lang="en-US" sz="1800" dirty="0"/>
              <a:t>4 partitions and </a:t>
            </a:r>
          </a:p>
          <a:p>
            <a:pPr algn="ctr"/>
            <a:r>
              <a:rPr lang="en-US" sz="1800" dirty="0"/>
              <a:t>3 brokers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3D67D-D40F-CBE4-BF0C-AA93CB68D0D9}"/>
              </a:ext>
            </a:extLst>
          </p:cNvPr>
          <p:cNvSpPr txBox="1"/>
          <p:nvPr/>
        </p:nvSpPr>
        <p:spPr>
          <a:xfrm>
            <a:off x="10363200" y="3538954"/>
            <a:ext cx="105791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7175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92992</TotalTime>
  <Words>170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9966</cp:revision>
  <dcterms:created xsi:type="dcterms:W3CDTF">2006-08-16T00:00:00Z</dcterms:created>
  <dcterms:modified xsi:type="dcterms:W3CDTF">2023-02-15T08:02:02Z</dcterms:modified>
</cp:coreProperties>
</file>