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75" r:id="rId2"/>
    <p:sldId id="485" r:id="rId3"/>
    <p:sldId id="488" r:id="rId4"/>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291" autoAdjust="0"/>
  </p:normalViewPr>
  <p:slideViewPr>
    <p:cSldViewPr>
      <p:cViewPr varScale="1">
        <p:scale>
          <a:sx n="68" d="100"/>
          <a:sy n="68" d="100"/>
        </p:scale>
        <p:origin x="1282"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7/23/2023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19698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09165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784967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7/23/2023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sp>
        <p:nvSpPr>
          <p:cNvPr id="4" name="Oval 3">
            <a:extLst>
              <a:ext uri="{FF2B5EF4-FFF2-40B4-BE49-F238E27FC236}">
                <a16:creationId xmlns:a16="http://schemas.microsoft.com/office/drawing/2014/main" id="{472DB491-13F5-4A27-3F5E-36B4C1F1084B}"/>
              </a:ext>
            </a:extLst>
          </p:cNvPr>
          <p:cNvSpPr/>
          <p:nvPr/>
        </p:nvSpPr>
        <p:spPr>
          <a:xfrm>
            <a:off x="1735670" y="4495800"/>
            <a:ext cx="2713565" cy="129540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Software Application (Java)</a:t>
            </a:r>
          </a:p>
        </p:txBody>
      </p:sp>
      <p:sp>
        <p:nvSpPr>
          <p:cNvPr id="7" name="Oval 6">
            <a:extLst>
              <a:ext uri="{FF2B5EF4-FFF2-40B4-BE49-F238E27FC236}">
                <a16:creationId xmlns:a16="http://schemas.microsoft.com/office/drawing/2014/main" id="{F6222C31-0199-3F78-5B65-327A2C36EA77}"/>
              </a:ext>
            </a:extLst>
          </p:cNvPr>
          <p:cNvSpPr/>
          <p:nvPr/>
        </p:nvSpPr>
        <p:spPr>
          <a:xfrm>
            <a:off x="8564035" y="4495800"/>
            <a:ext cx="2713565" cy="12954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Application (</a:t>
            </a:r>
            <a:r>
              <a:rPr lang="en-US" dirty="0" err="1"/>
              <a:t>.Net</a:t>
            </a:r>
            <a:r>
              <a:rPr lang="en-US" dirty="0"/>
              <a:t>)</a:t>
            </a:r>
          </a:p>
        </p:txBody>
      </p:sp>
      <p:cxnSp>
        <p:nvCxnSpPr>
          <p:cNvPr id="8" name="Straight Arrow Connector 7">
            <a:extLst>
              <a:ext uri="{FF2B5EF4-FFF2-40B4-BE49-F238E27FC236}">
                <a16:creationId xmlns:a16="http://schemas.microsoft.com/office/drawing/2014/main" id="{BEAAF466-B9CA-C29B-6274-80867D44FFE6}"/>
              </a:ext>
            </a:extLst>
          </p:cNvPr>
          <p:cNvCxnSpPr>
            <a:stCxn id="4" idx="6"/>
            <a:endCxn id="7" idx="2"/>
          </p:cNvCxnSpPr>
          <p:nvPr/>
        </p:nvCxnSpPr>
        <p:spPr>
          <a:xfrm>
            <a:off x="4449235" y="5143500"/>
            <a:ext cx="411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A233B413-E7CE-8D4F-9FE8-4D6372B85F49}"/>
              </a:ext>
            </a:extLst>
          </p:cNvPr>
          <p:cNvSpPr/>
          <p:nvPr/>
        </p:nvSpPr>
        <p:spPr>
          <a:xfrm>
            <a:off x="179918" y="1852462"/>
            <a:ext cx="11832164" cy="1485898"/>
          </a:xfrm>
          <a:prstGeom prst="wedgeRoundRectCallout">
            <a:avLst>
              <a:gd name="adj1" fmla="val 1355"/>
              <a:gd name="adj2" fmla="val 16772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ü"/>
            </a:pPr>
            <a:r>
              <a:rPr lang="en-US" sz="2000" dirty="0">
                <a:solidFill>
                  <a:srgbClr val="FF0000"/>
                </a:solidFill>
              </a:rPr>
              <a:t>API</a:t>
            </a:r>
            <a:r>
              <a:rPr lang="en-US" sz="2000" dirty="0">
                <a:solidFill>
                  <a:schemeClr val="tx1"/>
                </a:solidFill>
              </a:rPr>
              <a:t> stands for </a:t>
            </a:r>
            <a:r>
              <a:rPr lang="en-US" sz="2000" dirty="0">
                <a:solidFill>
                  <a:srgbClr val="FF0000"/>
                </a:solidFill>
              </a:rPr>
              <a:t>A</a:t>
            </a:r>
            <a:r>
              <a:rPr lang="en-US" sz="2000" dirty="0">
                <a:solidFill>
                  <a:schemeClr val="tx1"/>
                </a:solidFill>
              </a:rPr>
              <a:t>pplication </a:t>
            </a:r>
            <a:r>
              <a:rPr lang="en-US" sz="2000" dirty="0">
                <a:solidFill>
                  <a:srgbClr val="FF0000"/>
                </a:solidFill>
              </a:rPr>
              <a:t>P</a:t>
            </a:r>
            <a:r>
              <a:rPr lang="en-US" sz="2000" dirty="0">
                <a:solidFill>
                  <a:schemeClr val="tx1"/>
                </a:solidFill>
              </a:rPr>
              <a:t>rogramming </a:t>
            </a:r>
            <a:r>
              <a:rPr lang="en-US" sz="2000" dirty="0">
                <a:solidFill>
                  <a:srgbClr val="FF0000"/>
                </a:solidFill>
              </a:rPr>
              <a:t>I</a:t>
            </a:r>
            <a:r>
              <a:rPr lang="en-US" sz="2000" dirty="0">
                <a:solidFill>
                  <a:schemeClr val="tx1"/>
                </a:solidFill>
              </a:rPr>
              <a:t>nterface. </a:t>
            </a:r>
            <a:br>
              <a:rPr lang="en-US" sz="2000" dirty="0">
                <a:solidFill>
                  <a:schemeClr val="tx1"/>
                </a:solidFill>
              </a:rPr>
            </a:br>
            <a:endParaRPr lang="en-US" sz="2000" dirty="0">
              <a:solidFill>
                <a:schemeClr val="tx1"/>
              </a:solidFill>
            </a:endParaRPr>
          </a:p>
          <a:p>
            <a:pPr marL="285750" indent="-285750">
              <a:buFont typeface="Wingdings" panose="05000000000000000000" pitchFamily="2" charset="2"/>
              <a:buChar char="ü"/>
            </a:pPr>
            <a:r>
              <a:rPr lang="en-US" sz="2000" dirty="0">
                <a:solidFill>
                  <a:schemeClr val="tx1"/>
                </a:solidFill>
              </a:rPr>
              <a:t>Think of it as a way for different software applications or services to talk to each other and work together</a:t>
            </a:r>
            <a:r>
              <a:rPr lang="en-US" sz="2000" dirty="0">
                <a:solidFill>
                  <a:srgbClr val="FF0000"/>
                </a:solidFill>
              </a:rPr>
              <a:t>.</a:t>
            </a:r>
            <a:endParaRPr lang="en-US" sz="2000" dirty="0">
              <a:solidFill>
                <a:schemeClr val="tx1"/>
              </a:solidFill>
            </a:endParaRPr>
          </a:p>
        </p:txBody>
      </p:sp>
      <p:sp>
        <p:nvSpPr>
          <p:cNvPr id="10" name="TextBox 9">
            <a:extLst>
              <a:ext uri="{FF2B5EF4-FFF2-40B4-BE49-F238E27FC236}">
                <a16:creationId xmlns:a16="http://schemas.microsoft.com/office/drawing/2014/main" id="{034878AD-A9B9-24B0-CE8C-17A2D0EC5261}"/>
              </a:ext>
            </a:extLst>
          </p:cNvPr>
          <p:cNvSpPr txBox="1"/>
          <p:nvPr/>
        </p:nvSpPr>
        <p:spPr>
          <a:xfrm>
            <a:off x="2489671" y="696390"/>
            <a:ext cx="7402924" cy="646331"/>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3600" dirty="0"/>
              <a:t>API – </a:t>
            </a:r>
            <a:r>
              <a:rPr lang="en-US" sz="3600" dirty="0">
                <a:solidFill>
                  <a:srgbClr val="FF0000"/>
                </a:solidFill>
              </a:rPr>
              <a:t>A</a:t>
            </a:r>
            <a:r>
              <a:rPr lang="en-US" sz="3600" dirty="0"/>
              <a:t>pplication </a:t>
            </a:r>
            <a:r>
              <a:rPr lang="en-US" sz="3600" dirty="0">
                <a:solidFill>
                  <a:srgbClr val="FF0000"/>
                </a:solidFill>
              </a:rPr>
              <a:t>P</a:t>
            </a:r>
            <a:r>
              <a:rPr lang="en-US" sz="3600" dirty="0"/>
              <a:t>rograming </a:t>
            </a:r>
            <a:r>
              <a:rPr lang="en-US" sz="3600" dirty="0">
                <a:solidFill>
                  <a:srgbClr val="FF0000"/>
                </a:solidFill>
              </a:rPr>
              <a:t>I</a:t>
            </a:r>
            <a:r>
              <a:rPr lang="en-US" sz="3600" dirty="0"/>
              <a:t>nterface</a:t>
            </a:r>
          </a:p>
        </p:txBody>
      </p:sp>
    </p:spTree>
    <p:extLst>
      <p:ext uri="{BB962C8B-B14F-4D97-AF65-F5344CB8AC3E}">
        <p14:creationId xmlns:p14="http://schemas.microsoft.com/office/powerpoint/2010/main" val="24596177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pic>
        <p:nvPicPr>
          <p:cNvPr id="7" name="Picture 6">
            <a:extLst>
              <a:ext uri="{FF2B5EF4-FFF2-40B4-BE49-F238E27FC236}">
                <a16:creationId xmlns:a16="http://schemas.microsoft.com/office/drawing/2014/main" id="{8202F924-033E-FF15-7E48-717A0DD8ECA3}"/>
              </a:ext>
            </a:extLst>
          </p:cNvPr>
          <p:cNvPicPr>
            <a:picLocks noChangeAspect="1"/>
          </p:cNvPicPr>
          <p:nvPr/>
        </p:nvPicPr>
        <p:blipFill>
          <a:blip r:embed="rId3"/>
          <a:stretch>
            <a:fillRect/>
          </a:stretch>
        </p:blipFill>
        <p:spPr>
          <a:xfrm>
            <a:off x="2110394" y="2873348"/>
            <a:ext cx="7971211" cy="3863675"/>
          </a:xfrm>
          <a:prstGeom prst="rect">
            <a:avLst/>
          </a:prstGeom>
        </p:spPr>
      </p:pic>
      <p:sp>
        <p:nvSpPr>
          <p:cNvPr id="8" name="Rectangle 7">
            <a:extLst>
              <a:ext uri="{FF2B5EF4-FFF2-40B4-BE49-F238E27FC236}">
                <a16:creationId xmlns:a16="http://schemas.microsoft.com/office/drawing/2014/main" id="{2B67E295-B3DE-1B30-C76F-8AD323DFC1EA}"/>
              </a:ext>
            </a:extLst>
          </p:cNvPr>
          <p:cNvSpPr/>
          <p:nvPr/>
        </p:nvSpPr>
        <p:spPr>
          <a:xfrm>
            <a:off x="207436" y="525995"/>
            <a:ext cx="11832164" cy="244580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r>
              <a:rPr lang="en-US" sz="1600" b="0" i="0" dirty="0">
                <a:solidFill>
                  <a:srgbClr val="374151"/>
                </a:solidFill>
                <a:effectLst/>
              </a:rPr>
              <a:t>Let's start with a simple analogy. Imagine you're in a </a:t>
            </a:r>
            <a:r>
              <a:rPr lang="en-US" sz="1600" b="0" i="0" dirty="0">
                <a:solidFill>
                  <a:srgbClr val="FF0000"/>
                </a:solidFill>
                <a:effectLst/>
              </a:rPr>
              <a:t>restaurant</a:t>
            </a:r>
            <a:r>
              <a:rPr lang="en-US" sz="1600" b="0" i="0" dirty="0">
                <a:solidFill>
                  <a:srgbClr val="374151"/>
                </a:solidFill>
                <a:effectLst/>
              </a:rPr>
              <a:t> and you want to order food. You don't need to know how the kitchen works or what ingredients are used; you just need to communicate your order to the </a:t>
            </a:r>
            <a:r>
              <a:rPr lang="en-US" sz="1600" b="0" i="0" dirty="0">
                <a:solidFill>
                  <a:srgbClr val="FF0000"/>
                </a:solidFill>
                <a:effectLst/>
              </a:rPr>
              <a:t>waiter</a:t>
            </a:r>
            <a:r>
              <a:rPr lang="en-US" sz="1600" b="0" i="0" dirty="0">
                <a:solidFill>
                  <a:srgbClr val="374151"/>
                </a:solidFill>
                <a:effectLst/>
              </a:rPr>
              <a:t>, and they take care of the rest. In this scenario, the </a:t>
            </a:r>
            <a:r>
              <a:rPr lang="en-US" sz="1600" b="0" i="0" dirty="0">
                <a:solidFill>
                  <a:srgbClr val="FF0000"/>
                </a:solidFill>
                <a:effectLst/>
              </a:rPr>
              <a:t>waiter</a:t>
            </a:r>
            <a:r>
              <a:rPr lang="en-US" sz="1600" b="0" i="0" dirty="0">
                <a:solidFill>
                  <a:srgbClr val="374151"/>
                </a:solidFill>
                <a:effectLst/>
              </a:rPr>
              <a:t> acts as an </a:t>
            </a:r>
            <a:r>
              <a:rPr lang="en-US" sz="1600" b="0" i="0" dirty="0">
                <a:solidFill>
                  <a:srgbClr val="FF0000"/>
                </a:solidFill>
                <a:effectLst/>
              </a:rPr>
              <a:t>intermediary</a:t>
            </a:r>
            <a:r>
              <a:rPr lang="en-US" sz="1600" b="0" i="0" dirty="0">
                <a:solidFill>
                  <a:srgbClr val="374151"/>
                </a:solidFill>
                <a:effectLst/>
              </a:rPr>
              <a:t> between you and the kitchen, allowing you to request specific dishes without worrying about the details of how they are prepared.</a:t>
            </a:r>
          </a:p>
          <a:p>
            <a:pPr marL="285750" indent="-285750">
              <a:buFont typeface="Wingdings" panose="05000000000000000000" pitchFamily="2" charset="2"/>
              <a:buChar char="ü"/>
            </a:pPr>
            <a:endParaRPr lang="en-US" sz="1600" dirty="0">
              <a:solidFill>
                <a:srgbClr val="374151"/>
              </a:solidFill>
            </a:endParaRPr>
          </a:p>
          <a:p>
            <a:pPr marL="285750" indent="-285750">
              <a:buFont typeface="Wingdings" panose="05000000000000000000" pitchFamily="2" charset="2"/>
              <a:buChar char="ü"/>
            </a:pPr>
            <a:r>
              <a:rPr lang="en-US" sz="1600" dirty="0"/>
              <a:t>In the world of technology, an </a:t>
            </a:r>
            <a:r>
              <a:rPr lang="en-US" sz="1600" dirty="0">
                <a:solidFill>
                  <a:srgbClr val="FF0000"/>
                </a:solidFill>
              </a:rPr>
              <a:t>API</a:t>
            </a:r>
            <a:r>
              <a:rPr lang="en-US" sz="1600" dirty="0"/>
              <a:t> (Application Programming Interface) works in a similar way. It acts as a </a:t>
            </a:r>
            <a:r>
              <a:rPr lang="en-US" sz="1600" dirty="0">
                <a:solidFill>
                  <a:srgbClr val="FF0000"/>
                </a:solidFill>
              </a:rPr>
              <a:t>middleman</a:t>
            </a:r>
            <a:r>
              <a:rPr lang="en-US" sz="1600" dirty="0"/>
              <a:t>, enabling different software applications to communicate and interact with each other, just like the </a:t>
            </a:r>
            <a:r>
              <a:rPr lang="en-US" sz="1600" dirty="0">
                <a:solidFill>
                  <a:srgbClr val="FF0000"/>
                </a:solidFill>
              </a:rPr>
              <a:t>waiter</a:t>
            </a:r>
            <a:r>
              <a:rPr lang="en-US" sz="1600" dirty="0"/>
              <a:t> in the </a:t>
            </a:r>
            <a:r>
              <a:rPr lang="en-US" sz="1600" dirty="0">
                <a:solidFill>
                  <a:srgbClr val="FF0000"/>
                </a:solidFill>
              </a:rPr>
              <a:t>restaurant</a:t>
            </a:r>
            <a:r>
              <a:rPr lang="en-US" sz="1600" dirty="0"/>
              <a:t>. </a:t>
            </a:r>
            <a:r>
              <a:rPr lang="en-US" sz="1600" dirty="0">
                <a:solidFill>
                  <a:srgbClr val="FF0000"/>
                </a:solidFill>
              </a:rPr>
              <a:t>APIs</a:t>
            </a:r>
            <a:r>
              <a:rPr lang="en-US" sz="1600" dirty="0"/>
              <a:t> define a </a:t>
            </a:r>
            <a:r>
              <a:rPr lang="en-US" sz="1600" dirty="0">
                <a:solidFill>
                  <a:srgbClr val="FF0000"/>
                </a:solidFill>
              </a:rPr>
              <a:t>set of rules and protocols</a:t>
            </a:r>
            <a:r>
              <a:rPr lang="en-US" sz="1600" dirty="0"/>
              <a:t> that allow different software systems to exchange information and perform certain tasks.</a:t>
            </a:r>
          </a:p>
        </p:txBody>
      </p:sp>
      <p:cxnSp>
        <p:nvCxnSpPr>
          <p:cNvPr id="9" name="Connector: Elbow 8">
            <a:extLst>
              <a:ext uri="{FF2B5EF4-FFF2-40B4-BE49-F238E27FC236}">
                <a16:creationId xmlns:a16="http://schemas.microsoft.com/office/drawing/2014/main" id="{4D9986A9-F800-6DB9-EA36-978BA79D28A6}"/>
              </a:ext>
            </a:extLst>
          </p:cNvPr>
          <p:cNvCxnSpPr/>
          <p:nvPr/>
        </p:nvCxnSpPr>
        <p:spPr>
          <a:xfrm>
            <a:off x="5257800" y="4953000"/>
            <a:ext cx="838200" cy="457200"/>
          </a:xfrm>
          <a:prstGeom prst="bentConnector3">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1818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D42FEB79-0F0F-4B2B-3855-BE611A866CCD}"/>
              </a:ext>
            </a:extLst>
          </p:cNvPr>
          <p:cNvSpPr/>
          <p:nvPr/>
        </p:nvSpPr>
        <p:spPr>
          <a:xfrm>
            <a:off x="4936184" y="89933"/>
            <a:ext cx="231963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an API?</a:t>
            </a:r>
          </a:p>
        </p:txBody>
      </p:sp>
      <p:pic>
        <p:nvPicPr>
          <p:cNvPr id="7" name="Picture 6">
            <a:extLst>
              <a:ext uri="{FF2B5EF4-FFF2-40B4-BE49-F238E27FC236}">
                <a16:creationId xmlns:a16="http://schemas.microsoft.com/office/drawing/2014/main" id="{8202F924-033E-FF15-7E48-717A0DD8ECA3}"/>
              </a:ext>
            </a:extLst>
          </p:cNvPr>
          <p:cNvPicPr>
            <a:picLocks noChangeAspect="1"/>
          </p:cNvPicPr>
          <p:nvPr/>
        </p:nvPicPr>
        <p:blipFill>
          <a:blip r:embed="rId3"/>
          <a:stretch>
            <a:fillRect/>
          </a:stretch>
        </p:blipFill>
        <p:spPr>
          <a:xfrm>
            <a:off x="2137912" y="2994325"/>
            <a:ext cx="7971211" cy="3863675"/>
          </a:xfrm>
          <a:prstGeom prst="rect">
            <a:avLst/>
          </a:prstGeom>
        </p:spPr>
      </p:pic>
      <p:sp>
        <p:nvSpPr>
          <p:cNvPr id="8" name="Rectangle 7">
            <a:extLst>
              <a:ext uri="{FF2B5EF4-FFF2-40B4-BE49-F238E27FC236}">
                <a16:creationId xmlns:a16="http://schemas.microsoft.com/office/drawing/2014/main" id="{2B67E295-B3DE-1B30-C76F-8AD323DFC1EA}"/>
              </a:ext>
            </a:extLst>
          </p:cNvPr>
          <p:cNvSpPr/>
          <p:nvPr/>
        </p:nvSpPr>
        <p:spPr>
          <a:xfrm>
            <a:off x="207436" y="525995"/>
            <a:ext cx="11832164" cy="244580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r>
              <a:rPr lang="en-US" sz="1600" dirty="0"/>
              <a:t>An </a:t>
            </a:r>
            <a:r>
              <a:rPr lang="en-US" sz="1600" dirty="0">
                <a:solidFill>
                  <a:srgbClr val="FF0000"/>
                </a:solidFill>
              </a:rPr>
              <a:t>API</a:t>
            </a:r>
            <a:r>
              <a:rPr lang="en-US" sz="1600" dirty="0"/>
              <a:t> provides a simplified way for developers to access the functionality of another software application or service without needing to understand its internal workings. It exposes a set of clearly defined </a:t>
            </a:r>
            <a:r>
              <a:rPr lang="en-US" sz="1600" dirty="0">
                <a:solidFill>
                  <a:srgbClr val="FF0000"/>
                </a:solidFill>
              </a:rPr>
              <a:t>methods</a:t>
            </a:r>
            <a:r>
              <a:rPr lang="en-US" sz="1600" dirty="0"/>
              <a:t>, </a:t>
            </a:r>
            <a:r>
              <a:rPr lang="en-US" sz="1600" dirty="0">
                <a:solidFill>
                  <a:srgbClr val="FF0000"/>
                </a:solidFill>
              </a:rPr>
              <a:t>functions</a:t>
            </a:r>
            <a:r>
              <a:rPr lang="en-US" sz="1600" dirty="0"/>
              <a:t>, and </a:t>
            </a:r>
            <a:r>
              <a:rPr lang="en-US" sz="1600" dirty="0">
                <a:solidFill>
                  <a:srgbClr val="FF0000"/>
                </a:solidFill>
              </a:rPr>
              <a:t>data structures </a:t>
            </a:r>
            <a:r>
              <a:rPr lang="en-US" sz="1600" dirty="0"/>
              <a:t>that developers can use to request specific actions or retrieve information from the application or service.</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To put it simply, an </a:t>
            </a:r>
            <a:r>
              <a:rPr lang="en-US" sz="1600" dirty="0">
                <a:solidFill>
                  <a:srgbClr val="FF0000"/>
                </a:solidFill>
              </a:rPr>
              <a:t>API</a:t>
            </a:r>
            <a:r>
              <a:rPr lang="en-US" sz="1600" dirty="0"/>
              <a:t> is like a </a:t>
            </a:r>
            <a:r>
              <a:rPr lang="en-US" sz="1600" dirty="0">
                <a:solidFill>
                  <a:srgbClr val="FF0000"/>
                </a:solidFill>
              </a:rPr>
              <a:t>menu</a:t>
            </a:r>
            <a:r>
              <a:rPr lang="en-US" sz="1600" dirty="0"/>
              <a:t> in a </a:t>
            </a:r>
            <a:r>
              <a:rPr lang="en-US" sz="1600" dirty="0">
                <a:solidFill>
                  <a:srgbClr val="FF0000"/>
                </a:solidFill>
              </a:rPr>
              <a:t>restaurant</a:t>
            </a:r>
            <a:r>
              <a:rPr lang="en-US" sz="1600" dirty="0"/>
              <a:t>. It provides a list of available options (functions or services) and specifies how to order (make requests) them. Developers can use these options to build their own applications or extend the functionality of existing ones, without needing to know all the intricate details of how the underlying software works.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In summary, an </a:t>
            </a:r>
            <a:r>
              <a:rPr lang="en-US" sz="1600" dirty="0">
                <a:solidFill>
                  <a:srgbClr val="FF0000"/>
                </a:solidFill>
              </a:rPr>
              <a:t>API</a:t>
            </a:r>
            <a:r>
              <a:rPr lang="en-US" sz="1600" dirty="0"/>
              <a:t> is a way for software applications to communicate and interact with each other by providing a set of predefined rules and functions, just like a </a:t>
            </a:r>
            <a:r>
              <a:rPr lang="en-US" sz="1600" dirty="0">
                <a:solidFill>
                  <a:srgbClr val="FF0000"/>
                </a:solidFill>
              </a:rPr>
              <a:t>waiter</a:t>
            </a:r>
            <a:r>
              <a:rPr lang="en-US" sz="1600" dirty="0"/>
              <a:t> in a restaurant facilitates communication between customers and the kitchen.</a:t>
            </a:r>
          </a:p>
        </p:txBody>
      </p:sp>
      <p:cxnSp>
        <p:nvCxnSpPr>
          <p:cNvPr id="9" name="Connector: Elbow 8">
            <a:extLst>
              <a:ext uri="{FF2B5EF4-FFF2-40B4-BE49-F238E27FC236}">
                <a16:creationId xmlns:a16="http://schemas.microsoft.com/office/drawing/2014/main" id="{4D9986A9-F800-6DB9-EA36-978BA79D28A6}"/>
              </a:ext>
            </a:extLst>
          </p:cNvPr>
          <p:cNvCxnSpPr/>
          <p:nvPr/>
        </p:nvCxnSpPr>
        <p:spPr>
          <a:xfrm>
            <a:off x="5257800" y="4953000"/>
            <a:ext cx="838200" cy="457200"/>
          </a:xfrm>
          <a:prstGeom prst="bentConnector3">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7119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91482</TotalTime>
  <Words>385</Words>
  <Application>Microsoft Office PowerPoint</Application>
  <PresentationFormat>Widescreen</PresentationFormat>
  <Paragraphs>19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9821</cp:revision>
  <dcterms:created xsi:type="dcterms:W3CDTF">2006-08-16T00:00:00Z</dcterms:created>
  <dcterms:modified xsi:type="dcterms:W3CDTF">2023-07-23T03:07:23Z</dcterms:modified>
</cp:coreProperties>
</file>