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4"/>
  </p:notesMasterIdLst>
  <p:sldIdLst>
    <p:sldId id="471" r:id="rId2"/>
    <p:sldId id="472" r:id="rId3"/>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58"/>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8/23/2023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24020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819627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8/23/2023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file"/>
          <p:cNvSpPr>
            <a:spLocks noChangeAspect="1" noChangeArrowheads="1"/>
          </p:cNvSpPr>
          <p:nvPr/>
        </p:nvSpPr>
        <p:spPr bwMode="auto">
          <a:xfrm>
            <a:off x="410635" y="23853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2286000" y="30828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0" name="Rectangle 39">
            <a:extLst>
              <a:ext uri="{FF2B5EF4-FFF2-40B4-BE49-F238E27FC236}">
                <a16:creationId xmlns:a16="http://schemas.microsoft.com/office/drawing/2014/main" id="{9551B53F-2D17-F9FA-F559-051ED1E37D9D}"/>
              </a:ext>
            </a:extLst>
          </p:cNvPr>
          <p:cNvSpPr/>
          <p:nvPr/>
        </p:nvSpPr>
        <p:spPr>
          <a:xfrm>
            <a:off x="4495800" y="57090"/>
            <a:ext cx="2819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are Microservices?</a:t>
            </a:r>
          </a:p>
        </p:txBody>
      </p:sp>
      <p:sp>
        <p:nvSpPr>
          <p:cNvPr id="5" name="Rectangle 4">
            <a:extLst>
              <a:ext uri="{FF2B5EF4-FFF2-40B4-BE49-F238E27FC236}">
                <a16:creationId xmlns:a16="http://schemas.microsoft.com/office/drawing/2014/main" id="{A4AD4E2B-B8B1-7D33-3CDA-1644FA665C3F}"/>
              </a:ext>
            </a:extLst>
          </p:cNvPr>
          <p:cNvSpPr/>
          <p:nvPr/>
        </p:nvSpPr>
        <p:spPr>
          <a:xfrm>
            <a:off x="7696200" y="3669534"/>
            <a:ext cx="4267200" cy="2743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106CFBF8-A5E3-2491-9FA3-C9B5C495F624}"/>
              </a:ext>
            </a:extLst>
          </p:cNvPr>
          <p:cNvSpPr/>
          <p:nvPr/>
        </p:nvSpPr>
        <p:spPr>
          <a:xfrm>
            <a:off x="8001000" y="3974334"/>
            <a:ext cx="1524000" cy="914400"/>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User Service</a:t>
            </a:r>
          </a:p>
        </p:txBody>
      </p:sp>
      <p:sp>
        <p:nvSpPr>
          <p:cNvPr id="9" name="Oval 8">
            <a:extLst>
              <a:ext uri="{FF2B5EF4-FFF2-40B4-BE49-F238E27FC236}">
                <a16:creationId xmlns:a16="http://schemas.microsoft.com/office/drawing/2014/main" id="{C751BD49-C950-0BC6-71CA-A4E8AF7C3C36}"/>
              </a:ext>
            </a:extLst>
          </p:cNvPr>
          <p:cNvSpPr/>
          <p:nvPr/>
        </p:nvSpPr>
        <p:spPr>
          <a:xfrm>
            <a:off x="10134600" y="3974334"/>
            <a:ext cx="1524000" cy="9144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Product Service</a:t>
            </a:r>
          </a:p>
        </p:txBody>
      </p:sp>
      <p:sp>
        <p:nvSpPr>
          <p:cNvPr id="14" name="Oval 13">
            <a:extLst>
              <a:ext uri="{FF2B5EF4-FFF2-40B4-BE49-F238E27FC236}">
                <a16:creationId xmlns:a16="http://schemas.microsoft.com/office/drawing/2014/main" id="{A464F5C9-092F-2950-1754-CD5217478B1C}"/>
              </a:ext>
            </a:extLst>
          </p:cNvPr>
          <p:cNvSpPr/>
          <p:nvPr/>
        </p:nvSpPr>
        <p:spPr>
          <a:xfrm>
            <a:off x="8077200" y="5193534"/>
            <a:ext cx="1524000" cy="9144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Payment Service</a:t>
            </a:r>
          </a:p>
        </p:txBody>
      </p:sp>
      <p:sp>
        <p:nvSpPr>
          <p:cNvPr id="15" name="Oval 14">
            <a:extLst>
              <a:ext uri="{FF2B5EF4-FFF2-40B4-BE49-F238E27FC236}">
                <a16:creationId xmlns:a16="http://schemas.microsoft.com/office/drawing/2014/main" id="{8162F21B-80C9-E81A-9307-BD98EB3738C6}"/>
              </a:ext>
            </a:extLst>
          </p:cNvPr>
          <p:cNvSpPr/>
          <p:nvPr/>
        </p:nvSpPr>
        <p:spPr>
          <a:xfrm>
            <a:off x="10151533" y="5193534"/>
            <a:ext cx="1524000" cy="9144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Order Service</a:t>
            </a:r>
          </a:p>
        </p:txBody>
      </p:sp>
      <p:sp>
        <p:nvSpPr>
          <p:cNvPr id="16" name="TextBox 15">
            <a:extLst>
              <a:ext uri="{FF2B5EF4-FFF2-40B4-BE49-F238E27FC236}">
                <a16:creationId xmlns:a16="http://schemas.microsoft.com/office/drawing/2014/main" id="{0BFEA1A0-EBB1-9A11-7A09-AD00424087F7}"/>
              </a:ext>
            </a:extLst>
          </p:cNvPr>
          <p:cNvSpPr txBox="1"/>
          <p:nvPr/>
        </p:nvSpPr>
        <p:spPr>
          <a:xfrm>
            <a:off x="8382000" y="3188466"/>
            <a:ext cx="2728879" cy="400110"/>
          </a:xfrm>
          <a:prstGeom prst="rect">
            <a:avLst/>
          </a:prstGeom>
          <a:solidFill>
            <a:schemeClr val="accent2">
              <a:lumMod val="20000"/>
              <a:lumOff val="80000"/>
            </a:schemeClr>
          </a:solidFill>
        </p:spPr>
        <p:txBody>
          <a:bodyPr wrap="square" rtlCol="0">
            <a:spAutoFit/>
          </a:bodyPr>
          <a:lstStyle/>
          <a:p>
            <a:pPr algn="ctr"/>
            <a:r>
              <a:rPr lang="en-US" sz="2000" dirty="0"/>
              <a:t>Software Application</a:t>
            </a:r>
          </a:p>
        </p:txBody>
      </p:sp>
      <p:sp>
        <p:nvSpPr>
          <p:cNvPr id="22" name="Equals 21">
            <a:extLst>
              <a:ext uri="{FF2B5EF4-FFF2-40B4-BE49-F238E27FC236}">
                <a16:creationId xmlns:a16="http://schemas.microsoft.com/office/drawing/2014/main" id="{B849C763-F0F7-5A2A-F0DA-DA6E1A501C20}"/>
              </a:ext>
            </a:extLst>
          </p:cNvPr>
          <p:cNvSpPr/>
          <p:nvPr/>
        </p:nvSpPr>
        <p:spPr>
          <a:xfrm>
            <a:off x="6362700" y="4583934"/>
            <a:ext cx="914400" cy="914400"/>
          </a:xfrm>
          <a:prstGeom prst="mathEqual">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a:extLst>
              <a:ext uri="{FF2B5EF4-FFF2-40B4-BE49-F238E27FC236}">
                <a16:creationId xmlns:a16="http://schemas.microsoft.com/office/drawing/2014/main" id="{0BE802DE-9274-7E3A-4AF8-A6FA5BCAC963}"/>
              </a:ext>
            </a:extLst>
          </p:cNvPr>
          <p:cNvSpPr/>
          <p:nvPr/>
        </p:nvSpPr>
        <p:spPr>
          <a:xfrm>
            <a:off x="228601" y="714689"/>
            <a:ext cx="11734800" cy="204435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342900" indent="-342900" algn="l">
              <a:buFont typeface="Wingdings" panose="05000000000000000000" pitchFamily="2" charset="2"/>
              <a:buChar char="ü"/>
            </a:pPr>
            <a:r>
              <a:rPr lang="en-US" sz="1800" b="0" i="0" dirty="0">
                <a:solidFill>
                  <a:srgbClr val="374151"/>
                </a:solidFill>
                <a:effectLst/>
              </a:rPr>
              <a:t>Imagine you have a </a:t>
            </a:r>
            <a:r>
              <a:rPr lang="en-US" sz="1800" b="0" i="0" dirty="0">
                <a:solidFill>
                  <a:srgbClr val="C00000"/>
                </a:solidFill>
                <a:effectLst/>
              </a:rPr>
              <a:t>big task </a:t>
            </a:r>
            <a:r>
              <a:rPr lang="en-US" sz="1800" b="0" i="0" dirty="0">
                <a:solidFill>
                  <a:srgbClr val="374151"/>
                </a:solidFill>
                <a:effectLst/>
              </a:rPr>
              <a:t>to complete, like </a:t>
            </a:r>
            <a:r>
              <a:rPr lang="en-US" sz="1800" b="0" i="0" dirty="0">
                <a:solidFill>
                  <a:srgbClr val="C00000"/>
                </a:solidFill>
                <a:effectLst/>
              </a:rPr>
              <a:t>building a house</a:t>
            </a:r>
            <a:r>
              <a:rPr lang="en-US" sz="1800" b="0" i="0" dirty="0">
                <a:solidFill>
                  <a:srgbClr val="374151"/>
                </a:solidFill>
                <a:effectLst/>
              </a:rPr>
              <a:t>. Instead of trying to do everything by yourself, you divide the work into </a:t>
            </a:r>
            <a:r>
              <a:rPr lang="en-US" sz="1800" b="0" i="0" dirty="0">
                <a:solidFill>
                  <a:srgbClr val="C00000"/>
                </a:solidFill>
                <a:effectLst/>
              </a:rPr>
              <a:t>smaller</a:t>
            </a:r>
            <a:r>
              <a:rPr lang="en-US" sz="1800" b="0" i="0" dirty="0">
                <a:solidFill>
                  <a:srgbClr val="374151"/>
                </a:solidFill>
                <a:effectLst/>
              </a:rPr>
              <a:t> </a:t>
            </a:r>
            <a:r>
              <a:rPr lang="en-US" sz="1800" b="0" i="0" dirty="0">
                <a:solidFill>
                  <a:srgbClr val="C00000"/>
                </a:solidFill>
                <a:effectLst/>
              </a:rPr>
              <a:t>tasks</a:t>
            </a:r>
            <a:r>
              <a:rPr lang="en-US" sz="1800" b="0" i="0" dirty="0">
                <a:solidFill>
                  <a:srgbClr val="374151"/>
                </a:solidFill>
                <a:effectLst/>
              </a:rPr>
              <a:t> and assign each task to a specific group of people. For example, one group is responsible for the foundation, another for the walls, and yet another for the roof.</a:t>
            </a:r>
          </a:p>
          <a:p>
            <a:pPr marL="342900" indent="-342900" algn="l">
              <a:buFont typeface="Wingdings" panose="05000000000000000000" pitchFamily="2" charset="2"/>
              <a:buChar char="ü"/>
            </a:pPr>
            <a:endParaRPr lang="en-US" sz="1800" b="0" i="0" dirty="0">
              <a:solidFill>
                <a:srgbClr val="374151"/>
              </a:solidFill>
              <a:effectLst/>
            </a:endParaRPr>
          </a:p>
          <a:p>
            <a:pPr marL="342900" indent="-342900" algn="l">
              <a:buFont typeface="Wingdings" panose="05000000000000000000" pitchFamily="2" charset="2"/>
              <a:buChar char="ü"/>
            </a:pPr>
            <a:r>
              <a:rPr lang="en-US" sz="1800" b="0" i="0" dirty="0">
                <a:solidFill>
                  <a:srgbClr val="374151"/>
                </a:solidFill>
                <a:effectLst/>
              </a:rPr>
              <a:t>Now, think of </a:t>
            </a:r>
            <a:r>
              <a:rPr lang="en-US" sz="1800" b="0" i="0" dirty="0">
                <a:solidFill>
                  <a:srgbClr val="C00000"/>
                </a:solidFill>
                <a:effectLst/>
              </a:rPr>
              <a:t>software applications </a:t>
            </a:r>
            <a:r>
              <a:rPr lang="en-US" sz="1800" b="0" i="0" dirty="0">
                <a:solidFill>
                  <a:srgbClr val="374151"/>
                </a:solidFill>
                <a:effectLst/>
              </a:rPr>
              <a:t>as similar to a </a:t>
            </a:r>
            <a:r>
              <a:rPr lang="en-US" sz="1800" b="0" i="0" dirty="0">
                <a:solidFill>
                  <a:srgbClr val="C00000"/>
                </a:solidFill>
                <a:effectLst/>
              </a:rPr>
              <a:t>house</a:t>
            </a:r>
            <a:r>
              <a:rPr lang="en-US" sz="1800" b="0" i="0" dirty="0">
                <a:solidFill>
                  <a:srgbClr val="374151"/>
                </a:solidFill>
                <a:effectLst/>
              </a:rPr>
              <a:t>, but in the digital world. </a:t>
            </a:r>
            <a:r>
              <a:rPr lang="en-US" sz="1800" b="0" i="0" dirty="0">
                <a:solidFill>
                  <a:srgbClr val="C00000"/>
                </a:solidFill>
                <a:effectLst/>
              </a:rPr>
              <a:t>Microservices</a:t>
            </a:r>
            <a:r>
              <a:rPr lang="en-US" sz="1800" b="0" i="0" dirty="0">
                <a:solidFill>
                  <a:srgbClr val="374151"/>
                </a:solidFill>
                <a:effectLst/>
              </a:rPr>
              <a:t>, in the simplest terms, is an approach to building software applications by breaking them down into tiny, independent, and specialized parts. Each of these parts is like a small team with its specific job to do.</a:t>
            </a:r>
          </a:p>
        </p:txBody>
      </p:sp>
      <p:pic>
        <p:nvPicPr>
          <p:cNvPr id="1026" name="Picture 2" descr="16 Different Types Of Houses To Inspire – Forbes Home">
            <a:extLst>
              <a:ext uri="{FF2B5EF4-FFF2-40B4-BE49-F238E27FC236}">
                <a16:creationId xmlns:a16="http://schemas.microsoft.com/office/drawing/2014/main" id="{FB5AF2B4-9A96-A4A5-BB5E-D0BBEF09D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014" y="3345427"/>
            <a:ext cx="5641586"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8630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file"/>
          <p:cNvSpPr>
            <a:spLocks noChangeAspect="1" noChangeArrowheads="1"/>
          </p:cNvSpPr>
          <p:nvPr/>
        </p:nvSpPr>
        <p:spPr bwMode="auto">
          <a:xfrm>
            <a:off x="410635" y="23853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2286000" y="30828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0" name="Rectangle 39">
            <a:extLst>
              <a:ext uri="{FF2B5EF4-FFF2-40B4-BE49-F238E27FC236}">
                <a16:creationId xmlns:a16="http://schemas.microsoft.com/office/drawing/2014/main" id="{9551B53F-2D17-F9FA-F559-051ED1E37D9D}"/>
              </a:ext>
            </a:extLst>
          </p:cNvPr>
          <p:cNvSpPr/>
          <p:nvPr/>
        </p:nvSpPr>
        <p:spPr>
          <a:xfrm>
            <a:off x="4495800" y="57090"/>
            <a:ext cx="2819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are Microservices?</a:t>
            </a:r>
          </a:p>
        </p:txBody>
      </p:sp>
      <p:sp>
        <p:nvSpPr>
          <p:cNvPr id="5" name="Rectangle 4">
            <a:extLst>
              <a:ext uri="{FF2B5EF4-FFF2-40B4-BE49-F238E27FC236}">
                <a16:creationId xmlns:a16="http://schemas.microsoft.com/office/drawing/2014/main" id="{A4AD4E2B-B8B1-7D33-3CDA-1644FA665C3F}"/>
              </a:ext>
            </a:extLst>
          </p:cNvPr>
          <p:cNvSpPr/>
          <p:nvPr/>
        </p:nvSpPr>
        <p:spPr>
          <a:xfrm>
            <a:off x="7696200" y="3669534"/>
            <a:ext cx="4267200" cy="2743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106CFBF8-A5E3-2491-9FA3-C9B5C495F624}"/>
              </a:ext>
            </a:extLst>
          </p:cNvPr>
          <p:cNvSpPr/>
          <p:nvPr/>
        </p:nvSpPr>
        <p:spPr>
          <a:xfrm>
            <a:off x="8001000" y="3974334"/>
            <a:ext cx="1524000" cy="914400"/>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User Service</a:t>
            </a:r>
          </a:p>
        </p:txBody>
      </p:sp>
      <p:sp>
        <p:nvSpPr>
          <p:cNvPr id="9" name="Oval 8">
            <a:extLst>
              <a:ext uri="{FF2B5EF4-FFF2-40B4-BE49-F238E27FC236}">
                <a16:creationId xmlns:a16="http://schemas.microsoft.com/office/drawing/2014/main" id="{C751BD49-C950-0BC6-71CA-A4E8AF7C3C36}"/>
              </a:ext>
            </a:extLst>
          </p:cNvPr>
          <p:cNvSpPr/>
          <p:nvPr/>
        </p:nvSpPr>
        <p:spPr>
          <a:xfrm>
            <a:off x="10134600" y="3974334"/>
            <a:ext cx="1524000" cy="9144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Product Service</a:t>
            </a:r>
          </a:p>
        </p:txBody>
      </p:sp>
      <p:sp>
        <p:nvSpPr>
          <p:cNvPr id="14" name="Oval 13">
            <a:extLst>
              <a:ext uri="{FF2B5EF4-FFF2-40B4-BE49-F238E27FC236}">
                <a16:creationId xmlns:a16="http://schemas.microsoft.com/office/drawing/2014/main" id="{A464F5C9-092F-2950-1754-CD5217478B1C}"/>
              </a:ext>
            </a:extLst>
          </p:cNvPr>
          <p:cNvSpPr/>
          <p:nvPr/>
        </p:nvSpPr>
        <p:spPr>
          <a:xfrm>
            <a:off x="8077200" y="5193534"/>
            <a:ext cx="1524000" cy="9144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Payment Service</a:t>
            </a:r>
          </a:p>
        </p:txBody>
      </p:sp>
      <p:sp>
        <p:nvSpPr>
          <p:cNvPr id="15" name="Oval 14">
            <a:extLst>
              <a:ext uri="{FF2B5EF4-FFF2-40B4-BE49-F238E27FC236}">
                <a16:creationId xmlns:a16="http://schemas.microsoft.com/office/drawing/2014/main" id="{8162F21B-80C9-E81A-9307-BD98EB3738C6}"/>
              </a:ext>
            </a:extLst>
          </p:cNvPr>
          <p:cNvSpPr/>
          <p:nvPr/>
        </p:nvSpPr>
        <p:spPr>
          <a:xfrm>
            <a:off x="10151533" y="5193534"/>
            <a:ext cx="1524000" cy="9144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Order Service</a:t>
            </a:r>
          </a:p>
        </p:txBody>
      </p:sp>
      <p:sp>
        <p:nvSpPr>
          <p:cNvPr id="16" name="TextBox 15">
            <a:extLst>
              <a:ext uri="{FF2B5EF4-FFF2-40B4-BE49-F238E27FC236}">
                <a16:creationId xmlns:a16="http://schemas.microsoft.com/office/drawing/2014/main" id="{0BFEA1A0-EBB1-9A11-7A09-AD00424087F7}"/>
              </a:ext>
            </a:extLst>
          </p:cNvPr>
          <p:cNvSpPr txBox="1"/>
          <p:nvPr/>
        </p:nvSpPr>
        <p:spPr>
          <a:xfrm>
            <a:off x="8382000" y="3188466"/>
            <a:ext cx="2728879" cy="400110"/>
          </a:xfrm>
          <a:prstGeom prst="rect">
            <a:avLst/>
          </a:prstGeom>
          <a:solidFill>
            <a:schemeClr val="accent2">
              <a:lumMod val="20000"/>
              <a:lumOff val="80000"/>
            </a:schemeClr>
          </a:solidFill>
        </p:spPr>
        <p:txBody>
          <a:bodyPr wrap="square" rtlCol="0">
            <a:spAutoFit/>
          </a:bodyPr>
          <a:lstStyle/>
          <a:p>
            <a:pPr algn="ctr"/>
            <a:r>
              <a:rPr lang="en-US" sz="2000" dirty="0"/>
              <a:t>Software Application</a:t>
            </a:r>
          </a:p>
        </p:txBody>
      </p:sp>
      <p:sp>
        <p:nvSpPr>
          <p:cNvPr id="22" name="Equals 21">
            <a:extLst>
              <a:ext uri="{FF2B5EF4-FFF2-40B4-BE49-F238E27FC236}">
                <a16:creationId xmlns:a16="http://schemas.microsoft.com/office/drawing/2014/main" id="{B849C763-F0F7-5A2A-F0DA-DA6E1A501C20}"/>
              </a:ext>
            </a:extLst>
          </p:cNvPr>
          <p:cNvSpPr/>
          <p:nvPr/>
        </p:nvSpPr>
        <p:spPr>
          <a:xfrm>
            <a:off x="6362700" y="4583934"/>
            <a:ext cx="914400" cy="914400"/>
          </a:xfrm>
          <a:prstGeom prst="mathEqual">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a:extLst>
              <a:ext uri="{FF2B5EF4-FFF2-40B4-BE49-F238E27FC236}">
                <a16:creationId xmlns:a16="http://schemas.microsoft.com/office/drawing/2014/main" id="{0BE802DE-9274-7E3A-4AF8-A6FA5BCAC963}"/>
              </a:ext>
            </a:extLst>
          </p:cNvPr>
          <p:cNvSpPr/>
          <p:nvPr/>
        </p:nvSpPr>
        <p:spPr>
          <a:xfrm>
            <a:off x="228600" y="577304"/>
            <a:ext cx="11734800" cy="253020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342900" indent="-342900" algn="l">
              <a:buFont typeface="Wingdings" panose="05000000000000000000" pitchFamily="2" charset="2"/>
              <a:buChar char="ü"/>
            </a:pPr>
            <a:r>
              <a:rPr lang="en-US" sz="1600" b="0" i="0" dirty="0">
                <a:solidFill>
                  <a:srgbClr val="374151"/>
                </a:solidFill>
                <a:effectLst/>
              </a:rPr>
              <a:t>So, instead of creating one </a:t>
            </a:r>
            <a:r>
              <a:rPr lang="en-US" sz="1600" b="0" i="0" dirty="0">
                <a:solidFill>
                  <a:srgbClr val="C00000"/>
                </a:solidFill>
                <a:effectLst/>
              </a:rPr>
              <a:t>huge, complex software application </a:t>
            </a:r>
            <a:r>
              <a:rPr lang="en-US" sz="1600" b="0" i="0" dirty="0">
                <a:solidFill>
                  <a:srgbClr val="374151"/>
                </a:solidFill>
                <a:effectLst/>
              </a:rPr>
              <a:t>that does everything, we create </a:t>
            </a:r>
            <a:r>
              <a:rPr lang="en-US" sz="1600" b="0" i="0" dirty="0">
                <a:solidFill>
                  <a:srgbClr val="C00000"/>
                </a:solidFill>
                <a:effectLst/>
              </a:rPr>
              <a:t>smaller</a:t>
            </a:r>
            <a:r>
              <a:rPr lang="en-US" sz="1600" b="0" i="0" dirty="0">
                <a:solidFill>
                  <a:srgbClr val="374151"/>
                </a:solidFill>
                <a:effectLst/>
              </a:rPr>
              <a:t>, </a:t>
            </a:r>
            <a:r>
              <a:rPr lang="en-US" sz="1600" b="0" i="0" dirty="0">
                <a:solidFill>
                  <a:srgbClr val="C00000"/>
                </a:solidFill>
                <a:effectLst/>
              </a:rPr>
              <a:t>focused</a:t>
            </a:r>
            <a:r>
              <a:rPr lang="en-US" sz="1600" b="0" i="0" dirty="0">
                <a:solidFill>
                  <a:srgbClr val="374151"/>
                </a:solidFill>
                <a:effectLst/>
              </a:rPr>
              <a:t> </a:t>
            </a:r>
            <a:r>
              <a:rPr lang="en-US" sz="1600" b="0" i="0" dirty="0">
                <a:solidFill>
                  <a:srgbClr val="C00000"/>
                </a:solidFill>
                <a:effectLst/>
              </a:rPr>
              <a:t>pieces</a:t>
            </a:r>
            <a:r>
              <a:rPr lang="en-US" sz="1600" b="0" i="0" dirty="0">
                <a:solidFill>
                  <a:srgbClr val="374151"/>
                </a:solidFill>
                <a:effectLst/>
              </a:rPr>
              <a:t> called "</a:t>
            </a:r>
            <a:r>
              <a:rPr lang="en-US" sz="1600" b="0" i="0" dirty="0">
                <a:solidFill>
                  <a:srgbClr val="C00000"/>
                </a:solidFill>
                <a:effectLst/>
              </a:rPr>
              <a:t>microservices</a:t>
            </a:r>
            <a:r>
              <a:rPr lang="en-US" sz="1600" b="0" i="0" dirty="0">
                <a:solidFill>
                  <a:srgbClr val="374151"/>
                </a:solidFill>
                <a:effectLst/>
              </a:rPr>
              <a:t>." Each microservice is like a building block, and they all work together to form the </a:t>
            </a:r>
            <a:r>
              <a:rPr lang="en-US" sz="1600" b="0" i="0" dirty="0">
                <a:solidFill>
                  <a:srgbClr val="C00000"/>
                </a:solidFill>
                <a:effectLst/>
              </a:rPr>
              <a:t>complete software application</a:t>
            </a:r>
            <a:r>
              <a:rPr lang="en-US" sz="1600" b="0" i="0" dirty="0">
                <a:solidFill>
                  <a:srgbClr val="374151"/>
                </a:solidFill>
                <a:effectLst/>
              </a:rPr>
              <a:t>, just like the different groups working together to build a house.</a:t>
            </a:r>
          </a:p>
          <a:p>
            <a:pPr marL="342900" indent="-342900" algn="l">
              <a:buFont typeface="Wingdings" panose="05000000000000000000" pitchFamily="2" charset="2"/>
              <a:buChar char="ü"/>
            </a:pPr>
            <a:endParaRPr lang="en-US" sz="1600" dirty="0">
              <a:solidFill>
                <a:srgbClr val="374151"/>
              </a:solidFill>
            </a:endParaRPr>
          </a:p>
          <a:p>
            <a:pPr marL="342900" indent="-342900" algn="l">
              <a:buFont typeface="Wingdings" panose="05000000000000000000" pitchFamily="2" charset="2"/>
              <a:buChar char="ü"/>
            </a:pPr>
            <a:r>
              <a:rPr lang="en-US" sz="1600" b="0" i="0" dirty="0">
                <a:solidFill>
                  <a:srgbClr val="374151"/>
                </a:solidFill>
                <a:effectLst/>
              </a:rPr>
              <a:t>The beauty of </a:t>
            </a:r>
            <a:r>
              <a:rPr lang="en-US" sz="1600" b="0" i="0" dirty="0">
                <a:solidFill>
                  <a:srgbClr val="C00000"/>
                </a:solidFill>
                <a:effectLst/>
              </a:rPr>
              <a:t>microservices</a:t>
            </a:r>
            <a:r>
              <a:rPr lang="en-US" sz="1600" b="0" i="0" dirty="0">
                <a:solidFill>
                  <a:srgbClr val="374151"/>
                </a:solidFill>
                <a:effectLst/>
              </a:rPr>
              <a:t> is that they can be developed, updated, and managed separately. If one </a:t>
            </a:r>
            <a:r>
              <a:rPr lang="en-US" sz="1600" b="0" i="0" dirty="0">
                <a:solidFill>
                  <a:srgbClr val="C00000"/>
                </a:solidFill>
                <a:effectLst/>
              </a:rPr>
              <a:t>microservice</a:t>
            </a:r>
            <a:r>
              <a:rPr lang="en-US" sz="1600" b="0" i="0" dirty="0">
                <a:solidFill>
                  <a:srgbClr val="374151"/>
                </a:solidFill>
                <a:effectLst/>
              </a:rPr>
              <a:t> needs to be changed or improved, you can work on it without affecting the other parts. This flexibility makes it easier to add new features, fix issues, and scale the application when more people start using it.</a:t>
            </a:r>
          </a:p>
          <a:p>
            <a:pPr marL="342900" indent="-342900" algn="l">
              <a:buFont typeface="Wingdings" panose="05000000000000000000" pitchFamily="2" charset="2"/>
              <a:buChar char="ü"/>
            </a:pPr>
            <a:endParaRPr lang="en-US" sz="1600" dirty="0">
              <a:solidFill>
                <a:srgbClr val="374151"/>
              </a:solidFill>
            </a:endParaRPr>
          </a:p>
          <a:p>
            <a:pPr marL="342900" indent="-342900" algn="l">
              <a:buFont typeface="Wingdings" panose="05000000000000000000" pitchFamily="2" charset="2"/>
              <a:buChar char="ü"/>
            </a:pPr>
            <a:r>
              <a:rPr lang="en-US" sz="1600" b="0" i="0" dirty="0">
                <a:solidFill>
                  <a:srgbClr val="374151"/>
                </a:solidFill>
                <a:effectLst/>
              </a:rPr>
              <a:t>In summary, think of </a:t>
            </a:r>
            <a:r>
              <a:rPr lang="en-US" sz="1600" b="0" i="0" dirty="0">
                <a:solidFill>
                  <a:srgbClr val="C00000"/>
                </a:solidFill>
                <a:effectLst/>
              </a:rPr>
              <a:t>microservices</a:t>
            </a:r>
            <a:r>
              <a:rPr lang="en-US" sz="1600" b="0" i="0" dirty="0">
                <a:solidFill>
                  <a:srgbClr val="374151"/>
                </a:solidFill>
                <a:effectLst/>
              </a:rPr>
              <a:t> as small, dedicated teams (or building blocks) working together to build a powerful and flexible software application, just like how different teams come together to build a house efficiently and effectively.</a:t>
            </a:r>
          </a:p>
        </p:txBody>
      </p:sp>
      <p:pic>
        <p:nvPicPr>
          <p:cNvPr id="1026" name="Picture 2" descr="16 Different Types Of Houses To Inspire – Forbes Home">
            <a:extLst>
              <a:ext uri="{FF2B5EF4-FFF2-40B4-BE49-F238E27FC236}">
                <a16:creationId xmlns:a16="http://schemas.microsoft.com/office/drawing/2014/main" id="{FB5AF2B4-9A96-A4A5-BB5E-D0BBEF09D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014" y="3345427"/>
            <a:ext cx="5641586"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6782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90664</TotalTime>
  <Words>316</Words>
  <Application>Microsoft Office PowerPoint</Application>
  <PresentationFormat>Widescreen</PresentationFormat>
  <Paragraphs>22</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9728</cp:revision>
  <dcterms:created xsi:type="dcterms:W3CDTF">2006-08-16T00:00:00Z</dcterms:created>
  <dcterms:modified xsi:type="dcterms:W3CDTF">2023-08-23T05:49:10Z</dcterms:modified>
</cp:coreProperties>
</file>