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9"/>
  </p:notesMasterIdLst>
  <p:sldIdLst>
    <p:sldId id="471" r:id="rId2"/>
    <p:sldId id="472" r:id="rId3"/>
    <p:sldId id="473" r:id="rId4"/>
    <p:sldId id="476" r:id="rId5"/>
    <p:sldId id="477" r:id="rId6"/>
    <p:sldId id="478" r:id="rId7"/>
    <p:sldId id="479" r:id="rId8"/>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8/5/2022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24020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159483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834698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2039557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221167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2684052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275894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8/5/2022</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p14:dur="0" advClick="0"/>
    </mc:Choice>
    <mc:Fallback>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329274" y="49701"/>
            <a:ext cx="302545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 - Introduction</a:t>
            </a:r>
          </a:p>
        </p:txBody>
      </p:sp>
      <p:pic>
        <p:nvPicPr>
          <p:cNvPr id="1026" name="Picture 2" descr="Big Data Icon - Banking And Data Analytics PNG Image | Transparent PNG Free  Download on SeekPNG">
            <a:extLst>
              <a:ext uri="{FF2B5EF4-FFF2-40B4-BE49-F238E27FC236}">
                <a16:creationId xmlns:a16="http://schemas.microsoft.com/office/drawing/2014/main" id="{554708D6-05B5-43B6-9D4B-DD5AE8BDC5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123" y="1384853"/>
            <a:ext cx="4728281" cy="4953000"/>
          </a:xfrm>
          <a:prstGeom prst="rect">
            <a:avLst/>
          </a:prstGeom>
        </p:spPr>
        <p:style>
          <a:lnRef idx="1">
            <a:schemeClr val="accent4"/>
          </a:lnRef>
          <a:fillRef idx="2">
            <a:schemeClr val="accent4"/>
          </a:fillRef>
          <a:effectRef idx="1">
            <a:schemeClr val="accent4"/>
          </a:effectRef>
          <a:fontRef idx="minor">
            <a:schemeClr val="dk1"/>
          </a:fontRef>
        </p:style>
      </p:pic>
      <p:sp>
        <p:nvSpPr>
          <p:cNvPr id="5" name="Speech Bubble: Rectangle with Corners Rounded 4">
            <a:extLst>
              <a:ext uri="{FF2B5EF4-FFF2-40B4-BE49-F238E27FC236}">
                <a16:creationId xmlns:a16="http://schemas.microsoft.com/office/drawing/2014/main" id="{6B0C02C0-1C24-4212-900C-F9930FEFB46A}"/>
              </a:ext>
            </a:extLst>
          </p:cNvPr>
          <p:cNvSpPr/>
          <p:nvPr/>
        </p:nvSpPr>
        <p:spPr>
          <a:xfrm>
            <a:off x="5280991" y="989040"/>
            <a:ext cx="6753268" cy="4725959"/>
          </a:xfrm>
          <a:prstGeom prst="wedgeRoundRectCallout">
            <a:avLst>
              <a:gd name="adj1" fmla="val -55763"/>
              <a:gd name="adj2" fmla="val 33"/>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85750" indent="-285750">
              <a:buFont typeface="Wingdings" panose="05000000000000000000" pitchFamily="2" charset="2"/>
              <a:buChar char="ü"/>
            </a:pPr>
            <a:r>
              <a:rPr lang="en-US" sz="1600" dirty="0"/>
              <a:t>In Big Data, an enormous volume of data is used. Regarding data, we have two main challenges.</a:t>
            </a:r>
          </a:p>
          <a:p>
            <a:pPr marL="285750" indent="-285750">
              <a:buFont typeface="Wingdings" panose="05000000000000000000" pitchFamily="2" charset="2"/>
              <a:buChar char="ü"/>
            </a:pPr>
            <a:endParaRPr lang="en-US" sz="1600" dirty="0"/>
          </a:p>
          <a:p>
            <a:pPr marL="909188" lvl="1" indent="-285750">
              <a:buFont typeface="Wingdings" panose="05000000000000000000" pitchFamily="2" charset="2"/>
              <a:buChar char="§"/>
            </a:pPr>
            <a:r>
              <a:rPr lang="en-US" sz="1600" dirty="0"/>
              <a:t>The first challenge is how to collect large volume of data </a:t>
            </a:r>
            <a:br>
              <a:rPr lang="en-US" sz="1600" dirty="0"/>
            </a:br>
            <a:endParaRPr lang="en-US" sz="1600" dirty="0"/>
          </a:p>
          <a:p>
            <a:pPr marL="909188" lvl="1" indent="-285750">
              <a:buFont typeface="Wingdings" panose="05000000000000000000" pitchFamily="2" charset="2"/>
              <a:buChar char="§"/>
            </a:pPr>
            <a:r>
              <a:rPr lang="en-US" sz="1600" dirty="0"/>
              <a:t>The second challenge is to analyze the collected data. </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To overcome those challenges, you must need a messaging system. Kafka is designed for distributed high throughput systems. </a:t>
            </a:r>
            <a:br>
              <a:rPr lang="en-US" sz="1600" dirty="0"/>
            </a:br>
            <a:endParaRPr lang="en-US" sz="1600" dirty="0"/>
          </a:p>
          <a:p>
            <a:pPr marL="285750" indent="-285750">
              <a:buFont typeface="Wingdings" panose="05000000000000000000" pitchFamily="2" charset="2"/>
              <a:buChar char="ü"/>
            </a:pPr>
            <a:r>
              <a:rPr lang="en-US" sz="1600" dirty="0"/>
              <a:t>Kafka tends to work very well as a replacement for a more traditional message broker. </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In comparison to other messaging systems, Kafka has better throughput, built-in partitioning, replication and inherent </a:t>
            </a:r>
          </a:p>
          <a:p>
            <a:r>
              <a:rPr lang="en-US" sz="1600" dirty="0"/>
              <a:t>      fault-tolerance, which makes it a good fit for large-scale message  </a:t>
            </a:r>
          </a:p>
          <a:p>
            <a:r>
              <a:rPr lang="en-US" sz="1600" dirty="0"/>
              <a:t>      processing applications.</a:t>
            </a:r>
          </a:p>
        </p:txBody>
      </p:sp>
      <p:sp>
        <p:nvSpPr>
          <p:cNvPr id="7" name="TextBox 6">
            <a:extLst>
              <a:ext uri="{FF2B5EF4-FFF2-40B4-BE49-F238E27FC236}">
                <a16:creationId xmlns:a16="http://schemas.microsoft.com/office/drawing/2014/main" id="{DE9FE779-36FA-4DE8-A8A0-AA7C5BE8B01A}"/>
              </a:ext>
            </a:extLst>
          </p:cNvPr>
          <p:cNvSpPr txBox="1"/>
          <p:nvPr/>
        </p:nvSpPr>
        <p:spPr>
          <a:xfrm>
            <a:off x="2045074" y="912841"/>
            <a:ext cx="1046377" cy="400110"/>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000" dirty="0"/>
              <a:t>Big Data</a:t>
            </a:r>
          </a:p>
        </p:txBody>
      </p:sp>
    </p:spTree>
    <p:extLst>
      <p:ext uri="{BB962C8B-B14F-4D97-AF65-F5344CB8AC3E}">
        <p14:creationId xmlns:p14="http://schemas.microsoft.com/office/powerpoint/2010/main" val="316586303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329274" y="49701"/>
            <a:ext cx="302545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 - Introduction</a:t>
            </a:r>
          </a:p>
        </p:txBody>
      </p:sp>
      <p:sp>
        <p:nvSpPr>
          <p:cNvPr id="4" name="Rectangle: Rounded Corners 3">
            <a:extLst>
              <a:ext uri="{FF2B5EF4-FFF2-40B4-BE49-F238E27FC236}">
                <a16:creationId xmlns:a16="http://schemas.microsoft.com/office/drawing/2014/main" id="{116CF96F-86FF-47E1-8B67-1928B79EECED}"/>
              </a:ext>
            </a:extLst>
          </p:cNvPr>
          <p:cNvSpPr/>
          <p:nvPr/>
        </p:nvSpPr>
        <p:spPr>
          <a:xfrm>
            <a:off x="4900222" y="4750898"/>
            <a:ext cx="2586383" cy="70899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Messaging System</a:t>
            </a:r>
          </a:p>
        </p:txBody>
      </p:sp>
      <p:sp>
        <p:nvSpPr>
          <p:cNvPr id="5" name="Oval 4">
            <a:extLst>
              <a:ext uri="{FF2B5EF4-FFF2-40B4-BE49-F238E27FC236}">
                <a16:creationId xmlns:a16="http://schemas.microsoft.com/office/drawing/2014/main" id="{57B948A6-7886-4844-A7FB-EC20002D9A13}"/>
              </a:ext>
            </a:extLst>
          </p:cNvPr>
          <p:cNvSpPr/>
          <p:nvPr/>
        </p:nvSpPr>
        <p:spPr>
          <a:xfrm>
            <a:off x="1621414" y="4648194"/>
            <a:ext cx="1905000" cy="914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Application 1</a:t>
            </a:r>
          </a:p>
        </p:txBody>
      </p:sp>
      <p:sp>
        <p:nvSpPr>
          <p:cNvPr id="9" name="Oval 8">
            <a:extLst>
              <a:ext uri="{FF2B5EF4-FFF2-40B4-BE49-F238E27FC236}">
                <a16:creationId xmlns:a16="http://schemas.microsoft.com/office/drawing/2014/main" id="{C1F68850-FDE5-4C07-84AB-E1641A14C137}"/>
              </a:ext>
            </a:extLst>
          </p:cNvPr>
          <p:cNvSpPr/>
          <p:nvPr/>
        </p:nvSpPr>
        <p:spPr>
          <a:xfrm>
            <a:off x="8839200" y="4648194"/>
            <a:ext cx="1905000" cy="914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Application 2</a:t>
            </a:r>
          </a:p>
        </p:txBody>
      </p:sp>
      <p:cxnSp>
        <p:nvCxnSpPr>
          <p:cNvPr id="8" name="Straight Arrow Connector 7">
            <a:extLst>
              <a:ext uri="{FF2B5EF4-FFF2-40B4-BE49-F238E27FC236}">
                <a16:creationId xmlns:a16="http://schemas.microsoft.com/office/drawing/2014/main" id="{84921FB1-7661-4BEE-AD2E-D0AB89B04D14}"/>
              </a:ext>
            </a:extLst>
          </p:cNvPr>
          <p:cNvCxnSpPr>
            <a:stCxn id="5" idx="6"/>
            <a:endCxn id="4" idx="1"/>
          </p:cNvCxnSpPr>
          <p:nvPr/>
        </p:nvCxnSpPr>
        <p:spPr>
          <a:xfrm>
            <a:off x="3526414" y="5105394"/>
            <a:ext cx="1373808"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0818612B-CEF0-40AC-B697-C81B00839E92}"/>
              </a:ext>
            </a:extLst>
          </p:cNvPr>
          <p:cNvCxnSpPr/>
          <p:nvPr/>
        </p:nvCxnSpPr>
        <p:spPr>
          <a:xfrm>
            <a:off x="7452140" y="5108705"/>
            <a:ext cx="1373808"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A062EC12-7E84-45FC-8293-AF2A4317EBCB}"/>
              </a:ext>
            </a:extLst>
          </p:cNvPr>
          <p:cNvSpPr txBox="1"/>
          <p:nvPr/>
        </p:nvSpPr>
        <p:spPr>
          <a:xfrm>
            <a:off x="3867179" y="4687950"/>
            <a:ext cx="778996" cy="470000"/>
          </a:xfrm>
          <a:prstGeom prst="rect">
            <a:avLst/>
          </a:prstGeom>
          <a:noFill/>
        </p:spPr>
        <p:txBody>
          <a:bodyPr wrap="none" rtlCol="0">
            <a:spAutoFit/>
          </a:bodyPr>
          <a:lstStyle/>
          <a:p>
            <a:r>
              <a:rPr lang="en-US" dirty="0"/>
              <a:t>Data</a:t>
            </a:r>
          </a:p>
        </p:txBody>
      </p:sp>
      <p:sp>
        <p:nvSpPr>
          <p:cNvPr id="15" name="TextBox 14">
            <a:extLst>
              <a:ext uri="{FF2B5EF4-FFF2-40B4-BE49-F238E27FC236}">
                <a16:creationId xmlns:a16="http://schemas.microsoft.com/office/drawing/2014/main" id="{6A5FAEDF-39CD-4EB8-B20C-63581DDD124E}"/>
              </a:ext>
            </a:extLst>
          </p:cNvPr>
          <p:cNvSpPr txBox="1"/>
          <p:nvPr/>
        </p:nvSpPr>
        <p:spPr>
          <a:xfrm>
            <a:off x="7749546" y="4668072"/>
            <a:ext cx="778996" cy="470000"/>
          </a:xfrm>
          <a:prstGeom prst="rect">
            <a:avLst/>
          </a:prstGeom>
          <a:noFill/>
        </p:spPr>
        <p:txBody>
          <a:bodyPr wrap="none" rtlCol="0">
            <a:spAutoFit/>
          </a:bodyPr>
          <a:lstStyle/>
          <a:p>
            <a:r>
              <a:rPr lang="en-US" dirty="0"/>
              <a:t>Data</a:t>
            </a:r>
          </a:p>
        </p:txBody>
      </p:sp>
      <p:sp>
        <p:nvSpPr>
          <p:cNvPr id="11" name="Speech Bubble: Rectangle with Corners Rounded 10">
            <a:extLst>
              <a:ext uri="{FF2B5EF4-FFF2-40B4-BE49-F238E27FC236}">
                <a16:creationId xmlns:a16="http://schemas.microsoft.com/office/drawing/2014/main" id="{37EE2E95-15F7-4FFB-855A-053777657931}"/>
              </a:ext>
            </a:extLst>
          </p:cNvPr>
          <p:cNvSpPr/>
          <p:nvPr/>
        </p:nvSpPr>
        <p:spPr>
          <a:xfrm>
            <a:off x="207436" y="1219200"/>
            <a:ext cx="11832163" cy="2590793"/>
          </a:xfrm>
          <a:prstGeom prst="wedgeRoundRectCallout">
            <a:avLst>
              <a:gd name="adj1" fmla="val 723"/>
              <a:gd name="adj2" fmla="val 85468"/>
              <a:gd name="adj3" fmla="val 16667"/>
            </a:avLst>
          </a:prstGeom>
          <a:ln w="3175"/>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ü"/>
            </a:pPr>
            <a:r>
              <a:rPr lang="en-US" sz="1600" dirty="0"/>
              <a:t>A Messaging System is responsible for transferring data from one application to another, so the applications can focus on data, but not worry about how to share it. </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Distributed messaging is based on the concept of reliable message queuing. </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Messages are queued asynchronously between client applications and messaging system. </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Two types of messaging patterns are available − one is point to point and the other is publish-subscribe (pub-sub) messaging system. Most of the messaging patterns follow </a:t>
            </a:r>
            <a:r>
              <a:rPr lang="en-US" sz="1600" b="1" dirty="0"/>
              <a:t>pub-sub</a:t>
            </a:r>
            <a:r>
              <a:rPr lang="en-US" sz="1600" dirty="0"/>
              <a:t>.</a:t>
            </a:r>
          </a:p>
        </p:txBody>
      </p:sp>
      <p:sp>
        <p:nvSpPr>
          <p:cNvPr id="13" name="Rectangle 12">
            <a:extLst>
              <a:ext uri="{FF2B5EF4-FFF2-40B4-BE49-F238E27FC236}">
                <a16:creationId xmlns:a16="http://schemas.microsoft.com/office/drawing/2014/main" id="{969D434E-5A46-42F8-87B6-0C8C5D6B765E}"/>
              </a:ext>
            </a:extLst>
          </p:cNvPr>
          <p:cNvSpPr/>
          <p:nvPr/>
        </p:nvSpPr>
        <p:spPr>
          <a:xfrm>
            <a:off x="579099" y="762001"/>
            <a:ext cx="3288080"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800" dirty="0">
                <a:latin typeface="Arial" panose="020B0604020202020204" pitchFamily="34" charset="0"/>
              </a:rPr>
              <a:t>What is a Messaging System?</a:t>
            </a:r>
            <a:endParaRPr lang="en-US" sz="1800" b="0" i="0" dirty="0">
              <a:effectLst/>
              <a:latin typeface="Arial" panose="020B0604020202020204" pitchFamily="34" charset="0"/>
            </a:endParaRPr>
          </a:p>
        </p:txBody>
      </p:sp>
    </p:spTree>
    <p:extLst>
      <p:ext uri="{BB962C8B-B14F-4D97-AF65-F5344CB8AC3E}">
        <p14:creationId xmlns:p14="http://schemas.microsoft.com/office/powerpoint/2010/main" val="132947960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329274" y="49701"/>
            <a:ext cx="302545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 - Introduction</a:t>
            </a:r>
          </a:p>
        </p:txBody>
      </p:sp>
      <p:sp>
        <p:nvSpPr>
          <p:cNvPr id="11" name="TextBox 10">
            <a:extLst>
              <a:ext uri="{FF2B5EF4-FFF2-40B4-BE49-F238E27FC236}">
                <a16:creationId xmlns:a16="http://schemas.microsoft.com/office/drawing/2014/main" id="{94034AFF-A9C5-4F98-BC55-39B0E065C6A9}"/>
              </a:ext>
            </a:extLst>
          </p:cNvPr>
          <p:cNvSpPr txBox="1"/>
          <p:nvPr/>
        </p:nvSpPr>
        <p:spPr>
          <a:xfrm>
            <a:off x="5321665" y="4330600"/>
            <a:ext cx="1040670" cy="470000"/>
          </a:xfrm>
          <a:prstGeom prst="rect">
            <a:avLst/>
          </a:prstGeom>
          <a:noFill/>
        </p:spPr>
        <p:txBody>
          <a:bodyPr wrap="none" rtlCol="0">
            <a:spAutoFit/>
          </a:bodyPr>
          <a:lstStyle/>
          <a:p>
            <a:r>
              <a:rPr lang="en-US" dirty="0"/>
              <a:t>Queue</a:t>
            </a:r>
          </a:p>
        </p:txBody>
      </p:sp>
      <p:pic>
        <p:nvPicPr>
          <p:cNvPr id="3076" name="Picture 4" descr="Point-to-Point Messaging Domain (The Java EE 6 Tutorial)">
            <a:extLst>
              <a:ext uri="{FF2B5EF4-FFF2-40B4-BE49-F238E27FC236}">
                <a16:creationId xmlns:a16="http://schemas.microsoft.com/office/drawing/2014/main" id="{0AF07923-B1B2-41B2-8473-4EDA9F453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500036"/>
            <a:ext cx="6577910" cy="267988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7A60BF9A-2ADA-497D-913B-84C800418026}"/>
              </a:ext>
            </a:extLst>
          </p:cNvPr>
          <p:cNvSpPr/>
          <p:nvPr/>
        </p:nvSpPr>
        <p:spPr>
          <a:xfrm>
            <a:off x="8077200" y="5181600"/>
            <a:ext cx="1600200" cy="60960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Receiver</a:t>
            </a:r>
          </a:p>
        </p:txBody>
      </p:sp>
      <p:sp>
        <p:nvSpPr>
          <p:cNvPr id="4" name="Rectangle: Rounded Corners 3">
            <a:extLst>
              <a:ext uri="{FF2B5EF4-FFF2-40B4-BE49-F238E27FC236}">
                <a16:creationId xmlns:a16="http://schemas.microsoft.com/office/drawing/2014/main" id="{44E7A4AA-95B8-4532-B8B8-DA23499379C0}"/>
              </a:ext>
            </a:extLst>
          </p:cNvPr>
          <p:cNvSpPr/>
          <p:nvPr/>
        </p:nvSpPr>
        <p:spPr>
          <a:xfrm>
            <a:off x="2270953" y="5181600"/>
            <a:ext cx="1600200" cy="60960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Sender</a:t>
            </a:r>
          </a:p>
        </p:txBody>
      </p:sp>
      <p:sp>
        <p:nvSpPr>
          <p:cNvPr id="15" name="TextBox 14">
            <a:extLst>
              <a:ext uri="{FF2B5EF4-FFF2-40B4-BE49-F238E27FC236}">
                <a16:creationId xmlns:a16="http://schemas.microsoft.com/office/drawing/2014/main" id="{2E09274D-84EA-40B1-B453-8C513D89F933}"/>
              </a:ext>
            </a:extLst>
          </p:cNvPr>
          <p:cNvSpPr txBox="1"/>
          <p:nvPr/>
        </p:nvSpPr>
        <p:spPr>
          <a:xfrm>
            <a:off x="5029200" y="1969532"/>
            <a:ext cx="184731" cy="470000"/>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C66D18D-3C1C-4B26-ACAC-5B724B9989D2}"/>
              </a:ext>
            </a:extLst>
          </p:cNvPr>
          <p:cNvSpPr txBox="1"/>
          <p:nvPr/>
        </p:nvSpPr>
        <p:spPr>
          <a:xfrm>
            <a:off x="410635" y="1055132"/>
            <a:ext cx="184731" cy="470000"/>
          </a:xfrm>
          <a:prstGeom prst="rect">
            <a:avLst/>
          </a:prstGeom>
          <a:noFill/>
        </p:spPr>
        <p:txBody>
          <a:bodyPr wrap="none" rtlCol="0">
            <a:spAutoFit/>
          </a:bodyPr>
          <a:lstStyle/>
          <a:p>
            <a:endParaRPr lang="en-US" dirty="0"/>
          </a:p>
        </p:txBody>
      </p:sp>
      <p:sp>
        <p:nvSpPr>
          <p:cNvPr id="17" name="Rectangle 16">
            <a:extLst>
              <a:ext uri="{FF2B5EF4-FFF2-40B4-BE49-F238E27FC236}">
                <a16:creationId xmlns:a16="http://schemas.microsoft.com/office/drawing/2014/main" id="{D586D715-16B9-4DE1-96C4-E82BBA13BCDE}"/>
              </a:ext>
            </a:extLst>
          </p:cNvPr>
          <p:cNvSpPr/>
          <p:nvPr/>
        </p:nvSpPr>
        <p:spPr>
          <a:xfrm>
            <a:off x="245535" y="1109729"/>
            <a:ext cx="11755963" cy="2491934"/>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1800" dirty="0"/>
              <a:t>In a point-to-point system, messages are persisted in a queue. </a:t>
            </a:r>
          </a:p>
          <a:p>
            <a:pPr marL="342900" indent="-342900">
              <a:buFont typeface="Wingdings" panose="05000000000000000000" pitchFamily="2" charset="2"/>
              <a:buChar char="ü"/>
            </a:pPr>
            <a:endParaRPr lang="en-US" sz="1800" dirty="0"/>
          </a:p>
          <a:p>
            <a:pPr marL="342900" indent="-342900">
              <a:buFont typeface="Wingdings" panose="05000000000000000000" pitchFamily="2" charset="2"/>
              <a:buChar char="ü"/>
            </a:pPr>
            <a:r>
              <a:rPr lang="en-US" sz="1800" dirty="0"/>
              <a:t>One or more consumers can consume the messages in the queue, but a particular message can be consumed by a maximum of one consumer only. </a:t>
            </a:r>
            <a:br>
              <a:rPr lang="en-US" sz="1800" dirty="0"/>
            </a:br>
            <a:endParaRPr lang="en-US" sz="1800" dirty="0"/>
          </a:p>
          <a:p>
            <a:pPr marL="342900" indent="-342900">
              <a:buFont typeface="Wingdings" panose="05000000000000000000" pitchFamily="2" charset="2"/>
              <a:buChar char="ü"/>
            </a:pPr>
            <a:r>
              <a:rPr lang="en-US" sz="1800" dirty="0"/>
              <a:t>Once a consumer reads a message in the queue, it disappears from that queue. The typical example of this system is an Order Processing System, where each order will be processed by one Order Processor, but Multiple Order Processors can work as well at the same time. </a:t>
            </a:r>
          </a:p>
        </p:txBody>
      </p:sp>
      <p:sp>
        <p:nvSpPr>
          <p:cNvPr id="20" name="Rectangle 19">
            <a:extLst>
              <a:ext uri="{FF2B5EF4-FFF2-40B4-BE49-F238E27FC236}">
                <a16:creationId xmlns:a16="http://schemas.microsoft.com/office/drawing/2014/main" id="{D903384F-83FD-4A58-9FCE-A5AC80961649}"/>
              </a:ext>
            </a:extLst>
          </p:cNvPr>
          <p:cNvSpPr/>
          <p:nvPr/>
        </p:nvSpPr>
        <p:spPr>
          <a:xfrm>
            <a:off x="270692" y="658502"/>
            <a:ext cx="3225498"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800" dirty="0"/>
              <a:t>Point to Point Messaging System</a:t>
            </a:r>
          </a:p>
        </p:txBody>
      </p:sp>
    </p:spTree>
    <p:extLst>
      <p:ext uri="{BB962C8B-B14F-4D97-AF65-F5344CB8AC3E}">
        <p14:creationId xmlns:p14="http://schemas.microsoft.com/office/powerpoint/2010/main" val="3882919982"/>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329274" y="49701"/>
            <a:ext cx="302545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 - Introduction</a:t>
            </a:r>
          </a:p>
        </p:txBody>
      </p:sp>
      <p:sp>
        <p:nvSpPr>
          <p:cNvPr id="11" name="TextBox 10">
            <a:extLst>
              <a:ext uri="{FF2B5EF4-FFF2-40B4-BE49-F238E27FC236}">
                <a16:creationId xmlns:a16="http://schemas.microsoft.com/office/drawing/2014/main" id="{94034AFF-A9C5-4F98-BC55-39B0E065C6A9}"/>
              </a:ext>
            </a:extLst>
          </p:cNvPr>
          <p:cNvSpPr txBox="1"/>
          <p:nvPr/>
        </p:nvSpPr>
        <p:spPr>
          <a:xfrm>
            <a:off x="5321665" y="4330600"/>
            <a:ext cx="1040670" cy="470000"/>
          </a:xfrm>
          <a:prstGeom prst="rect">
            <a:avLst/>
          </a:prstGeom>
          <a:noFill/>
        </p:spPr>
        <p:txBody>
          <a:bodyPr wrap="none" rtlCol="0">
            <a:spAutoFit/>
          </a:bodyPr>
          <a:lstStyle/>
          <a:p>
            <a:r>
              <a:rPr lang="en-US" dirty="0"/>
              <a:t>Queue</a:t>
            </a:r>
          </a:p>
        </p:txBody>
      </p:sp>
      <p:sp>
        <p:nvSpPr>
          <p:cNvPr id="15" name="TextBox 14">
            <a:extLst>
              <a:ext uri="{FF2B5EF4-FFF2-40B4-BE49-F238E27FC236}">
                <a16:creationId xmlns:a16="http://schemas.microsoft.com/office/drawing/2014/main" id="{2E09274D-84EA-40B1-B453-8C513D89F933}"/>
              </a:ext>
            </a:extLst>
          </p:cNvPr>
          <p:cNvSpPr txBox="1"/>
          <p:nvPr/>
        </p:nvSpPr>
        <p:spPr>
          <a:xfrm>
            <a:off x="5029200" y="1969532"/>
            <a:ext cx="184731" cy="470000"/>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C66D18D-3C1C-4B26-ACAC-5B724B9989D2}"/>
              </a:ext>
            </a:extLst>
          </p:cNvPr>
          <p:cNvSpPr txBox="1"/>
          <p:nvPr/>
        </p:nvSpPr>
        <p:spPr>
          <a:xfrm>
            <a:off x="410635" y="1055132"/>
            <a:ext cx="184731" cy="470000"/>
          </a:xfrm>
          <a:prstGeom prst="rect">
            <a:avLst/>
          </a:prstGeom>
          <a:noFill/>
        </p:spPr>
        <p:txBody>
          <a:bodyPr wrap="none" rtlCol="0">
            <a:spAutoFit/>
          </a:bodyPr>
          <a:lstStyle/>
          <a:p>
            <a:endParaRPr lang="en-US" dirty="0"/>
          </a:p>
        </p:txBody>
      </p:sp>
      <p:sp>
        <p:nvSpPr>
          <p:cNvPr id="17" name="Rectangle 16">
            <a:extLst>
              <a:ext uri="{FF2B5EF4-FFF2-40B4-BE49-F238E27FC236}">
                <a16:creationId xmlns:a16="http://schemas.microsoft.com/office/drawing/2014/main" id="{D586D715-16B9-4DE1-96C4-E82BBA13BCDE}"/>
              </a:ext>
            </a:extLst>
          </p:cNvPr>
          <p:cNvSpPr/>
          <p:nvPr/>
        </p:nvSpPr>
        <p:spPr>
          <a:xfrm>
            <a:off x="273258" y="1008102"/>
            <a:ext cx="11755963" cy="1995294"/>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1600" dirty="0"/>
              <a:t>In the publish-subscribe system, messages are persisted in a topic. Unlike point-to-point system, consumers can subscribe to one or more topic and consume all the messages in that topic. </a:t>
            </a:r>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r>
              <a:rPr lang="en-US" sz="1600" dirty="0"/>
              <a:t>In the Publish-Subscribe system, message producers are called </a:t>
            </a:r>
            <a:r>
              <a:rPr lang="en-US" sz="1600" dirty="0">
                <a:solidFill>
                  <a:srgbClr val="FF0000"/>
                </a:solidFill>
              </a:rPr>
              <a:t>publishers</a:t>
            </a:r>
            <a:r>
              <a:rPr lang="en-US" sz="1600" dirty="0"/>
              <a:t> and message consumers are called </a:t>
            </a:r>
            <a:r>
              <a:rPr lang="en-US" sz="1600" dirty="0">
                <a:solidFill>
                  <a:srgbClr val="FF0000"/>
                </a:solidFill>
              </a:rPr>
              <a:t>subscribers</a:t>
            </a:r>
            <a:r>
              <a:rPr lang="en-US" sz="1600" dirty="0"/>
              <a:t>. </a:t>
            </a:r>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r>
              <a:rPr lang="en-US" sz="1600" dirty="0"/>
              <a:t>A real-life example is Dish TV, which publishes different channels like sports, movies, music, etc., and anyone can subscribe to their own set of channels and get them whenever their subscribed channels are available.</a:t>
            </a:r>
            <a:endParaRPr lang="en-US" sz="1100" dirty="0"/>
          </a:p>
        </p:txBody>
      </p:sp>
      <p:sp>
        <p:nvSpPr>
          <p:cNvPr id="20" name="Rectangle 19">
            <a:extLst>
              <a:ext uri="{FF2B5EF4-FFF2-40B4-BE49-F238E27FC236}">
                <a16:creationId xmlns:a16="http://schemas.microsoft.com/office/drawing/2014/main" id="{D903384F-83FD-4A58-9FCE-A5AC80961649}"/>
              </a:ext>
            </a:extLst>
          </p:cNvPr>
          <p:cNvSpPr/>
          <p:nvPr/>
        </p:nvSpPr>
        <p:spPr>
          <a:xfrm>
            <a:off x="273258" y="515563"/>
            <a:ext cx="3995389" cy="400110"/>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2000" dirty="0"/>
              <a:t>Publish-Subscribe Messaging System</a:t>
            </a:r>
          </a:p>
        </p:txBody>
      </p:sp>
      <p:pic>
        <p:nvPicPr>
          <p:cNvPr id="1026" name="Picture 2" descr="JMS Publish/Subscribe Message Example - HowToDoInJava">
            <a:extLst>
              <a:ext uri="{FF2B5EF4-FFF2-40B4-BE49-F238E27FC236}">
                <a16:creationId xmlns:a16="http://schemas.microsoft.com/office/drawing/2014/main" id="{46EB4FB9-30A6-4777-B9B3-CF2520CC0A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3347" y="3779730"/>
            <a:ext cx="5103953" cy="207348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7A60BF9A-2ADA-497D-913B-84C800418026}"/>
              </a:ext>
            </a:extLst>
          </p:cNvPr>
          <p:cNvSpPr/>
          <p:nvPr/>
        </p:nvSpPr>
        <p:spPr>
          <a:xfrm>
            <a:off x="7900714" y="3891048"/>
            <a:ext cx="1600200" cy="60960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Subscriber1</a:t>
            </a:r>
          </a:p>
        </p:txBody>
      </p:sp>
      <p:sp>
        <p:nvSpPr>
          <p:cNvPr id="4" name="Rectangle: Rounded Corners 3">
            <a:extLst>
              <a:ext uri="{FF2B5EF4-FFF2-40B4-BE49-F238E27FC236}">
                <a16:creationId xmlns:a16="http://schemas.microsoft.com/office/drawing/2014/main" id="{44E7A4AA-95B8-4532-B8B8-DA23499379C0}"/>
              </a:ext>
            </a:extLst>
          </p:cNvPr>
          <p:cNvSpPr/>
          <p:nvPr/>
        </p:nvSpPr>
        <p:spPr>
          <a:xfrm>
            <a:off x="3200400" y="4565600"/>
            <a:ext cx="1600200" cy="60960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Publisher</a:t>
            </a:r>
          </a:p>
        </p:txBody>
      </p:sp>
      <p:sp>
        <p:nvSpPr>
          <p:cNvPr id="18" name="Rectangle: Rounded Corners 17">
            <a:extLst>
              <a:ext uri="{FF2B5EF4-FFF2-40B4-BE49-F238E27FC236}">
                <a16:creationId xmlns:a16="http://schemas.microsoft.com/office/drawing/2014/main" id="{08A53FC8-519B-495F-BEB9-1E9C5BEBFB07}"/>
              </a:ext>
            </a:extLst>
          </p:cNvPr>
          <p:cNvSpPr/>
          <p:nvPr/>
        </p:nvSpPr>
        <p:spPr>
          <a:xfrm>
            <a:off x="7910653" y="5130109"/>
            <a:ext cx="1600200" cy="60960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Subscriber2</a:t>
            </a:r>
          </a:p>
        </p:txBody>
      </p:sp>
    </p:spTree>
    <p:extLst>
      <p:ext uri="{BB962C8B-B14F-4D97-AF65-F5344CB8AC3E}">
        <p14:creationId xmlns:p14="http://schemas.microsoft.com/office/powerpoint/2010/main" val="3987831056"/>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329274" y="49701"/>
            <a:ext cx="302545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 - Introduction</a:t>
            </a:r>
          </a:p>
        </p:txBody>
      </p:sp>
      <p:sp>
        <p:nvSpPr>
          <p:cNvPr id="15" name="TextBox 14">
            <a:extLst>
              <a:ext uri="{FF2B5EF4-FFF2-40B4-BE49-F238E27FC236}">
                <a16:creationId xmlns:a16="http://schemas.microsoft.com/office/drawing/2014/main" id="{2E09274D-84EA-40B1-B453-8C513D89F933}"/>
              </a:ext>
            </a:extLst>
          </p:cNvPr>
          <p:cNvSpPr txBox="1"/>
          <p:nvPr/>
        </p:nvSpPr>
        <p:spPr>
          <a:xfrm>
            <a:off x="4963378" y="3399830"/>
            <a:ext cx="184731" cy="470000"/>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C66D18D-3C1C-4B26-ACAC-5B724B9989D2}"/>
              </a:ext>
            </a:extLst>
          </p:cNvPr>
          <p:cNvSpPr txBox="1"/>
          <p:nvPr/>
        </p:nvSpPr>
        <p:spPr>
          <a:xfrm>
            <a:off x="344813" y="2485430"/>
            <a:ext cx="184731" cy="470000"/>
          </a:xfrm>
          <a:prstGeom prst="rect">
            <a:avLst/>
          </a:prstGeom>
          <a:noFill/>
        </p:spPr>
        <p:txBody>
          <a:bodyPr wrap="none" rtlCol="0">
            <a:spAutoFit/>
          </a:bodyPr>
          <a:lstStyle/>
          <a:p>
            <a:endParaRPr lang="en-US" dirty="0"/>
          </a:p>
        </p:txBody>
      </p:sp>
      <p:sp>
        <p:nvSpPr>
          <p:cNvPr id="17" name="Rectangle 16">
            <a:extLst>
              <a:ext uri="{FF2B5EF4-FFF2-40B4-BE49-F238E27FC236}">
                <a16:creationId xmlns:a16="http://schemas.microsoft.com/office/drawing/2014/main" id="{D586D715-16B9-4DE1-96C4-E82BBA13BCDE}"/>
              </a:ext>
            </a:extLst>
          </p:cNvPr>
          <p:cNvSpPr/>
          <p:nvPr/>
        </p:nvSpPr>
        <p:spPr>
          <a:xfrm>
            <a:off x="207436" y="2438400"/>
            <a:ext cx="11755963" cy="2573298"/>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1800" dirty="0"/>
              <a:t>Apache Kafka is a distributed publish-subscribe messaging system and a robust queue that can handle a high volume of data and enables you to pass messages from one end-point to another. </a:t>
            </a:r>
          </a:p>
          <a:p>
            <a:pPr marL="342900" indent="-342900">
              <a:buFont typeface="Wingdings" panose="05000000000000000000" pitchFamily="2" charset="2"/>
              <a:buChar char="ü"/>
            </a:pPr>
            <a:endParaRPr lang="en-US" sz="1800" dirty="0"/>
          </a:p>
          <a:p>
            <a:pPr marL="342900" indent="-342900">
              <a:buFont typeface="Wingdings" panose="05000000000000000000" pitchFamily="2" charset="2"/>
              <a:buChar char="ü"/>
            </a:pPr>
            <a:r>
              <a:rPr lang="en-US" sz="1800" dirty="0"/>
              <a:t>Kafka is suitable for both offline and online message consumption. </a:t>
            </a:r>
          </a:p>
          <a:p>
            <a:pPr marL="342900" indent="-342900">
              <a:buFont typeface="Wingdings" panose="05000000000000000000" pitchFamily="2" charset="2"/>
              <a:buChar char="ü"/>
            </a:pPr>
            <a:endParaRPr lang="en-US" sz="1800" dirty="0"/>
          </a:p>
          <a:p>
            <a:pPr marL="342900" indent="-342900">
              <a:buFont typeface="Wingdings" panose="05000000000000000000" pitchFamily="2" charset="2"/>
              <a:buChar char="ü"/>
            </a:pPr>
            <a:r>
              <a:rPr lang="en-US" sz="1800" dirty="0"/>
              <a:t>Kafka messages are persisted on the disk and replicated within the cluster to prevent data loss. </a:t>
            </a:r>
          </a:p>
          <a:p>
            <a:pPr marL="342900" indent="-342900">
              <a:buFont typeface="Wingdings" panose="05000000000000000000" pitchFamily="2" charset="2"/>
              <a:buChar char="ü"/>
            </a:pPr>
            <a:endParaRPr lang="en-US" sz="1800" dirty="0"/>
          </a:p>
          <a:p>
            <a:pPr marL="342900" indent="-342900">
              <a:buFont typeface="Wingdings" panose="05000000000000000000" pitchFamily="2" charset="2"/>
              <a:buChar char="ü"/>
            </a:pPr>
            <a:r>
              <a:rPr lang="en-US" sz="1800" dirty="0"/>
              <a:t>Kafka is built on top of the </a:t>
            </a:r>
            <a:r>
              <a:rPr lang="en-US" sz="1800" dirty="0" err="1"/>
              <a:t>ZooKeeper</a:t>
            </a:r>
            <a:r>
              <a:rPr lang="en-US" sz="1800" dirty="0"/>
              <a:t> synchronization service. It integrates very well with Apache Storm and Spark for real-time streaming data analysis.</a:t>
            </a:r>
            <a:endParaRPr lang="en-US" sz="900" dirty="0"/>
          </a:p>
        </p:txBody>
      </p:sp>
      <p:sp>
        <p:nvSpPr>
          <p:cNvPr id="20" name="Rectangle 19">
            <a:extLst>
              <a:ext uri="{FF2B5EF4-FFF2-40B4-BE49-F238E27FC236}">
                <a16:creationId xmlns:a16="http://schemas.microsoft.com/office/drawing/2014/main" id="{D903384F-83FD-4A58-9FCE-A5AC80961649}"/>
              </a:ext>
            </a:extLst>
          </p:cNvPr>
          <p:cNvSpPr/>
          <p:nvPr/>
        </p:nvSpPr>
        <p:spPr>
          <a:xfrm>
            <a:off x="207436" y="1945861"/>
            <a:ext cx="2057615" cy="470000"/>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dirty="0"/>
              <a:t>What is Kafka?</a:t>
            </a:r>
          </a:p>
        </p:txBody>
      </p:sp>
    </p:spTree>
    <p:extLst>
      <p:ext uri="{BB962C8B-B14F-4D97-AF65-F5344CB8AC3E}">
        <p14:creationId xmlns:p14="http://schemas.microsoft.com/office/powerpoint/2010/main" val="393166791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329274" y="49701"/>
            <a:ext cx="302545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 - Introduction</a:t>
            </a:r>
          </a:p>
        </p:txBody>
      </p:sp>
      <p:sp>
        <p:nvSpPr>
          <p:cNvPr id="15" name="TextBox 14">
            <a:extLst>
              <a:ext uri="{FF2B5EF4-FFF2-40B4-BE49-F238E27FC236}">
                <a16:creationId xmlns:a16="http://schemas.microsoft.com/office/drawing/2014/main" id="{2E09274D-84EA-40B1-B453-8C513D89F933}"/>
              </a:ext>
            </a:extLst>
          </p:cNvPr>
          <p:cNvSpPr txBox="1"/>
          <p:nvPr/>
        </p:nvSpPr>
        <p:spPr>
          <a:xfrm>
            <a:off x="4963378" y="2520769"/>
            <a:ext cx="184731" cy="470000"/>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C66D18D-3C1C-4B26-ACAC-5B724B9989D2}"/>
              </a:ext>
            </a:extLst>
          </p:cNvPr>
          <p:cNvSpPr txBox="1"/>
          <p:nvPr/>
        </p:nvSpPr>
        <p:spPr>
          <a:xfrm>
            <a:off x="344813" y="1606369"/>
            <a:ext cx="184731" cy="470000"/>
          </a:xfrm>
          <a:prstGeom prst="rect">
            <a:avLst/>
          </a:prstGeom>
          <a:noFill/>
        </p:spPr>
        <p:txBody>
          <a:bodyPr wrap="none" rtlCol="0">
            <a:spAutoFit/>
          </a:bodyPr>
          <a:lstStyle/>
          <a:p>
            <a:endParaRPr lang="en-US" dirty="0"/>
          </a:p>
        </p:txBody>
      </p:sp>
      <p:sp>
        <p:nvSpPr>
          <p:cNvPr id="17" name="Rectangle 16">
            <a:extLst>
              <a:ext uri="{FF2B5EF4-FFF2-40B4-BE49-F238E27FC236}">
                <a16:creationId xmlns:a16="http://schemas.microsoft.com/office/drawing/2014/main" id="{D586D715-16B9-4DE1-96C4-E82BBA13BCDE}"/>
              </a:ext>
            </a:extLst>
          </p:cNvPr>
          <p:cNvSpPr/>
          <p:nvPr/>
        </p:nvSpPr>
        <p:spPr>
          <a:xfrm>
            <a:off x="207436" y="1559338"/>
            <a:ext cx="11755963" cy="4365487"/>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1800" dirty="0">
                <a:solidFill>
                  <a:srgbClr val="FF0000"/>
                </a:solidFill>
              </a:rPr>
              <a:t>Reliability</a:t>
            </a:r>
            <a:r>
              <a:rPr lang="en-US" sz="1800" dirty="0"/>
              <a:t> − Kafka is distributed, partitioned, replicated and fault tolerance.</a:t>
            </a:r>
          </a:p>
          <a:p>
            <a:pPr marL="342900" indent="-342900">
              <a:buFont typeface="Wingdings" panose="05000000000000000000" pitchFamily="2" charset="2"/>
              <a:buChar char="ü"/>
            </a:pPr>
            <a:endParaRPr lang="en-US" sz="1800" dirty="0"/>
          </a:p>
          <a:p>
            <a:pPr marL="342900" indent="-342900">
              <a:buFont typeface="Wingdings" panose="05000000000000000000" pitchFamily="2" charset="2"/>
              <a:buChar char="ü"/>
            </a:pPr>
            <a:r>
              <a:rPr lang="en-US" sz="1800" dirty="0">
                <a:solidFill>
                  <a:srgbClr val="FF0000"/>
                </a:solidFill>
              </a:rPr>
              <a:t>Scalability</a:t>
            </a:r>
            <a:r>
              <a:rPr lang="en-US" sz="1800" dirty="0"/>
              <a:t> − Kafka messaging system scales easily without down time..</a:t>
            </a:r>
          </a:p>
          <a:p>
            <a:pPr marL="342900" indent="-342900">
              <a:buFont typeface="Wingdings" panose="05000000000000000000" pitchFamily="2" charset="2"/>
              <a:buChar char="ü"/>
            </a:pPr>
            <a:endParaRPr lang="en-US" sz="1800" dirty="0"/>
          </a:p>
          <a:p>
            <a:pPr marL="342900" indent="-342900">
              <a:buFont typeface="Wingdings" panose="05000000000000000000" pitchFamily="2" charset="2"/>
              <a:buChar char="ü"/>
            </a:pPr>
            <a:r>
              <a:rPr lang="en-US" sz="1800" dirty="0">
                <a:solidFill>
                  <a:srgbClr val="FF0000"/>
                </a:solidFill>
              </a:rPr>
              <a:t>Durability</a:t>
            </a:r>
            <a:r>
              <a:rPr lang="en-US" sz="1800" dirty="0"/>
              <a:t> − Kafka uses Distributed commit log which means messages persists on disk as fast as possible, hence it is durable..</a:t>
            </a:r>
          </a:p>
          <a:p>
            <a:pPr marL="342900" indent="-342900">
              <a:buFont typeface="Wingdings" panose="05000000000000000000" pitchFamily="2" charset="2"/>
              <a:buChar char="ü"/>
            </a:pPr>
            <a:endParaRPr lang="en-US" sz="1800" dirty="0"/>
          </a:p>
          <a:p>
            <a:pPr marL="342900" indent="-342900">
              <a:buFont typeface="Wingdings" panose="05000000000000000000" pitchFamily="2" charset="2"/>
              <a:buChar char="ü"/>
            </a:pPr>
            <a:r>
              <a:rPr lang="en-US" sz="1800" dirty="0">
                <a:solidFill>
                  <a:srgbClr val="FF0000"/>
                </a:solidFill>
              </a:rPr>
              <a:t>Performance</a:t>
            </a:r>
            <a:r>
              <a:rPr lang="en-US" sz="1800" dirty="0"/>
              <a:t> − Kafka has high throughput for both publishing and subscribing messages. It maintains stable performance even many TB of messages are stored.</a:t>
            </a:r>
          </a:p>
          <a:p>
            <a:pPr marL="342900" indent="-342900">
              <a:buFont typeface="Wingdings" panose="05000000000000000000" pitchFamily="2" charset="2"/>
              <a:buChar char="ü"/>
            </a:pPr>
            <a:endParaRPr lang="en-US" sz="1800" dirty="0"/>
          </a:p>
          <a:p>
            <a:pPr marL="342900" indent="-342900">
              <a:buFont typeface="Wingdings" panose="05000000000000000000" pitchFamily="2" charset="2"/>
              <a:buChar char="ü"/>
            </a:pPr>
            <a:r>
              <a:rPr lang="en-US" sz="1800" dirty="0"/>
              <a:t>Kafka is very fast and guarantees zero downtime and zero data loss.</a:t>
            </a:r>
          </a:p>
          <a:p>
            <a:pPr marL="342900" indent="-342900">
              <a:buFont typeface="Wingdings" panose="05000000000000000000" pitchFamily="2" charset="2"/>
              <a:buChar char="ü"/>
            </a:pPr>
            <a:endParaRPr lang="en-US" sz="1800" dirty="0"/>
          </a:p>
          <a:p>
            <a:pPr marL="342900" indent="-342900">
              <a:buFont typeface="Wingdings" panose="05000000000000000000" pitchFamily="2" charset="2"/>
              <a:buChar char="ü"/>
            </a:pPr>
            <a:r>
              <a:rPr lang="en-US" sz="1800" dirty="0"/>
              <a:t>Kafka is very fast, performs 2 million writes/sec. Kafka persists all data to the disk, which essentially means that all the writes go to the page cache of the OS (RAM). This makes it very efficient to transfer data from page cache to a network socket.</a:t>
            </a:r>
          </a:p>
        </p:txBody>
      </p:sp>
      <p:sp>
        <p:nvSpPr>
          <p:cNvPr id="20" name="Rectangle 19">
            <a:extLst>
              <a:ext uri="{FF2B5EF4-FFF2-40B4-BE49-F238E27FC236}">
                <a16:creationId xmlns:a16="http://schemas.microsoft.com/office/drawing/2014/main" id="{D903384F-83FD-4A58-9FCE-A5AC80961649}"/>
              </a:ext>
            </a:extLst>
          </p:cNvPr>
          <p:cNvSpPr/>
          <p:nvPr/>
        </p:nvSpPr>
        <p:spPr>
          <a:xfrm>
            <a:off x="207436" y="1066800"/>
            <a:ext cx="2423227" cy="470000"/>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dirty="0"/>
              <a:t>Kafka Advantages</a:t>
            </a:r>
          </a:p>
        </p:txBody>
      </p:sp>
    </p:spTree>
    <p:extLst>
      <p:ext uri="{BB962C8B-B14F-4D97-AF65-F5344CB8AC3E}">
        <p14:creationId xmlns:p14="http://schemas.microsoft.com/office/powerpoint/2010/main" val="352487932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329274" y="49701"/>
            <a:ext cx="302545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 - Introduction</a:t>
            </a:r>
          </a:p>
        </p:txBody>
      </p:sp>
      <p:sp>
        <p:nvSpPr>
          <p:cNvPr id="15" name="TextBox 14">
            <a:extLst>
              <a:ext uri="{FF2B5EF4-FFF2-40B4-BE49-F238E27FC236}">
                <a16:creationId xmlns:a16="http://schemas.microsoft.com/office/drawing/2014/main" id="{2E09274D-84EA-40B1-B453-8C513D89F933}"/>
              </a:ext>
            </a:extLst>
          </p:cNvPr>
          <p:cNvSpPr txBox="1"/>
          <p:nvPr/>
        </p:nvSpPr>
        <p:spPr>
          <a:xfrm>
            <a:off x="4963378" y="2920543"/>
            <a:ext cx="184731" cy="470000"/>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C66D18D-3C1C-4B26-ACAC-5B724B9989D2}"/>
              </a:ext>
            </a:extLst>
          </p:cNvPr>
          <p:cNvSpPr txBox="1"/>
          <p:nvPr/>
        </p:nvSpPr>
        <p:spPr>
          <a:xfrm>
            <a:off x="344813" y="2006143"/>
            <a:ext cx="184731" cy="470000"/>
          </a:xfrm>
          <a:prstGeom prst="rect">
            <a:avLst/>
          </a:prstGeom>
          <a:noFill/>
        </p:spPr>
        <p:txBody>
          <a:bodyPr wrap="none" rtlCol="0">
            <a:spAutoFit/>
          </a:bodyPr>
          <a:lstStyle/>
          <a:p>
            <a:endParaRPr lang="en-US" dirty="0"/>
          </a:p>
        </p:txBody>
      </p:sp>
      <p:sp>
        <p:nvSpPr>
          <p:cNvPr id="17" name="Rectangle 16">
            <a:extLst>
              <a:ext uri="{FF2B5EF4-FFF2-40B4-BE49-F238E27FC236}">
                <a16:creationId xmlns:a16="http://schemas.microsoft.com/office/drawing/2014/main" id="{D586D715-16B9-4DE1-96C4-E82BBA13BCDE}"/>
              </a:ext>
            </a:extLst>
          </p:cNvPr>
          <p:cNvSpPr/>
          <p:nvPr/>
        </p:nvSpPr>
        <p:spPr>
          <a:xfrm>
            <a:off x="207436" y="1959113"/>
            <a:ext cx="11755963" cy="2689087"/>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800" b="1" dirty="0">
                <a:solidFill>
                  <a:srgbClr val="FF0000"/>
                </a:solidFill>
              </a:rPr>
              <a:t>Metrics</a:t>
            </a:r>
            <a:r>
              <a:rPr lang="en-US" sz="1800" dirty="0"/>
              <a:t> − Kafka is often used for operational monitoring data. This involves aggregating statistics from distributed applications to produce centralized feeds of operational data.</a:t>
            </a:r>
            <a:br>
              <a:rPr lang="en-US" sz="1800" dirty="0"/>
            </a:br>
            <a:endParaRPr lang="en-US" sz="1800" dirty="0"/>
          </a:p>
          <a:p>
            <a:r>
              <a:rPr lang="en-US" sz="1800" b="1" dirty="0">
                <a:solidFill>
                  <a:srgbClr val="FF0000"/>
                </a:solidFill>
              </a:rPr>
              <a:t>Log Aggregation Solution</a:t>
            </a:r>
            <a:r>
              <a:rPr lang="en-US" sz="1800" dirty="0"/>
              <a:t> − Kafka can be used across an organization to collect logs from multiple services and make them available in a standard format to </a:t>
            </a:r>
            <a:r>
              <a:rPr lang="en-US" sz="1800"/>
              <a:t>multiple consumers</a:t>
            </a:r>
            <a:r>
              <a:rPr lang="en-US" sz="1800" dirty="0"/>
              <a:t>.</a:t>
            </a:r>
            <a:br>
              <a:rPr lang="en-US" sz="1800" dirty="0"/>
            </a:br>
            <a:endParaRPr lang="en-US" sz="1800" dirty="0"/>
          </a:p>
          <a:p>
            <a:r>
              <a:rPr lang="en-US" sz="1800" b="1" dirty="0">
                <a:solidFill>
                  <a:srgbClr val="FF0000"/>
                </a:solidFill>
              </a:rPr>
              <a:t>Stream Processing</a:t>
            </a:r>
            <a:r>
              <a:rPr lang="en-US" sz="1800" dirty="0"/>
              <a:t> − Popular frameworks such as Storm and Spark Streaming read data from a topic, processes it, and write processed data to a new topic where it becomes available for users and applications. Kafka’s strong durability is also very useful in the context of stream processing.</a:t>
            </a:r>
          </a:p>
        </p:txBody>
      </p:sp>
      <p:sp>
        <p:nvSpPr>
          <p:cNvPr id="20" name="Rectangle 19">
            <a:extLst>
              <a:ext uri="{FF2B5EF4-FFF2-40B4-BE49-F238E27FC236}">
                <a16:creationId xmlns:a16="http://schemas.microsoft.com/office/drawing/2014/main" id="{D903384F-83FD-4A58-9FCE-A5AC80961649}"/>
              </a:ext>
            </a:extLst>
          </p:cNvPr>
          <p:cNvSpPr/>
          <p:nvPr/>
        </p:nvSpPr>
        <p:spPr>
          <a:xfrm>
            <a:off x="207436" y="1466574"/>
            <a:ext cx="2943947" cy="470000"/>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dirty="0"/>
              <a:t>Kafka – When to use?</a:t>
            </a:r>
          </a:p>
        </p:txBody>
      </p:sp>
    </p:spTree>
    <p:extLst>
      <p:ext uri="{BB962C8B-B14F-4D97-AF65-F5344CB8AC3E}">
        <p14:creationId xmlns:p14="http://schemas.microsoft.com/office/powerpoint/2010/main" val="399238745"/>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90649</TotalTime>
  <Words>794</Words>
  <Application>Microsoft Office PowerPoint</Application>
  <PresentationFormat>Widescreen</PresentationFormat>
  <Paragraphs>81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9688</cp:revision>
  <dcterms:created xsi:type="dcterms:W3CDTF">2006-08-16T00:00:00Z</dcterms:created>
  <dcterms:modified xsi:type="dcterms:W3CDTF">2022-08-05T05:11:18Z</dcterms:modified>
</cp:coreProperties>
</file>