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10"/>
  </p:notesMasterIdLst>
  <p:sldIdLst>
    <p:sldId id="472" r:id="rId2"/>
    <p:sldId id="473" r:id="rId3"/>
    <p:sldId id="477" r:id="rId4"/>
    <p:sldId id="475" r:id="rId5"/>
    <p:sldId id="476" r:id="rId6"/>
    <p:sldId id="480" r:id="rId7"/>
    <p:sldId id="481" r:id="rId8"/>
    <p:sldId id="482" r:id="rId9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291" autoAdjust="0"/>
  </p:normalViewPr>
  <p:slideViewPr>
    <p:cSldViewPr>
      <p:cViewPr varScale="1">
        <p:scale>
          <a:sx n="71" d="100"/>
          <a:sy n="71" d="100"/>
        </p:scale>
        <p:origin x="1157" y="91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62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883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13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18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64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71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47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345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543299" y="34962"/>
            <a:ext cx="5105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Firewall Explained: Your Digital Security Guard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299" y="522605"/>
            <a:ext cx="11963399" cy="2677656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FF0000"/>
                </a:solidFill>
                <a:effectLst/>
                <a:latin typeface="Söhne"/>
              </a:rPr>
              <a:t>Introduction to Firewalls</a:t>
            </a:r>
            <a:endParaRPr lang="en-US" sz="1400" b="0" i="0" dirty="0">
              <a:solidFill>
                <a:srgbClr val="FF0000"/>
              </a:solidFill>
              <a:effectLst/>
              <a:latin typeface="Söhne"/>
            </a:endParaRP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Firewalls are network security devices.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They safeguard networks by blocking unauthorized access.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FF0000"/>
                </a:solidFill>
                <a:effectLst/>
                <a:latin typeface="Söhne"/>
              </a:rPr>
              <a:t>Purpose of Firewalls</a:t>
            </a:r>
            <a:endParaRPr lang="en-US" sz="1400" b="0" i="0" dirty="0">
              <a:solidFill>
                <a:srgbClr val="FF0000"/>
              </a:solidFill>
              <a:effectLst/>
              <a:latin typeface="Söhne"/>
            </a:endParaRP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Prevents unauthorized access to a network.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Monitors incoming and outgoing traffic.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FF0000"/>
                </a:solidFill>
                <a:effectLst/>
                <a:latin typeface="Söhne"/>
              </a:rPr>
              <a:t>Functionality</a:t>
            </a:r>
            <a:endParaRPr lang="en-US" sz="1400" b="0" i="0" dirty="0">
              <a:solidFill>
                <a:srgbClr val="FF0000"/>
              </a:solidFill>
              <a:effectLst/>
              <a:latin typeface="Söhne"/>
            </a:endParaRP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Uses predefined security rules.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Detects and prevents potential threats.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FF0000"/>
                </a:solidFill>
                <a:effectLst/>
                <a:latin typeface="Söhne"/>
              </a:rPr>
              <a:t>Monitoring Traffic</a:t>
            </a:r>
            <a:endParaRPr lang="en-US" sz="1400" b="0" i="0" dirty="0">
              <a:solidFill>
                <a:srgbClr val="FF0000"/>
              </a:solidFill>
              <a:effectLst/>
              <a:latin typeface="Söhne"/>
            </a:endParaRP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Watches both incoming and outgoing data.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Implements security measures to ensure network safety.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700B1-DBE3-0722-5009-FF66E5F178D8}"/>
              </a:ext>
            </a:extLst>
          </p:cNvPr>
          <p:cNvSpPr txBox="1"/>
          <p:nvPr/>
        </p:nvSpPr>
        <p:spPr>
          <a:xfrm>
            <a:off x="4133642" y="3267709"/>
            <a:ext cx="358181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Computer Network with Firewall</a:t>
            </a:r>
          </a:p>
        </p:txBody>
      </p:sp>
      <p:pic>
        <p:nvPicPr>
          <p:cNvPr id="1028" name="Picture 4" descr="Network Firewall at Rs 35000 | Firewall Device in Gurgaon | ID: 20672243073">
            <a:extLst>
              <a:ext uri="{FF2B5EF4-FFF2-40B4-BE49-F238E27FC236}">
                <a16:creationId xmlns:a16="http://schemas.microsoft.com/office/drawing/2014/main" id="{D607A13E-159F-ACAC-E457-D43F199BE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299" y="3674094"/>
            <a:ext cx="4762500" cy="313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7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543299" y="34962"/>
            <a:ext cx="5105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Firewall Explained: Your Digital Security Guard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299" y="522605"/>
            <a:ext cx="11963399" cy="3539430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FF0000"/>
                </a:solidFill>
                <a:effectLst/>
                <a:latin typeface="Söhne"/>
              </a:rPr>
              <a:t>What is a Firewall?</a:t>
            </a:r>
            <a:endParaRPr lang="en-US" sz="1400" b="0" i="0" dirty="0">
              <a:solidFill>
                <a:srgbClr val="FF0000"/>
              </a:solidFill>
              <a:effectLst/>
              <a:latin typeface="Söhne"/>
            </a:endParaRP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A network security device.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Exists in hardware or software forms.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FF0000"/>
                </a:solidFill>
                <a:effectLst/>
                <a:latin typeface="Söhne"/>
              </a:rPr>
              <a:t>Functionality of a Firewall</a:t>
            </a:r>
            <a:endParaRPr lang="en-US" sz="1400" b="0" i="0" dirty="0">
              <a:solidFill>
                <a:srgbClr val="FF0000"/>
              </a:solidFill>
              <a:effectLst/>
              <a:latin typeface="Söhne"/>
            </a:endParaRP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Monitors all incoming and outgoing traffic.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Applies predefined security rules.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FF0000"/>
                </a:solidFill>
                <a:effectLst/>
                <a:latin typeface="Söhne"/>
              </a:rPr>
              <a:t>Actions Taken by a Firewall</a:t>
            </a:r>
            <a:endParaRPr lang="en-US" sz="1400" b="0" i="0" dirty="0">
              <a:solidFill>
                <a:srgbClr val="FF0000"/>
              </a:solidFill>
              <a:effectLst/>
              <a:latin typeface="Söhne"/>
            </a:endParaRP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Accepts: Allows the traffic to pass.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Rejects: Blocks the traffic and sends an "unreachable error" message.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Drops: Blocks the traffic without sending any response.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FF0000"/>
                </a:solidFill>
                <a:effectLst/>
                <a:latin typeface="Söhne"/>
              </a:rPr>
              <a:t>Purpose of a Firewall</a:t>
            </a:r>
            <a:endParaRPr lang="en-US" sz="1400" b="0" i="0" dirty="0">
              <a:solidFill>
                <a:srgbClr val="FF0000"/>
              </a:solidFill>
              <a:effectLst/>
              <a:latin typeface="Söhne"/>
            </a:endParaRP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Filters network traffic based on preset security policies.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Acts as a barrier between an organization's internal network and the open Internet.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FF0000"/>
                </a:solidFill>
                <a:effectLst/>
                <a:latin typeface="Söhne"/>
              </a:rPr>
              <a:t>Basic Function</a:t>
            </a:r>
            <a:endParaRPr lang="en-US" sz="1400" b="0" i="0" dirty="0">
              <a:solidFill>
                <a:srgbClr val="FF0000"/>
              </a:solidFill>
              <a:effectLst/>
              <a:latin typeface="Söhne"/>
            </a:endParaRP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Separates private internal networks from the open Internet.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Establishes a line of defense against unauthorized access.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700B1-DBE3-0722-5009-FF66E5F178D8}"/>
              </a:ext>
            </a:extLst>
          </p:cNvPr>
          <p:cNvSpPr txBox="1"/>
          <p:nvPr/>
        </p:nvSpPr>
        <p:spPr>
          <a:xfrm>
            <a:off x="4267200" y="4177485"/>
            <a:ext cx="2563330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Computer Network with Firewall</a:t>
            </a:r>
          </a:p>
        </p:txBody>
      </p:sp>
      <p:pic>
        <p:nvPicPr>
          <p:cNvPr id="1028" name="Picture 4" descr="Network Firewall at Rs 35000 | Firewall Device in Gurgaon | ID: 20672243073">
            <a:extLst>
              <a:ext uri="{FF2B5EF4-FFF2-40B4-BE49-F238E27FC236}">
                <a16:creationId xmlns:a16="http://schemas.microsoft.com/office/drawing/2014/main" id="{D607A13E-159F-ACAC-E457-D43F199BE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1" y="4515972"/>
            <a:ext cx="3505200" cy="230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C18EEF-D1DD-782B-BC01-F64BB0F6F9B9}"/>
              </a:ext>
            </a:extLst>
          </p:cNvPr>
          <p:cNvSpPr/>
          <p:nvPr/>
        </p:nvSpPr>
        <p:spPr>
          <a:xfrm>
            <a:off x="184128" y="110994"/>
            <a:ext cx="1949472" cy="34828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What is Firewall?</a:t>
            </a:r>
          </a:p>
        </p:txBody>
      </p:sp>
    </p:spTree>
    <p:extLst>
      <p:ext uri="{BB962C8B-B14F-4D97-AF65-F5344CB8AC3E}">
        <p14:creationId xmlns:p14="http://schemas.microsoft.com/office/powerpoint/2010/main" val="396654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543299" y="34962"/>
            <a:ext cx="5105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Firewall Explained: Your Digital Security Guard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299" y="522605"/>
            <a:ext cx="11963399" cy="3139321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The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firewall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checks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network traffic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against a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set of rules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it has. When it finds a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rule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that matches the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traffic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, it takes action accordingly. For instance,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rules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might say that Human Resources employees can't access data from the code server, but system administrators can access data from both the HR and technical departments. These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rules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are set based on what the organization needs and its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security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policies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. From the server's point of view, network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traffic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can either be going out from the server or coming in.</a:t>
            </a:r>
          </a:p>
          <a:p>
            <a:pPr algn="l">
              <a:buFont typeface="+mj-lt"/>
              <a:buAutoNum type="arabicPeriod"/>
            </a:pPr>
            <a:endParaRPr lang="en-US" sz="1800" dirty="0">
              <a:solidFill>
                <a:srgbClr val="0D0D0D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The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firewall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has different rules for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outgoing and incoming traffic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Outgoing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traffic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from the server is usually allowed without much restriction, but it's a good idea to have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rules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for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outgoing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traffic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to enhance security and block unwanted communication.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Incoming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traffic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is handled differently. Most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traffic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reaching the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firewall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uses one of three main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Transport Layer protocols: TCP, UDP, or ICMP.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These types all have source and destination addresses. Additionally,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TCP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and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UDP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use port numbers, while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ICMP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uses a type code to indicate the purpose of each packet.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700B1-DBE3-0722-5009-FF66E5F178D8}"/>
              </a:ext>
            </a:extLst>
          </p:cNvPr>
          <p:cNvSpPr txBox="1"/>
          <p:nvPr/>
        </p:nvSpPr>
        <p:spPr>
          <a:xfrm>
            <a:off x="4357136" y="3865786"/>
            <a:ext cx="2563330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Computer Network with Firewall</a:t>
            </a:r>
          </a:p>
        </p:txBody>
      </p:sp>
      <p:pic>
        <p:nvPicPr>
          <p:cNvPr id="1028" name="Picture 4" descr="Network Firewall at Rs 35000 | Firewall Device in Gurgaon | ID: 20672243073">
            <a:extLst>
              <a:ext uri="{FF2B5EF4-FFF2-40B4-BE49-F238E27FC236}">
                <a16:creationId xmlns:a16="http://schemas.microsoft.com/office/drawing/2014/main" id="{D607A13E-159F-ACAC-E457-D43F199BE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267200"/>
            <a:ext cx="3883167" cy="255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9423396-CB5A-C46F-9DDB-AA5D64147307}"/>
              </a:ext>
            </a:extLst>
          </p:cNvPr>
          <p:cNvSpPr/>
          <p:nvPr/>
        </p:nvSpPr>
        <p:spPr>
          <a:xfrm>
            <a:off x="184128" y="110994"/>
            <a:ext cx="2254272" cy="34828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Working of Firewall</a:t>
            </a:r>
          </a:p>
        </p:txBody>
      </p:sp>
    </p:spTree>
    <p:extLst>
      <p:ext uri="{BB962C8B-B14F-4D97-AF65-F5344CB8AC3E}">
        <p14:creationId xmlns:p14="http://schemas.microsoft.com/office/powerpoint/2010/main" val="131617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543299" y="34962"/>
            <a:ext cx="5105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Firewall Explained: Your Digital Security Guard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299" y="522605"/>
            <a:ext cx="11963399" cy="3139321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C00000"/>
                </a:solidFill>
                <a:effectLst/>
                <a:latin typeface="Söhne"/>
              </a:rPr>
              <a:t>Default Policy Overview</a:t>
            </a:r>
            <a:endParaRPr lang="en-US" sz="1800" b="0" i="0" dirty="0">
              <a:solidFill>
                <a:srgbClr val="C00000"/>
              </a:solidFill>
              <a:effectLst/>
              <a:latin typeface="Söhne"/>
            </a:endParaRP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Firewalls must have a default policy due to the difficulty of covering every possible rule.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Default policy dictates the action to take if no specific rule matches incoming traffic.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C00000"/>
                </a:solidFill>
                <a:effectLst/>
                <a:latin typeface="Söhne"/>
              </a:rPr>
              <a:t>Components of Default Policy</a:t>
            </a:r>
            <a:endParaRPr lang="en-US" sz="1800" b="0" i="0" dirty="0">
              <a:solidFill>
                <a:srgbClr val="C00000"/>
              </a:solidFill>
              <a:effectLst/>
              <a:latin typeface="Söhne"/>
            </a:endParaRP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Default policy includes actions such as accept, reject, or drop.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C00000"/>
                </a:solidFill>
                <a:effectLst/>
                <a:latin typeface="Söhne"/>
              </a:rPr>
              <a:t>Example Scenario</a:t>
            </a:r>
            <a:endParaRPr lang="en-US" sz="1800" b="0" i="0" dirty="0">
              <a:solidFill>
                <a:srgbClr val="C00000"/>
              </a:solidFill>
              <a:effectLst/>
              <a:latin typeface="Söhne"/>
            </a:endParaRP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Consider an SSH connection to the server with no specific rule defined on the firewall.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In such cases, the firewall follows the default policy.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C00000"/>
                </a:solidFill>
                <a:effectLst/>
                <a:latin typeface="Söhne"/>
              </a:rPr>
              <a:t>Impact of Default Policy</a:t>
            </a:r>
            <a:endParaRPr lang="en-US" sz="1800" b="0" i="0" dirty="0">
              <a:solidFill>
                <a:srgbClr val="C00000"/>
              </a:solidFill>
              <a:effectLst/>
              <a:latin typeface="Söhne"/>
            </a:endParaRP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If the default policy is set to accept, any external computer can establish an SSH connection.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Setting the default policy as drop or reject is recommended for enhanced security.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700B1-DBE3-0722-5009-FF66E5F178D8}"/>
              </a:ext>
            </a:extLst>
          </p:cNvPr>
          <p:cNvSpPr txBox="1"/>
          <p:nvPr/>
        </p:nvSpPr>
        <p:spPr>
          <a:xfrm>
            <a:off x="3638342" y="3793953"/>
            <a:ext cx="358181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Computer Network with Firewall</a:t>
            </a:r>
          </a:p>
        </p:txBody>
      </p:sp>
      <p:pic>
        <p:nvPicPr>
          <p:cNvPr id="1028" name="Picture 4" descr="Network Firewall at Rs 35000 | Firewall Device in Gurgaon | ID: 20672243073">
            <a:extLst>
              <a:ext uri="{FF2B5EF4-FFF2-40B4-BE49-F238E27FC236}">
                <a16:creationId xmlns:a16="http://schemas.microsoft.com/office/drawing/2014/main" id="{D607A13E-159F-ACAC-E457-D43F199BE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299" y="4326090"/>
            <a:ext cx="3771901" cy="248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F46441C-F453-6481-3503-0953577E173E}"/>
              </a:ext>
            </a:extLst>
          </p:cNvPr>
          <p:cNvSpPr/>
          <p:nvPr/>
        </p:nvSpPr>
        <p:spPr>
          <a:xfrm>
            <a:off x="184128" y="110994"/>
            <a:ext cx="1720872" cy="34828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Default policy:</a:t>
            </a:r>
          </a:p>
        </p:txBody>
      </p:sp>
    </p:spTree>
    <p:extLst>
      <p:ext uri="{BB962C8B-B14F-4D97-AF65-F5344CB8AC3E}">
        <p14:creationId xmlns:p14="http://schemas.microsoft.com/office/powerpoint/2010/main" val="271135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543299" y="34962"/>
            <a:ext cx="5105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Firewall Explained: Your Digital Security Guard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299" y="795278"/>
            <a:ext cx="11963399" cy="286232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C00000"/>
                </a:solidFill>
                <a:effectLst/>
                <a:latin typeface="Söhne"/>
              </a:rPr>
              <a:t>Data Filtering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: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The firewall acts as a gatekeeper for data entering or leaving a computer network. It ensures that all data passes through it.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C00000"/>
                </a:solidFill>
                <a:effectLst/>
                <a:latin typeface="Söhne"/>
              </a:rPr>
              <a:t>Data Integrity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: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When data packets pass through the firewall safely, it ensures that the important data remains unchanged and intact.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C00000"/>
                </a:solidFill>
                <a:effectLst/>
                <a:latin typeface="Söhne"/>
              </a:rPr>
              <a:t>Logging Network Activity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: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The firewall records each data packet passing through it, allowing users to monitor network activities effectively.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C00000"/>
                </a:solidFill>
                <a:effectLst/>
                <a:latin typeface="Söhne"/>
              </a:rPr>
              <a:t>Data Security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: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Since the data is securely stored within the data packets, it cannot be altered or tampered with during transmission.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C00000"/>
                </a:solidFill>
                <a:effectLst/>
                <a:latin typeface="Söhne"/>
              </a:rPr>
              <a:t>Access Control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: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The firewall examines every attempt to access the operating system, blocking traffic from sources that are unidentified or unwanted, thus enhancing security.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700B1-DBE3-0722-5009-FF66E5F178D8}"/>
              </a:ext>
            </a:extLst>
          </p:cNvPr>
          <p:cNvSpPr txBox="1"/>
          <p:nvPr/>
        </p:nvSpPr>
        <p:spPr>
          <a:xfrm>
            <a:off x="3962400" y="3749459"/>
            <a:ext cx="358181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Computer Network with Firewall</a:t>
            </a:r>
          </a:p>
        </p:txBody>
      </p:sp>
      <p:pic>
        <p:nvPicPr>
          <p:cNvPr id="1028" name="Picture 4" descr="Network Firewall at Rs 35000 | Firewall Device in Gurgaon | ID: 20672243073">
            <a:extLst>
              <a:ext uri="{FF2B5EF4-FFF2-40B4-BE49-F238E27FC236}">
                <a16:creationId xmlns:a16="http://schemas.microsoft.com/office/drawing/2014/main" id="{D607A13E-159F-ACAC-E457-D43F199BE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299" y="4133304"/>
            <a:ext cx="4305301" cy="267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2FA8BA-560E-B3B9-1D74-195B4E4BD1E8}"/>
              </a:ext>
            </a:extLst>
          </p:cNvPr>
          <p:cNvSpPr/>
          <p:nvPr/>
        </p:nvSpPr>
        <p:spPr>
          <a:xfrm>
            <a:off x="184128" y="383667"/>
            <a:ext cx="2406672" cy="34828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Functions of Firewall:</a:t>
            </a:r>
          </a:p>
        </p:txBody>
      </p:sp>
    </p:spTree>
    <p:extLst>
      <p:ext uri="{BB962C8B-B14F-4D97-AF65-F5344CB8AC3E}">
        <p14:creationId xmlns:p14="http://schemas.microsoft.com/office/powerpoint/2010/main" val="293045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543299" y="34962"/>
            <a:ext cx="5105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Firewall Explained: Your Digital Security Guard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299" y="522605"/>
            <a:ext cx="11963399" cy="3970318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C00000"/>
                </a:solidFill>
                <a:effectLst/>
                <a:latin typeface="Söhne"/>
              </a:rPr>
              <a:t>Protection from Unauthorized Access</a:t>
            </a:r>
            <a:endParaRPr lang="en-US" sz="1400" b="0" i="0" dirty="0">
              <a:solidFill>
                <a:srgbClr val="C00000"/>
              </a:solidFill>
              <a:effectLst/>
              <a:latin typeface="Söhne"/>
            </a:endParaRP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Firewalls can restrict incoming traffic from specific IP addresses or networks.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This prevents unauthorized individuals or hackers from accessing the network easily.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C00000"/>
                </a:solidFill>
                <a:effectLst/>
                <a:latin typeface="Söhne"/>
              </a:rPr>
              <a:t>Prevention of Malware and Threats</a:t>
            </a:r>
            <a:endParaRPr lang="en-US" sz="1400" b="0" i="0" dirty="0">
              <a:solidFill>
                <a:srgbClr val="C00000"/>
              </a:solidFill>
              <a:effectLst/>
              <a:latin typeface="Söhne"/>
            </a:endParaRP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Firewalls can block traffic associated with known malware or security threats.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This helps defend against various types of attacks and ensures network security.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C00000"/>
                </a:solidFill>
                <a:effectLst/>
                <a:latin typeface="Söhne"/>
              </a:rPr>
              <a:t>Control of Network Access</a:t>
            </a:r>
            <a:endParaRPr lang="en-US" sz="1400" b="0" i="0" dirty="0">
              <a:solidFill>
                <a:srgbClr val="C00000"/>
              </a:solidFill>
              <a:effectLst/>
              <a:latin typeface="Söhne"/>
            </a:endParaRP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Firewalls enable the limitation of access to specific servers or applications.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This allows for the restriction of access to certain network resources or services.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C00000"/>
                </a:solidFill>
                <a:effectLst/>
                <a:latin typeface="Söhne"/>
              </a:rPr>
              <a:t>Monitoring Network Activity</a:t>
            </a:r>
            <a:endParaRPr lang="en-US" sz="1400" b="0" i="0" dirty="0">
              <a:solidFill>
                <a:srgbClr val="C00000"/>
              </a:solidFill>
              <a:effectLst/>
              <a:latin typeface="Söhne"/>
            </a:endParaRP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Firewalls can record and track all network activity.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This aids in identifying suspicious behavior and potential security breaches.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C00000"/>
                </a:solidFill>
                <a:effectLst/>
                <a:latin typeface="Söhne"/>
              </a:rPr>
              <a:t>Regulatory Compliance</a:t>
            </a:r>
            <a:endParaRPr lang="en-US" sz="1400" b="0" i="0" dirty="0">
              <a:solidFill>
                <a:srgbClr val="C00000"/>
              </a:solidFill>
              <a:effectLst/>
              <a:latin typeface="Söhne"/>
            </a:endParaRP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Many industries are required to implement firewalls or other security measures to comply with regulations.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This ensures adherence to industry standards and legal requirements.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C00000"/>
                </a:solidFill>
                <a:effectLst/>
                <a:latin typeface="Söhne"/>
              </a:rPr>
              <a:t>Network Segmentation</a:t>
            </a:r>
            <a:endParaRPr lang="en-US" sz="1400" b="0" i="0" dirty="0">
              <a:solidFill>
                <a:srgbClr val="C00000"/>
              </a:solidFill>
              <a:effectLst/>
              <a:latin typeface="Söhne"/>
            </a:endParaRP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Firewalls can be used to divide a larger network into smaller subnets.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This reduces the attack surface and enhances overall network security.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700B1-DBE3-0722-5009-FF66E5F178D8}"/>
              </a:ext>
            </a:extLst>
          </p:cNvPr>
          <p:cNvSpPr txBox="1"/>
          <p:nvPr/>
        </p:nvSpPr>
        <p:spPr>
          <a:xfrm>
            <a:off x="8191498" y="3654755"/>
            <a:ext cx="358181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Computer Network with Firewall</a:t>
            </a:r>
          </a:p>
        </p:txBody>
      </p:sp>
      <p:pic>
        <p:nvPicPr>
          <p:cNvPr id="1028" name="Picture 4" descr="Network Firewall at Rs 35000 | Firewall Device in Gurgaon | ID: 20672243073">
            <a:extLst>
              <a:ext uri="{FF2B5EF4-FFF2-40B4-BE49-F238E27FC236}">
                <a16:creationId xmlns:a16="http://schemas.microsoft.com/office/drawing/2014/main" id="{D607A13E-159F-ACAC-E457-D43F199BE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97" y="4038600"/>
            <a:ext cx="4305301" cy="267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2FA8BA-560E-B3B9-1D74-195B4E4BD1E8}"/>
              </a:ext>
            </a:extLst>
          </p:cNvPr>
          <p:cNvSpPr/>
          <p:nvPr/>
        </p:nvSpPr>
        <p:spPr>
          <a:xfrm>
            <a:off x="184128" y="110994"/>
            <a:ext cx="3168672" cy="34828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Advantages of using Firewall</a:t>
            </a:r>
          </a:p>
        </p:txBody>
      </p:sp>
    </p:spTree>
    <p:extLst>
      <p:ext uri="{BB962C8B-B14F-4D97-AF65-F5344CB8AC3E}">
        <p14:creationId xmlns:p14="http://schemas.microsoft.com/office/powerpoint/2010/main" val="70383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543299" y="34962"/>
            <a:ext cx="5105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Firewall Explained: Your Digital Security Guard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299" y="522605"/>
            <a:ext cx="11963399" cy="2800767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C00000"/>
                </a:solidFill>
                <a:effectLst/>
                <a:latin typeface="Söhne"/>
              </a:rPr>
              <a:t>Complexity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: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Setting up and maintaining a firewall can be time-consuming and challenging, particularly for larger networks or companies with diverse users and devices.</a:t>
            </a:r>
            <a:b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C00000"/>
                </a:solidFill>
                <a:effectLst/>
                <a:latin typeface="Söhne"/>
              </a:rPr>
              <a:t>Limited Visibility: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Firewalls may struggle to detect or prevent security threats operating at other levels, such as the application or endpoint level, as they primarily manage traffic at the network level.</a:t>
            </a:r>
            <a:b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C00000"/>
                </a:solidFill>
                <a:effectLst/>
                <a:latin typeface="Söhne"/>
              </a:rPr>
              <a:t>False Sense of Security: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Businesses might overly rely on their firewall, neglecting other essential security measures like endpoint security or intrusion detection systems.</a:t>
            </a:r>
            <a:b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C00000"/>
                </a:solidFill>
                <a:effectLst/>
                <a:latin typeface="Söhne"/>
              </a:rPr>
              <a:t>Limited Adaptability: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Rule-based firewalls may struggle to respond effectively to emerging security threats, potentially leaving networks vulnerable.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700B1-DBE3-0722-5009-FF66E5F178D8}"/>
              </a:ext>
            </a:extLst>
          </p:cNvPr>
          <p:cNvSpPr txBox="1"/>
          <p:nvPr/>
        </p:nvSpPr>
        <p:spPr>
          <a:xfrm>
            <a:off x="4305301" y="3654755"/>
            <a:ext cx="358181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Computer Network with Firewall</a:t>
            </a:r>
          </a:p>
        </p:txBody>
      </p:sp>
      <p:pic>
        <p:nvPicPr>
          <p:cNvPr id="1028" name="Picture 4" descr="Network Firewall at Rs 35000 | Firewall Device in Gurgaon | ID: 20672243073">
            <a:extLst>
              <a:ext uri="{FF2B5EF4-FFF2-40B4-BE49-F238E27FC236}">
                <a16:creationId xmlns:a16="http://schemas.microsoft.com/office/drawing/2014/main" id="{D607A13E-159F-ACAC-E457-D43F199BE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038600"/>
            <a:ext cx="4305301" cy="267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2FA8BA-560E-B3B9-1D74-195B4E4BD1E8}"/>
              </a:ext>
            </a:extLst>
          </p:cNvPr>
          <p:cNvSpPr/>
          <p:nvPr/>
        </p:nvSpPr>
        <p:spPr>
          <a:xfrm>
            <a:off x="184127" y="110994"/>
            <a:ext cx="3092473" cy="34828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Disadvantages of using Firewall</a:t>
            </a:r>
          </a:p>
        </p:txBody>
      </p:sp>
    </p:spTree>
    <p:extLst>
      <p:ext uri="{BB962C8B-B14F-4D97-AF65-F5344CB8AC3E}">
        <p14:creationId xmlns:p14="http://schemas.microsoft.com/office/powerpoint/2010/main" val="399305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543299" y="34962"/>
            <a:ext cx="5105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Firewall Explained: Your Digital Security Guard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299" y="522605"/>
            <a:ext cx="11963399" cy="2554545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 startAt="5"/>
            </a:pPr>
            <a:r>
              <a:rPr lang="en-US" sz="1600" b="1" i="0" dirty="0">
                <a:solidFill>
                  <a:srgbClr val="C00000"/>
                </a:solidFill>
                <a:effectLst/>
                <a:latin typeface="Söhne"/>
              </a:rPr>
              <a:t>Performance Impact: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Firewalls, especially if configured to analyze or manage high volumes of traffic, can significantly impact network performance.</a:t>
            </a:r>
            <a:b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 algn="l">
              <a:buFont typeface="+mj-lt"/>
              <a:buAutoNum type="arabicPeriod" startAt="5"/>
            </a:pPr>
            <a:r>
              <a:rPr lang="en-US" sz="1600" b="1" i="0" dirty="0">
                <a:solidFill>
                  <a:srgbClr val="C00000"/>
                </a:solidFill>
                <a:effectLst/>
                <a:latin typeface="Söhne"/>
              </a:rPr>
              <a:t>Limited Scalability: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Businesses with multiple networks may need to deploy multiple firewalls, increasing costs and management complexity.</a:t>
            </a:r>
            <a:b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 algn="l">
              <a:buFont typeface="+mj-lt"/>
              <a:buAutoNum type="arabicPeriod" startAt="5"/>
            </a:pPr>
            <a:r>
              <a:rPr lang="en-US" sz="1600" b="1" i="0" dirty="0">
                <a:solidFill>
                  <a:srgbClr val="C00000"/>
                </a:solidFill>
                <a:effectLst/>
                <a:latin typeface="Söhne"/>
              </a:rPr>
              <a:t>Limited VPN Support: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Some firewalls may lack advanced VPN features, such as split tunneling, which can impact the remote worker experience.</a:t>
            </a:r>
            <a:b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 algn="l">
              <a:buFont typeface="+mj-lt"/>
              <a:buAutoNum type="arabicPeriod" startAt="5"/>
            </a:pPr>
            <a:r>
              <a:rPr lang="en-US" sz="1600" b="1" i="0" dirty="0">
                <a:solidFill>
                  <a:srgbClr val="C00000"/>
                </a:solidFill>
                <a:effectLst/>
                <a:latin typeface="Söhne"/>
              </a:rPr>
              <a:t>Cost: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Acquiring multiple devices or additional features for a firewall system can incur significant expenses, particularly for businesses.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700B1-DBE3-0722-5009-FF66E5F178D8}"/>
              </a:ext>
            </a:extLst>
          </p:cNvPr>
          <p:cNvSpPr txBox="1"/>
          <p:nvPr/>
        </p:nvSpPr>
        <p:spPr>
          <a:xfrm>
            <a:off x="4038600" y="3654755"/>
            <a:ext cx="358181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Computer Network with Firewall</a:t>
            </a:r>
          </a:p>
        </p:txBody>
      </p:sp>
      <p:pic>
        <p:nvPicPr>
          <p:cNvPr id="1028" name="Picture 4" descr="Network Firewall at Rs 35000 | Firewall Device in Gurgaon | ID: 20672243073">
            <a:extLst>
              <a:ext uri="{FF2B5EF4-FFF2-40B4-BE49-F238E27FC236}">
                <a16:creationId xmlns:a16="http://schemas.microsoft.com/office/drawing/2014/main" id="{D607A13E-159F-ACAC-E457-D43F199BE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499" y="4038600"/>
            <a:ext cx="4305301" cy="267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2FA8BA-560E-B3B9-1D74-195B4E4BD1E8}"/>
              </a:ext>
            </a:extLst>
          </p:cNvPr>
          <p:cNvSpPr/>
          <p:nvPr/>
        </p:nvSpPr>
        <p:spPr>
          <a:xfrm>
            <a:off x="184127" y="110994"/>
            <a:ext cx="3092473" cy="34828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Disadvantages of using Firewall</a:t>
            </a:r>
          </a:p>
        </p:txBody>
      </p:sp>
    </p:spTree>
    <p:extLst>
      <p:ext uri="{BB962C8B-B14F-4D97-AF65-F5344CB8AC3E}">
        <p14:creationId xmlns:p14="http://schemas.microsoft.com/office/powerpoint/2010/main" val="226500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92316</TotalTime>
  <Words>1105</Words>
  <Application>Microsoft Office PowerPoint</Application>
  <PresentationFormat>Widescreen</PresentationFormat>
  <Paragraphs>104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9893</cp:revision>
  <dcterms:created xsi:type="dcterms:W3CDTF">2006-08-16T00:00:00Z</dcterms:created>
  <dcterms:modified xsi:type="dcterms:W3CDTF">2024-03-28T15:55:12Z</dcterms:modified>
</cp:coreProperties>
</file>