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69" r:id="rId2"/>
    <p:sldId id="467" r:id="rId3"/>
    <p:sldId id="471" r:id="rId4"/>
    <p:sldId id="470" r:id="rId5"/>
    <p:sldId id="472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94291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5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86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53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81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3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429000" y="42446"/>
            <a:ext cx="209801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MongoDB - Replication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A12B8C-87BD-42C7-BBA7-CDB7C80BD588}"/>
              </a:ext>
            </a:extLst>
          </p:cNvPr>
          <p:cNvSpPr/>
          <p:nvPr/>
        </p:nvSpPr>
        <p:spPr>
          <a:xfrm>
            <a:off x="155575" y="769938"/>
            <a:ext cx="8912225" cy="8302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Replication is the process of synchronizing data across multiple servers.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Replication provides redundancy and increases data availability with multiple copies of data on different database servers.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Replication protects a database from the loss of a single server. Replication also allows you to recover from hardware failure and service interruptions. With additional copies of the data, you can dedicate one to disaster recovery, reporting, or backup.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75D2FF-FEDF-43C7-9CA3-8B9398AC62BC}"/>
              </a:ext>
            </a:extLst>
          </p:cNvPr>
          <p:cNvSpPr/>
          <p:nvPr/>
        </p:nvSpPr>
        <p:spPr>
          <a:xfrm>
            <a:off x="155574" y="2329934"/>
            <a:ext cx="19800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Why Replication?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17BA81-33ED-4428-81B4-1504D6C6C552}"/>
              </a:ext>
            </a:extLst>
          </p:cNvPr>
          <p:cNvSpPr/>
          <p:nvPr/>
        </p:nvSpPr>
        <p:spPr>
          <a:xfrm>
            <a:off x="155575" y="2773600"/>
            <a:ext cx="5026026" cy="134119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To keep your data safe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High (24*7) availability of data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Disaster recovery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No downtime for maintenance (like backups, index rebuilds, compaction)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Read scaling (extra copies to read from)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Replica set is transparent to the 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94F9BD-88A6-40FD-8EB7-FDA43959F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057400"/>
            <a:ext cx="2937842" cy="249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30D2A9-793A-4060-9359-8BAA1D268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183" y="4263887"/>
            <a:ext cx="885217" cy="14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429000" y="42446"/>
            <a:ext cx="209801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MongoDB - Replication</a:t>
            </a:r>
          </a:p>
        </p:txBody>
      </p:sp>
      <p:sp>
        <p:nvSpPr>
          <p:cNvPr id="8" name="AutoShape 2" descr="Diagram of default routing of reads and writes to the primary. — Enlarged">
            <a:extLst>
              <a:ext uri="{FF2B5EF4-FFF2-40B4-BE49-F238E27FC236}">
                <a16:creationId xmlns:a16="http://schemas.microsoft.com/office/drawing/2014/main" id="{A6AF5747-13F4-4946-ACC1-F8D9597CBD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93274" y="2133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Diagram of default routing of reads and writes to the primary. — Enlarged">
            <a:extLst>
              <a:ext uri="{FF2B5EF4-FFF2-40B4-BE49-F238E27FC236}">
                <a16:creationId xmlns:a16="http://schemas.microsoft.com/office/drawing/2014/main" id="{68BA52AB-839A-4A3C-B9E0-377D3E42EE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45674" y="2286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991875-638A-42F1-B117-BE83A335A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32" y="914400"/>
            <a:ext cx="4281883" cy="3641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6FFF8E-96DC-4026-9139-5608ACD6C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506" y="4191000"/>
            <a:ext cx="1233535" cy="195455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F5A0083E-7397-48F6-9C7B-A8EAFC36DDBA}"/>
              </a:ext>
            </a:extLst>
          </p:cNvPr>
          <p:cNvSpPr/>
          <p:nvPr/>
        </p:nvSpPr>
        <p:spPr>
          <a:xfrm>
            <a:off x="4434214" y="473400"/>
            <a:ext cx="4481185" cy="4403400"/>
          </a:xfrm>
          <a:prstGeom prst="wedgeRectCallout">
            <a:avLst>
              <a:gd name="adj1" fmla="val -65334"/>
              <a:gd name="adj2" fmla="val -8245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/>
              <a:t>MongoDB achieves replication by the use of replica set. A replica set is a group of </a:t>
            </a:r>
            <a:r>
              <a:rPr lang="en-US" sz="1050" b="1" dirty="0" err="1"/>
              <a:t>mongod</a:t>
            </a:r>
            <a:r>
              <a:rPr lang="en-US" sz="1050" dirty="0"/>
              <a:t> instances that host the same data set.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/>
              <a:t>In a replica, one node is primary node that receives all write operations. All other instances, such as secondaries, apply operations from the primary so that they have the same data set.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/>
              <a:t>Replica set can have only one primary node.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/>
              <a:t>Replica set is a group of two or more nodes (generally minimum 3 nodes are required).</a:t>
            </a:r>
            <a:br>
              <a:rPr lang="en-US" sz="1050" dirty="0"/>
            </a:br>
            <a:endParaRPr lang="en-US" sz="105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/>
              <a:t>In a replica set, one node is primary node and remaining nodes are secondary.</a:t>
            </a:r>
            <a:br>
              <a:rPr lang="en-US" sz="1050" dirty="0"/>
            </a:br>
            <a:endParaRPr lang="en-US" sz="105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/>
              <a:t>All data replicates from primary to secondary node.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/>
              <a:t>At the time of automatic failover or maintenance, election establishes for primary and a new primary node is elected.</a:t>
            </a:r>
            <a:br>
              <a:rPr lang="en-US" sz="1050" dirty="0"/>
            </a:br>
            <a:endParaRPr lang="en-US" sz="105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/>
              <a:t>After the recovery of failed node, it again join the replica set and works as a secondary node.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/>
              <a:t>A typical diagram of MongoDB replication is shown in which client application always interact with the primary node and the primary node then replicates the data to the secondary nodes.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2866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429000" y="42446"/>
            <a:ext cx="209801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MongoDB - Replication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75D2FF-FEDF-43C7-9CA3-8B9398AC62BC}"/>
              </a:ext>
            </a:extLst>
          </p:cNvPr>
          <p:cNvSpPr/>
          <p:nvPr/>
        </p:nvSpPr>
        <p:spPr>
          <a:xfrm>
            <a:off x="2971799" y="1613734"/>
            <a:ext cx="206530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Replica Set Features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17BA81-33ED-4428-81B4-1504D6C6C552}"/>
              </a:ext>
            </a:extLst>
          </p:cNvPr>
          <p:cNvSpPr/>
          <p:nvPr/>
        </p:nvSpPr>
        <p:spPr>
          <a:xfrm>
            <a:off x="2971800" y="2057400"/>
            <a:ext cx="2740025" cy="134119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A cluster of N nodes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Any one node can be primary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All write operations go to primary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Automatic failover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Automatic recovery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Consensus election of primary</a:t>
            </a:r>
          </a:p>
        </p:txBody>
      </p:sp>
    </p:spTree>
    <p:extLst>
      <p:ext uri="{BB962C8B-B14F-4D97-AF65-F5344CB8AC3E}">
        <p14:creationId xmlns:p14="http://schemas.microsoft.com/office/powerpoint/2010/main" val="330035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429000" y="42446"/>
            <a:ext cx="209801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MongoDB - Replication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F0F2DE-573C-4785-8786-2A96E3E79B60}"/>
              </a:ext>
            </a:extLst>
          </p:cNvPr>
          <p:cNvSpPr/>
          <p:nvPr/>
        </p:nvSpPr>
        <p:spPr>
          <a:xfrm>
            <a:off x="616017" y="2063849"/>
            <a:ext cx="7540625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mongod</a:t>
            </a:r>
            <a:r>
              <a:rPr lang="en-US" sz="1400" dirty="0"/>
              <a:t> --port "PORT" --</a:t>
            </a:r>
            <a:r>
              <a:rPr lang="en-US" sz="1400" dirty="0" err="1"/>
              <a:t>dbpath</a:t>
            </a:r>
            <a:r>
              <a:rPr lang="en-US" sz="1400" dirty="0"/>
              <a:t> "YOUR_DB_DATA_PATH" --</a:t>
            </a:r>
            <a:r>
              <a:rPr lang="en-US" sz="1400" dirty="0" err="1"/>
              <a:t>replSet</a:t>
            </a:r>
            <a:r>
              <a:rPr lang="en-US" sz="1400" dirty="0"/>
              <a:t> "REPLICA_SET_INSTANCE_NAME"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B815C1D-CDEE-46B3-B331-F386A1985DCA}"/>
              </a:ext>
            </a:extLst>
          </p:cNvPr>
          <p:cNvSpPr/>
          <p:nvPr/>
        </p:nvSpPr>
        <p:spPr>
          <a:xfrm>
            <a:off x="612774" y="769938"/>
            <a:ext cx="7693025" cy="1058862"/>
          </a:xfrm>
          <a:prstGeom prst="wedgeRectCallout">
            <a:avLst>
              <a:gd name="adj1" fmla="val -19695"/>
              <a:gd name="adj2" fmla="val 7168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Here we will convert standalone MongoDB instance to a replica set. To convert to replica set, following are the steps −</a:t>
            </a:r>
          </a:p>
          <a:p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Shutdown already running MongoDB server.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Start the MongoDB server by specifying </a:t>
            </a:r>
            <a:r>
              <a:rPr lang="en-US" sz="1200" dirty="0">
                <a:solidFill>
                  <a:srgbClr val="C00000"/>
                </a:solidFill>
              </a:rPr>
              <a:t>-- </a:t>
            </a:r>
            <a:r>
              <a:rPr lang="en-US" sz="1200" dirty="0" err="1">
                <a:solidFill>
                  <a:srgbClr val="C00000"/>
                </a:solidFill>
              </a:rPr>
              <a:t>replSet</a:t>
            </a:r>
            <a:r>
              <a:rPr lang="en-US" sz="1200" dirty="0"/>
              <a:t> option. Following is the basic syntax of --</a:t>
            </a:r>
            <a:r>
              <a:rPr lang="en-US" sz="1200" dirty="0" err="1"/>
              <a:t>replSet</a:t>
            </a:r>
            <a:r>
              <a:rPr lang="en-US" sz="1200" dirty="0"/>
              <a:t> −</a:t>
            </a:r>
          </a:p>
          <a:p>
            <a:pPr algn="ctr"/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A8530E-DE5C-4B8D-8F9C-7E8077711901}"/>
              </a:ext>
            </a:extLst>
          </p:cNvPr>
          <p:cNvSpPr/>
          <p:nvPr/>
        </p:nvSpPr>
        <p:spPr>
          <a:xfrm>
            <a:off x="612774" y="2892624"/>
            <a:ext cx="5559426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mongod</a:t>
            </a:r>
            <a:r>
              <a:rPr lang="en-US" sz="1400" dirty="0"/>
              <a:t> --port 27017 --</a:t>
            </a:r>
            <a:r>
              <a:rPr lang="en-US" sz="1400" dirty="0" err="1"/>
              <a:t>dbpath</a:t>
            </a:r>
            <a:r>
              <a:rPr lang="en-US" sz="1400" dirty="0"/>
              <a:t> "D:\set up\</a:t>
            </a:r>
            <a:r>
              <a:rPr lang="en-US" sz="1400" dirty="0" err="1"/>
              <a:t>mongodb</a:t>
            </a:r>
            <a:r>
              <a:rPr lang="en-US" sz="1400" dirty="0"/>
              <a:t>\data" --</a:t>
            </a:r>
            <a:r>
              <a:rPr lang="en-US" sz="1400" dirty="0" err="1"/>
              <a:t>replSet</a:t>
            </a:r>
            <a:r>
              <a:rPr lang="en-US" sz="1400" dirty="0"/>
              <a:t> rs0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C39D4F1F-5CC0-4583-8066-CFA75623FA86}"/>
              </a:ext>
            </a:extLst>
          </p:cNvPr>
          <p:cNvSpPr/>
          <p:nvPr/>
        </p:nvSpPr>
        <p:spPr>
          <a:xfrm>
            <a:off x="307975" y="3721399"/>
            <a:ext cx="8683626" cy="907950"/>
          </a:xfrm>
          <a:prstGeom prst="wedgeRectCallout">
            <a:avLst>
              <a:gd name="adj1" fmla="val -8750"/>
              <a:gd name="adj2" fmla="val -109140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It will start a </a:t>
            </a:r>
            <a:r>
              <a:rPr lang="en-US" sz="1200" dirty="0" err="1"/>
              <a:t>mongod</a:t>
            </a:r>
            <a:r>
              <a:rPr lang="en-US" sz="1200" dirty="0"/>
              <a:t> instance with the name rs0, on port 27017.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Now start the command prompt and connect to this </a:t>
            </a:r>
            <a:r>
              <a:rPr lang="en-US" sz="1200" dirty="0" err="1"/>
              <a:t>mongod</a:t>
            </a:r>
            <a:r>
              <a:rPr lang="en-US" sz="1200" dirty="0"/>
              <a:t> instance.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In Mongo client, issue the command</a:t>
            </a:r>
            <a:r>
              <a:rPr lang="en-US" sz="1200" dirty="0">
                <a:solidFill>
                  <a:srgbClr val="C00000"/>
                </a:solidFill>
              </a:rPr>
              <a:t> </a:t>
            </a:r>
            <a:r>
              <a:rPr lang="en-US" sz="1200" b="1" dirty="0" err="1">
                <a:solidFill>
                  <a:srgbClr val="C00000"/>
                </a:solidFill>
              </a:rPr>
              <a:t>rs.initiate</a:t>
            </a:r>
            <a:r>
              <a:rPr lang="en-US" sz="1200" b="1" dirty="0">
                <a:solidFill>
                  <a:srgbClr val="C00000"/>
                </a:solidFill>
              </a:rPr>
              <a:t>()</a:t>
            </a:r>
            <a:r>
              <a:rPr lang="en-US" sz="1200" dirty="0">
                <a:solidFill>
                  <a:srgbClr val="C00000"/>
                </a:solidFill>
              </a:rPr>
              <a:t> </a:t>
            </a:r>
            <a:r>
              <a:rPr lang="en-US" sz="1200" dirty="0"/>
              <a:t>to initiate a new replica set.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To check the replica set configuration, issue the command </a:t>
            </a:r>
            <a:r>
              <a:rPr lang="en-US" sz="1200" b="1" dirty="0" err="1">
                <a:solidFill>
                  <a:srgbClr val="C00000"/>
                </a:solidFill>
              </a:rPr>
              <a:t>rs.conf</a:t>
            </a:r>
            <a:r>
              <a:rPr lang="en-US" sz="1200" b="1" dirty="0">
                <a:solidFill>
                  <a:srgbClr val="C00000"/>
                </a:solidFill>
              </a:rPr>
              <a:t>()</a:t>
            </a:r>
            <a:r>
              <a:rPr lang="en-US" sz="1200" dirty="0">
                <a:solidFill>
                  <a:srgbClr val="C00000"/>
                </a:solidFill>
              </a:rPr>
              <a:t>. </a:t>
            </a:r>
            <a:r>
              <a:rPr lang="en-US" sz="1200" dirty="0"/>
              <a:t>To check the status of replica set issue the command </a:t>
            </a:r>
            <a:r>
              <a:rPr lang="en-US" sz="1200" b="1" dirty="0" err="1">
                <a:solidFill>
                  <a:srgbClr val="C00000"/>
                </a:solidFill>
              </a:rPr>
              <a:t>rs.status</a:t>
            </a:r>
            <a:r>
              <a:rPr lang="en-US" sz="1200" b="1" dirty="0">
                <a:solidFill>
                  <a:srgbClr val="C00000"/>
                </a:solidFill>
              </a:rPr>
              <a:t>()</a:t>
            </a:r>
            <a:r>
              <a:rPr lang="en-US" sz="1200" dirty="0">
                <a:solidFill>
                  <a:srgbClr val="C00000"/>
                </a:solidFill>
              </a:rPr>
              <a:t>.</a:t>
            </a:r>
          </a:p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267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429000" y="42446"/>
            <a:ext cx="209801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MongoDB - Replication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B40D2D-BD03-4F2E-8711-473075911602}"/>
              </a:ext>
            </a:extLst>
          </p:cNvPr>
          <p:cNvSpPr/>
          <p:nvPr/>
        </p:nvSpPr>
        <p:spPr>
          <a:xfrm>
            <a:off x="155574" y="729735"/>
            <a:ext cx="283705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Add Members to Replica 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696448-2FB8-486F-8C28-784B599CFA9D}"/>
              </a:ext>
            </a:extLst>
          </p:cNvPr>
          <p:cNvSpPr/>
          <p:nvPr/>
        </p:nvSpPr>
        <p:spPr>
          <a:xfrm>
            <a:off x="155575" y="1173401"/>
            <a:ext cx="7997825" cy="4950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To add members to replica set, start </a:t>
            </a:r>
            <a:r>
              <a:rPr lang="en-US" sz="1200" dirty="0" err="1"/>
              <a:t>mongod</a:t>
            </a:r>
            <a:r>
              <a:rPr lang="en-US" sz="1200" dirty="0"/>
              <a:t> instances on multiple machines. Now start a mongo client and issue a command </a:t>
            </a:r>
            <a:r>
              <a:rPr lang="en-US" sz="1200" b="1" dirty="0" err="1"/>
              <a:t>rs.add</a:t>
            </a:r>
            <a:r>
              <a:rPr lang="en-US" sz="1200" b="1" dirty="0"/>
              <a:t>()</a:t>
            </a:r>
            <a:r>
              <a:rPr lang="en-US" sz="1200" dirty="0"/>
              <a:t>.</a:t>
            </a:r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CFFA8-CB4F-4177-8D45-310F0C8C9BC3}"/>
              </a:ext>
            </a:extLst>
          </p:cNvPr>
          <p:cNvSpPr/>
          <p:nvPr/>
        </p:nvSpPr>
        <p:spPr>
          <a:xfrm>
            <a:off x="187932" y="2460865"/>
            <a:ext cx="1936428" cy="27699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&gt;</a:t>
            </a:r>
            <a:r>
              <a:rPr lang="en-US" sz="1200" dirty="0" err="1"/>
              <a:t>rs.add</a:t>
            </a:r>
            <a:r>
              <a:rPr lang="en-US" sz="1200" dirty="0"/>
              <a:t>(HOST_NAME:PORT)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2DFED0-E5FC-4599-ACEA-69A95E87AC4A}"/>
              </a:ext>
            </a:extLst>
          </p:cNvPr>
          <p:cNvSpPr/>
          <p:nvPr/>
        </p:nvSpPr>
        <p:spPr>
          <a:xfrm>
            <a:off x="174962" y="1981200"/>
            <a:ext cx="79355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Syntax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FEA11-497D-46A2-B789-E58B0A817D0E}"/>
              </a:ext>
            </a:extLst>
          </p:cNvPr>
          <p:cNvSpPr/>
          <p:nvPr/>
        </p:nvSpPr>
        <p:spPr>
          <a:xfrm>
            <a:off x="4343400" y="2425223"/>
            <a:ext cx="2468496" cy="30777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&gt;</a:t>
            </a:r>
            <a:r>
              <a:rPr lang="en-US" sz="1400" dirty="0" err="1"/>
              <a:t>rs.add</a:t>
            </a:r>
            <a:r>
              <a:rPr lang="en-US" sz="1400" dirty="0"/>
              <a:t>("mongod1.net:27018")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D43D4922-797A-40A3-A5D1-BC5406CAB484}"/>
              </a:ext>
            </a:extLst>
          </p:cNvPr>
          <p:cNvSpPr/>
          <p:nvPr/>
        </p:nvSpPr>
        <p:spPr>
          <a:xfrm>
            <a:off x="2286000" y="3429000"/>
            <a:ext cx="6629400" cy="1219200"/>
          </a:xfrm>
          <a:prstGeom prst="wedgeRectCallout">
            <a:avLst>
              <a:gd name="adj1" fmla="val 231"/>
              <a:gd name="adj2" fmla="val -10904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Suppose your </a:t>
            </a:r>
            <a:r>
              <a:rPr lang="en-US" sz="1200" dirty="0" err="1"/>
              <a:t>mongod</a:t>
            </a:r>
            <a:r>
              <a:rPr lang="en-US" sz="1200" dirty="0"/>
              <a:t> instance name is </a:t>
            </a:r>
            <a:r>
              <a:rPr lang="en-US" sz="1200" b="1" dirty="0"/>
              <a:t>mongod1.net</a:t>
            </a:r>
            <a:r>
              <a:rPr lang="en-US" sz="1200" dirty="0"/>
              <a:t> and it is running on port </a:t>
            </a:r>
            <a:r>
              <a:rPr lang="en-US" sz="1200" b="1" dirty="0"/>
              <a:t>27018</a:t>
            </a:r>
            <a:r>
              <a:rPr lang="en-US" sz="1200" dirty="0"/>
              <a:t>. To add this instance to replica set, issue the command </a:t>
            </a:r>
            <a:r>
              <a:rPr lang="en-US" sz="1200" b="1" dirty="0" err="1"/>
              <a:t>rs.add</a:t>
            </a:r>
            <a:r>
              <a:rPr lang="en-US" sz="1200" b="1" dirty="0"/>
              <a:t>()</a:t>
            </a:r>
            <a:r>
              <a:rPr lang="en-US" sz="1200" dirty="0"/>
              <a:t> in Mongo client.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You can add </a:t>
            </a:r>
            <a:r>
              <a:rPr lang="en-US" sz="1200" dirty="0" err="1"/>
              <a:t>mongod</a:t>
            </a:r>
            <a:r>
              <a:rPr lang="en-US" sz="1200" dirty="0"/>
              <a:t> instance to replica set only when you are connected to primary node. To check whether you are connected to primary or not, issue the command </a:t>
            </a:r>
            <a:r>
              <a:rPr lang="en-US" sz="1200" b="1" dirty="0" err="1"/>
              <a:t>db.isMaster</a:t>
            </a:r>
            <a:r>
              <a:rPr lang="en-US" sz="1200" b="1" dirty="0"/>
              <a:t>()</a:t>
            </a:r>
            <a:r>
              <a:rPr lang="en-US" sz="1200" dirty="0"/>
              <a:t> in mongo client.</a:t>
            </a:r>
          </a:p>
        </p:txBody>
      </p:sp>
    </p:spTree>
    <p:extLst>
      <p:ext uri="{BB962C8B-B14F-4D97-AF65-F5344CB8AC3E}">
        <p14:creationId xmlns:p14="http://schemas.microsoft.com/office/powerpoint/2010/main" val="104700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84347</TotalTime>
  <Words>655</Words>
  <Application>Microsoft Office PowerPoint</Application>
  <PresentationFormat>Custom</PresentationFormat>
  <Paragraphs>61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9768</cp:revision>
  <dcterms:created xsi:type="dcterms:W3CDTF">2006-08-16T00:00:00Z</dcterms:created>
  <dcterms:modified xsi:type="dcterms:W3CDTF">2021-06-11T04:18:28Z</dcterms:modified>
</cp:coreProperties>
</file>