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70" r:id="rId2"/>
    <p:sldId id="471" r:id="rId3"/>
    <p:sldId id="472" r:id="rId4"/>
    <p:sldId id="47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94291"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6/10/2021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56388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77174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34941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09983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AutoShape 2" descr="Diagram of default routing of reads and writes to the primary. — Enlarged">
            <a:extLst>
              <a:ext uri="{FF2B5EF4-FFF2-40B4-BE49-F238E27FC236}">
                <a16:creationId xmlns:a16="http://schemas.microsoft.com/office/drawing/2014/main" id="{A6AF5747-13F4-4946-ACC1-F8D9597CBD0D}"/>
              </a:ext>
            </a:extLst>
          </p:cNvPr>
          <p:cNvSpPr>
            <a:spLocks noChangeAspect="1" noChangeArrowheads="1"/>
          </p:cNvSpPr>
          <p:nvPr/>
        </p:nvSpPr>
        <p:spPr bwMode="auto">
          <a:xfrm>
            <a:off x="2777942" y="203756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iagram of default routing of reads and writes to the primary. — Enlarged">
            <a:extLst>
              <a:ext uri="{FF2B5EF4-FFF2-40B4-BE49-F238E27FC236}">
                <a16:creationId xmlns:a16="http://schemas.microsoft.com/office/drawing/2014/main" id="{68BA52AB-839A-4A3C-B9E0-377D3E42EEBD}"/>
              </a:ext>
            </a:extLst>
          </p:cNvPr>
          <p:cNvSpPr>
            <a:spLocks noChangeAspect="1" noChangeArrowheads="1"/>
          </p:cNvSpPr>
          <p:nvPr/>
        </p:nvSpPr>
        <p:spPr bwMode="auto">
          <a:xfrm>
            <a:off x="2930342" y="218996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D991875-638A-42F1-B117-BE83A335AB8C}"/>
              </a:ext>
            </a:extLst>
          </p:cNvPr>
          <p:cNvPicPr>
            <a:picLocks noChangeAspect="1"/>
          </p:cNvPicPr>
          <p:nvPr/>
        </p:nvPicPr>
        <p:blipFill>
          <a:blip r:embed="rId3"/>
          <a:stretch>
            <a:fillRect/>
          </a:stretch>
        </p:blipFill>
        <p:spPr>
          <a:xfrm>
            <a:off x="637000" y="818361"/>
            <a:ext cx="4281883" cy="3641400"/>
          </a:xfrm>
          <a:prstGeom prst="rect">
            <a:avLst/>
          </a:prstGeom>
        </p:spPr>
      </p:pic>
      <p:pic>
        <p:nvPicPr>
          <p:cNvPr id="11" name="Picture 10">
            <a:extLst>
              <a:ext uri="{FF2B5EF4-FFF2-40B4-BE49-F238E27FC236}">
                <a16:creationId xmlns:a16="http://schemas.microsoft.com/office/drawing/2014/main" id="{E86FFF8E-96DC-4026-9139-5608ACD6CE75}"/>
              </a:ext>
            </a:extLst>
          </p:cNvPr>
          <p:cNvPicPr>
            <a:picLocks noChangeAspect="1"/>
          </p:cNvPicPr>
          <p:nvPr/>
        </p:nvPicPr>
        <p:blipFill>
          <a:blip r:embed="rId4"/>
          <a:stretch>
            <a:fillRect/>
          </a:stretch>
        </p:blipFill>
        <p:spPr>
          <a:xfrm>
            <a:off x="2161174" y="4094961"/>
            <a:ext cx="1233535" cy="195455"/>
          </a:xfrm>
          <a:prstGeom prst="rect">
            <a:avLst/>
          </a:prstGeom>
        </p:spPr>
      </p:pic>
      <p:sp>
        <p:nvSpPr>
          <p:cNvPr id="14" name="Rectangle 13">
            <a:extLst>
              <a:ext uri="{FF2B5EF4-FFF2-40B4-BE49-F238E27FC236}">
                <a16:creationId xmlns:a16="http://schemas.microsoft.com/office/drawing/2014/main" id="{57780D2A-A499-46FD-B615-2B19E6FBBF74}"/>
              </a:ext>
            </a:extLst>
          </p:cNvPr>
          <p:cNvSpPr/>
          <p:nvPr/>
        </p:nvSpPr>
        <p:spPr>
          <a:xfrm>
            <a:off x="4191000" y="389977"/>
            <a:ext cx="4842554" cy="311522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For testing and development purposes using a standalone </a:t>
            </a:r>
            <a:r>
              <a:rPr lang="en-US" sz="1200" dirty="0" err="1"/>
              <a:t>mongod</a:t>
            </a:r>
            <a:r>
              <a:rPr lang="en-US" sz="1200" dirty="0"/>
              <a:t> instance should be enough, but we always use a replica set in production, since we have to cater to high availability and fault tolerance of a database.</a:t>
            </a:r>
            <a:br>
              <a:rPr lang="en-US" sz="1200" dirty="0"/>
            </a:br>
            <a:endParaRPr lang="en-US" sz="1200" dirty="0"/>
          </a:p>
          <a:p>
            <a:pPr marL="171450" indent="-171450">
              <a:buFont typeface="Wingdings" panose="05000000000000000000" pitchFamily="2" charset="2"/>
              <a:buChar char="ü"/>
            </a:pPr>
            <a:r>
              <a:rPr lang="en-US" sz="1200" dirty="0"/>
              <a:t>When the development teams realized it is costly to be running 3 </a:t>
            </a:r>
            <a:r>
              <a:rPr lang="en-US" sz="1200" dirty="0" err="1"/>
              <a:t>aws</a:t>
            </a:r>
            <a:r>
              <a:rPr lang="en-US" sz="1200" dirty="0"/>
              <a:t> instances, for a replica set in development environment, they decided to convert it into a standalone and terminate the rest of the nodes.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Briefly, a replica set is a group of </a:t>
            </a:r>
            <a:r>
              <a:rPr lang="en-US" sz="1200" dirty="0" err="1"/>
              <a:t>mongod</a:t>
            </a:r>
            <a:r>
              <a:rPr lang="en-US" sz="1200" dirty="0"/>
              <a:t> instances each storing a copy of the data by means of </a:t>
            </a:r>
            <a:r>
              <a:rPr lang="en-US" sz="1200" dirty="0" err="1"/>
              <a:t>replication.This</a:t>
            </a:r>
            <a:r>
              <a:rPr lang="en-US" sz="1200" dirty="0"/>
              <a:t> allows for automatic failover, to overcome the loss of one single database server.</a:t>
            </a:r>
            <a:br>
              <a:rPr lang="en-US" sz="1200" dirty="0"/>
            </a:br>
            <a:endParaRPr lang="en-US" sz="1200" dirty="0"/>
          </a:p>
          <a:p>
            <a:pPr marL="171450" indent="-171450">
              <a:buFont typeface="Wingdings" panose="05000000000000000000" pitchFamily="2" charset="2"/>
              <a:buChar char="ü"/>
            </a:pPr>
            <a:r>
              <a:rPr lang="en-US" sz="1200" dirty="0"/>
              <a:t>Our replica set is made up of 3 running </a:t>
            </a:r>
            <a:r>
              <a:rPr lang="en-US" sz="1200" dirty="0" err="1"/>
              <a:t>mongod</a:t>
            </a:r>
            <a:r>
              <a:rPr lang="en-US" sz="1200" dirty="0"/>
              <a:t> EC2 instances with one primary instance and two secondary instances.</a:t>
            </a:r>
            <a:br>
              <a:rPr lang="en-US" sz="1200" dirty="0"/>
            </a:br>
            <a:endParaRPr lang="en-US" sz="1200" dirty="0"/>
          </a:p>
        </p:txBody>
      </p:sp>
      <p:sp>
        <p:nvSpPr>
          <p:cNvPr id="17" name="Rectangle 16">
            <a:extLst>
              <a:ext uri="{FF2B5EF4-FFF2-40B4-BE49-F238E27FC236}">
                <a16:creationId xmlns:a16="http://schemas.microsoft.com/office/drawing/2014/main" id="{F05D9448-5E69-4756-9E32-7993BDF48C93}"/>
              </a:ext>
            </a:extLst>
          </p:cNvPr>
          <p:cNvSpPr/>
          <p:nvPr/>
        </p:nvSpPr>
        <p:spPr>
          <a:xfrm>
            <a:off x="76525" y="729901"/>
            <a:ext cx="1392826" cy="66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mj-lt"/>
              <a:buAutoNum type="arabicPeriod"/>
            </a:pPr>
            <a:r>
              <a:rPr lang="en-US" sz="1200" dirty="0"/>
              <a:t>Primary</a:t>
            </a:r>
          </a:p>
          <a:p>
            <a:pPr marL="342900" indent="-342900">
              <a:buFont typeface="+mj-lt"/>
              <a:buAutoNum type="arabicPeriod"/>
            </a:pPr>
            <a:r>
              <a:rPr lang="en-US" sz="1200" dirty="0"/>
              <a:t>Secondary1</a:t>
            </a:r>
          </a:p>
          <a:p>
            <a:pPr marL="342900" indent="-342900">
              <a:buFont typeface="+mj-lt"/>
              <a:buAutoNum type="arabicPeriod"/>
            </a:pPr>
            <a:r>
              <a:rPr lang="en-US" sz="1200" dirty="0"/>
              <a:t>Secondary2</a:t>
            </a:r>
          </a:p>
        </p:txBody>
      </p:sp>
      <p:sp>
        <p:nvSpPr>
          <p:cNvPr id="18" name="TextBox 17">
            <a:extLst>
              <a:ext uri="{FF2B5EF4-FFF2-40B4-BE49-F238E27FC236}">
                <a16:creationId xmlns:a16="http://schemas.microsoft.com/office/drawing/2014/main" id="{61482EB2-903B-498B-8778-5D989AB64C09}"/>
              </a:ext>
            </a:extLst>
          </p:cNvPr>
          <p:cNvSpPr txBox="1"/>
          <p:nvPr/>
        </p:nvSpPr>
        <p:spPr>
          <a:xfrm>
            <a:off x="76525" y="326638"/>
            <a:ext cx="137730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3 Nodes ReplicaSet</a:t>
            </a:r>
          </a:p>
        </p:txBody>
      </p:sp>
      <p:sp>
        <p:nvSpPr>
          <p:cNvPr id="21" name="TextBox 20">
            <a:extLst>
              <a:ext uri="{FF2B5EF4-FFF2-40B4-BE49-F238E27FC236}">
                <a16:creationId xmlns:a16="http://schemas.microsoft.com/office/drawing/2014/main" id="{6EDBFB58-2236-4BE1-AD93-7E1977BA5FAF}"/>
              </a:ext>
            </a:extLst>
          </p:cNvPr>
          <p:cNvSpPr txBox="1"/>
          <p:nvPr/>
        </p:nvSpPr>
        <p:spPr>
          <a:xfrm>
            <a:off x="2667000" y="-6260"/>
            <a:ext cx="3561424" cy="307777"/>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400" dirty="0"/>
              <a:t>From a Replica set to a Standalone - MongoDB</a:t>
            </a:r>
          </a:p>
        </p:txBody>
      </p:sp>
      <p:sp>
        <p:nvSpPr>
          <p:cNvPr id="5" name="Speech Bubble: Rectangle with Corners Rounded 4">
            <a:extLst>
              <a:ext uri="{FF2B5EF4-FFF2-40B4-BE49-F238E27FC236}">
                <a16:creationId xmlns:a16="http://schemas.microsoft.com/office/drawing/2014/main" id="{B2E64D75-A310-49EB-91A0-D6577DD6F5C1}"/>
              </a:ext>
            </a:extLst>
          </p:cNvPr>
          <p:cNvSpPr/>
          <p:nvPr/>
        </p:nvSpPr>
        <p:spPr>
          <a:xfrm>
            <a:off x="110446" y="2189961"/>
            <a:ext cx="1520825" cy="324639"/>
          </a:xfrm>
          <a:prstGeom prst="wedgeRoundRectCallout">
            <a:avLst>
              <a:gd name="adj1" fmla="val 78310"/>
              <a:gd name="adj2" fmla="val 6047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Localhost:27017</a:t>
            </a:r>
          </a:p>
        </p:txBody>
      </p:sp>
      <p:sp>
        <p:nvSpPr>
          <p:cNvPr id="22" name="Speech Bubble: Rectangle with Corners Rounded 21">
            <a:extLst>
              <a:ext uri="{FF2B5EF4-FFF2-40B4-BE49-F238E27FC236}">
                <a16:creationId xmlns:a16="http://schemas.microsoft.com/office/drawing/2014/main" id="{F88534FD-4EFD-4B0A-B65A-CC6404642D0F}"/>
              </a:ext>
            </a:extLst>
          </p:cNvPr>
          <p:cNvSpPr/>
          <p:nvPr/>
        </p:nvSpPr>
        <p:spPr>
          <a:xfrm>
            <a:off x="102340" y="4619884"/>
            <a:ext cx="1520825" cy="324639"/>
          </a:xfrm>
          <a:prstGeom prst="wedgeRoundRectCallout">
            <a:avLst>
              <a:gd name="adj1" fmla="val 55923"/>
              <a:gd name="adj2" fmla="val -13729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Localhost:27018</a:t>
            </a:r>
          </a:p>
        </p:txBody>
      </p:sp>
      <p:sp>
        <p:nvSpPr>
          <p:cNvPr id="23" name="Speech Bubble: Rectangle with Corners Rounded 22">
            <a:extLst>
              <a:ext uri="{FF2B5EF4-FFF2-40B4-BE49-F238E27FC236}">
                <a16:creationId xmlns:a16="http://schemas.microsoft.com/office/drawing/2014/main" id="{59EA56E0-D5E8-4201-807A-7FC5AC1A3D27}"/>
              </a:ext>
            </a:extLst>
          </p:cNvPr>
          <p:cNvSpPr/>
          <p:nvPr/>
        </p:nvSpPr>
        <p:spPr>
          <a:xfrm>
            <a:off x="2322329" y="4650664"/>
            <a:ext cx="1520825" cy="324639"/>
          </a:xfrm>
          <a:prstGeom prst="wedgeRoundRectCallout">
            <a:avLst>
              <a:gd name="adj1" fmla="val 55923"/>
              <a:gd name="adj2" fmla="val -13729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Localhost:27019</a:t>
            </a:r>
          </a:p>
        </p:txBody>
      </p:sp>
    </p:spTree>
    <p:extLst>
      <p:ext uri="{BB962C8B-B14F-4D97-AF65-F5344CB8AC3E}">
        <p14:creationId xmlns:p14="http://schemas.microsoft.com/office/powerpoint/2010/main" val="293911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AutoShape 2" descr="Diagram of default routing of reads and writes to the primary. — Enlarged">
            <a:extLst>
              <a:ext uri="{FF2B5EF4-FFF2-40B4-BE49-F238E27FC236}">
                <a16:creationId xmlns:a16="http://schemas.microsoft.com/office/drawing/2014/main" id="{A6AF5747-13F4-4946-ACC1-F8D9597CBD0D}"/>
              </a:ext>
            </a:extLst>
          </p:cNvPr>
          <p:cNvSpPr>
            <a:spLocks noChangeAspect="1" noChangeArrowheads="1"/>
          </p:cNvSpPr>
          <p:nvPr/>
        </p:nvSpPr>
        <p:spPr bwMode="auto">
          <a:xfrm>
            <a:off x="2777942" y="203756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iagram of default routing of reads and writes to the primary. — Enlarged">
            <a:extLst>
              <a:ext uri="{FF2B5EF4-FFF2-40B4-BE49-F238E27FC236}">
                <a16:creationId xmlns:a16="http://schemas.microsoft.com/office/drawing/2014/main" id="{68BA52AB-839A-4A3C-B9E0-377D3E42EEBD}"/>
              </a:ext>
            </a:extLst>
          </p:cNvPr>
          <p:cNvSpPr>
            <a:spLocks noChangeAspect="1" noChangeArrowheads="1"/>
          </p:cNvSpPr>
          <p:nvPr/>
        </p:nvSpPr>
        <p:spPr bwMode="auto">
          <a:xfrm>
            <a:off x="2930342" y="218996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D991875-638A-42F1-B117-BE83A335AB8C}"/>
              </a:ext>
            </a:extLst>
          </p:cNvPr>
          <p:cNvPicPr>
            <a:picLocks noChangeAspect="1"/>
          </p:cNvPicPr>
          <p:nvPr/>
        </p:nvPicPr>
        <p:blipFill>
          <a:blip r:embed="rId3"/>
          <a:stretch>
            <a:fillRect/>
          </a:stretch>
        </p:blipFill>
        <p:spPr>
          <a:xfrm>
            <a:off x="637000" y="818361"/>
            <a:ext cx="4281883" cy="3641400"/>
          </a:xfrm>
          <a:prstGeom prst="rect">
            <a:avLst/>
          </a:prstGeom>
        </p:spPr>
      </p:pic>
      <p:pic>
        <p:nvPicPr>
          <p:cNvPr id="11" name="Picture 10">
            <a:extLst>
              <a:ext uri="{FF2B5EF4-FFF2-40B4-BE49-F238E27FC236}">
                <a16:creationId xmlns:a16="http://schemas.microsoft.com/office/drawing/2014/main" id="{E86FFF8E-96DC-4026-9139-5608ACD6CE75}"/>
              </a:ext>
            </a:extLst>
          </p:cNvPr>
          <p:cNvPicPr>
            <a:picLocks noChangeAspect="1"/>
          </p:cNvPicPr>
          <p:nvPr/>
        </p:nvPicPr>
        <p:blipFill>
          <a:blip r:embed="rId4"/>
          <a:stretch>
            <a:fillRect/>
          </a:stretch>
        </p:blipFill>
        <p:spPr>
          <a:xfrm>
            <a:off x="2161174" y="4094961"/>
            <a:ext cx="1233535" cy="195455"/>
          </a:xfrm>
          <a:prstGeom prst="rect">
            <a:avLst/>
          </a:prstGeom>
        </p:spPr>
      </p:pic>
      <p:sp>
        <p:nvSpPr>
          <p:cNvPr id="14" name="Rectangle 13">
            <a:extLst>
              <a:ext uri="{FF2B5EF4-FFF2-40B4-BE49-F238E27FC236}">
                <a16:creationId xmlns:a16="http://schemas.microsoft.com/office/drawing/2014/main" id="{57780D2A-A499-46FD-B615-2B19E6FBBF74}"/>
              </a:ext>
            </a:extLst>
          </p:cNvPr>
          <p:cNvSpPr/>
          <p:nvPr/>
        </p:nvSpPr>
        <p:spPr>
          <a:xfrm>
            <a:off x="4191000" y="389977"/>
            <a:ext cx="4842554" cy="311522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400" dirty="0"/>
              <a:t>The Primary accepts writes from the client application and asynchronously sends a copy to the secondaries.</a:t>
            </a:r>
            <a:br>
              <a:rPr lang="en-US" sz="1400" dirty="0"/>
            </a:br>
            <a:endParaRPr lang="en-US" sz="1400" dirty="0"/>
          </a:p>
          <a:p>
            <a:pPr marL="171450" indent="-171450">
              <a:buFont typeface="Wingdings" panose="05000000000000000000" pitchFamily="2" charset="2"/>
              <a:buChar char="ü"/>
            </a:pPr>
            <a:r>
              <a:rPr lang="en-US" sz="1400" dirty="0"/>
              <a:t>In MongoDB , only the primary instance can successfully accept and acknowledge writes, the rest of the instances will be added to the replica as secondaries and reflect the sets of data on primary.</a:t>
            </a:r>
          </a:p>
          <a:p>
            <a:pPr marL="171450" indent="-171450">
              <a:buFont typeface="Wingdings" panose="05000000000000000000" pitchFamily="2" charset="2"/>
              <a:buChar char="ü"/>
            </a:pPr>
            <a:endParaRPr lang="en-US" sz="1400" dirty="0"/>
          </a:p>
          <a:p>
            <a:pPr marL="171450" indent="-171450">
              <a:buFont typeface="Wingdings" panose="05000000000000000000" pitchFamily="2" charset="2"/>
              <a:buChar char="ü"/>
            </a:pPr>
            <a:r>
              <a:rPr lang="en-US" sz="1400" dirty="0"/>
              <a:t>An election occurs when the current primary fails, and one of the available secondaries will elect itself as the new Primary. .Each instance of the replica communicates with each other by means of a heartbeat. Unless there is a primary Database server, Database will not accept writes from the application.</a:t>
            </a:r>
          </a:p>
        </p:txBody>
      </p:sp>
      <p:sp>
        <p:nvSpPr>
          <p:cNvPr id="17" name="Rectangle 16">
            <a:extLst>
              <a:ext uri="{FF2B5EF4-FFF2-40B4-BE49-F238E27FC236}">
                <a16:creationId xmlns:a16="http://schemas.microsoft.com/office/drawing/2014/main" id="{F05D9448-5E69-4756-9E32-7993BDF48C93}"/>
              </a:ext>
            </a:extLst>
          </p:cNvPr>
          <p:cNvSpPr/>
          <p:nvPr/>
        </p:nvSpPr>
        <p:spPr>
          <a:xfrm>
            <a:off x="76525" y="729901"/>
            <a:ext cx="1392826" cy="66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mj-lt"/>
              <a:buAutoNum type="arabicPeriod"/>
            </a:pPr>
            <a:r>
              <a:rPr lang="en-US" sz="1200" dirty="0"/>
              <a:t>Primary</a:t>
            </a:r>
          </a:p>
          <a:p>
            <a:pPr marL="342900" indent="-342900">
              <a:buFont typeface="+mj-lt"/>
              <a:buAutoNum type="arabicPeriod"/>
            </a:pPr>
            <a:r>
              <a:rPr lang="en-US" sz="1200" dirty="0"/>
              <a:t>Secondary1</a:t>
            </a:r>
          </a:p>
          <a:p>
            <a:pPr marL="342900" indent="-342900">
              <a:buFont typeface="+mj-lt"/>
              <a:buAutoNum type="arabicPeriod"/>
            </a:pPr>
            <a:r>
              <a:rPr lang="en-US" sz="1200" dirty="0"/>
              <a:t>Secondary2</a:t>
            </a:r>
          </a:p>
        </p:txBody>
      </p:sp>
      <p:sp>
        <p:nvSpPr>
          <p:cNvPr id="18" name="TextBox 17">
            <a:extLst>
              <a:ext uri="{FF2B5EF4-FFF2-40B4-BE49-F238E27FC236}">
                <a16:creationId xmlns:a16="http://schemas.microsoft.com/office/drawing/2014/main" id="{61482EB2-903B-498B-8778-5D989AB64C09}"/>
              </a:ext>
            </a:extLst>
          </p:cNvPr>
          <p:cNvSpPr txBox="1"/>
          <p:nvPr/>
        </p:nvSpPr>
        <p:spPr>
          <a:xfrm>
            <a:off x="76525" y="326638"/>
            <a:ext cx="137730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3 Nodes ReplicaSet</a:t>
            </a:r>
          </a:p>
        </p:txBody>
      </p:sp>
      <p:sp>
        <p:nvSpPr>
          <p:cNvPr id="21" name="TextBox 20">
            <a:extLst>
              <a:ext uri="{FF2B5EF4-FFF2-40B4-BE49-F238E27FC236}">
                <a16:creationId xmlns:a16="http://schemas.microsoft.com/office/drawing/2014/main" id="{6EDBFB58-2236-4BE1-AD93-7E1977BA5FAF}"/>
              </a:ext>
            </a:extLst>
          </p:cNvPr>
          <p:cNvSpPr txBox="1"/>
          <p:nvPr/>
        </p:nvSpPr>
        <p:spPr>
          <a:xfrm>
            <a:off x="2667000" y="-6260"/>
            <a:ext cx="3561424" cy="307777"/>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400" dirty="0"/>
              <a:t>From a Replica set to a Standalone - MongoDB</a:t>
            </a:r>
          </a:p>
        </p:txBody>
      </p:sp>
      <p:sp>
        <p:nvSpPr>
          <p:cNvPr id="5" name="Speech Bubble: Rectangle with Corners Rounded 4">
            <a:extLst>
              <a:ext uri="{FF2B5EF4-FFF2-40B4-BE49-F238E27FC236}">
                <a16:creationId xmlns:a16="http://schemas.microsoft.com/office/drawing/2014/main" id="{B2E64D75-A310-49EB-91A0-D6577DD6F5C1}"/>
              </a:ext>
            </a:extLst>
          </p:cNvPr>
          <p:cNvSpPr/>
          <p:nvPr/>
        </p:nvSpPr>
        <p:spPr>
          <a:xfrm>
            <a:off x="110446" y="2189961"/>
            <a:ext cx="1520825" cy="324639"/>
          </a:xfrm>
          <a:prstGeom prst="wedgeRoundRectCallout">
            <a:avLst>
              <a:gd name="adj1" fmla="val 78310"/>
              <a:gd name="adj2" fmla="val 6047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Localhost:27017</a:t>
            </a:r>
          </a:p>
        </p:txBody>
      </p:sp>
      <p:sp>
        <p:nvSpPr>
          <p:cNvPr id="22" name="Speech Bubble: Rectangle with Corners Rounded 21">
            <a:extLst>
              <a:ext uri="{FF2B5EF4-FFF2-40B4-BE49-F238E27FC236}">
                <a16:creationId xmlns:a16="http://schemas.microsoft.com/office/drawing/2014/main" id="{F88534FD-4EFD-4B0A-B65A-CC6404642D0F}"/>
              </a:ext>
            </a:extLst>
          </p:cNvPr>
          <p:cNvSpPr/>
          <p:nvPr/>
        </p:nvSpPr>
        <p:spPr>
          <a:xfrm>
            <a:off x="102340" y="4619884"/>
            <a:ext cx="1520825" cy="324639"/>
          </a:xfrm>
          <a:prstGeom prst="wedgeRoundRectCallout">
            <a:avLst>
              <a:gd name="adj1" fmla="val 55923"/>
              <a:gd name="adj2" fmla="val -13729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Localhost:27018</a:t>
            </a:r>
          </a:p>
        </p:txBody>
      </p:sp>
      <p:sp>
        <p:nvSpPr>
          <p:cNvPr id="23" name="Speech Bubble: Rectangle with Corners Rounded 22">
            <a:extLst>
              <a:ext uri="{FF2B5EF4-FFF2-40B4-BE49-F238E27FC236}">
                <a16:creationId xmlns:a16="http://schemas.microsoft.com/office/drawing/2014/main" id="{59EA56E0-D5E8-4201-807A-7FC5AC1A3D27}"/>
              </a:ext>
            </a:extLst>
          </p:cNvPr>
          <p:cNvSpPr/>
          <p:nvPr/>
        </p:nvSpPr>
        <p:spPr>
          <a:xfrm>
            <a:off x="2322329" y="4650664"/>
            <a:ext cx="1520825" cy="324639"/>
          </a:xfrm>
          <a:prstGeom prst="wedgeRoundRectCallout">
            <a:avLst>
              <a:gd name="adj1" fmla="val 55923"/>
              <a:gd name="adj2" fmla="val -13729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Localhost:27019</a:t>
            </a:r>
          </a:p>
        </p:txBody>
      </p:sp>
    </p:spTree>
    <p:extLst>
      <p:ext uri="{BB962C8B-B14F-4D97-AF65-F5344CB8AC3E}">
        <p14:creationId xmlns:p14="http://schemas.microsoft.com/office/powerpoint/2010/main" val="407419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 name="Rectangle 13">
            <a:extLst>
              <a:ext uri="{FF2B5EF4-FFF2-40B4-BE49-F238E27FC236}">
                <a16:creationId xmlns:a16="http://schemas.microsoft.com/office/drawing/2014/main" id="{57780D2A-A499-46FD-B615-2B19E6FBBF74}"/>
              </a:ext>
            </a:extLst>
          </p:cNvPr>
          <p:cNvSpPr/>
          <p:nvPr/>
        </p:nvSpPr>
        <p:spPr>
          <a:xfrm>
            <a:off x="155575" y="389977"/>
            <a:ext cx="8877979" cy="448682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Let us see the steps of converting this replica set into a standalone. Keep in mind, operating as a standalone database is not recommended for production , due to the single point of failure that a single running database is at a risk of facing.</a:t>
            </a:r>
          </a:p>
          <a:p>
            <a:endParaRPr lang="en-US" sz="1200" dirty="0"/>
          </a:p>
          <a:p>
            <a:r>
              <a:rPr lang="en-US" sz="1200" dirty="0"/>
              <a:t>First remove the secondary hosts from the replica.</a:t>
            </a:r>
          </a:p>
          <a:p>
            <a:endParaRPr lang="en-US" sz="1200" dirty="0"/>
          </a:p>
          <a:p>
            <a:r>
              <a:rPr lang="en-US" sz="1200" dirty="0"/>
              <a:t>The below command has to be run inside the primary instance.</a:t>
            </a:r>
            <a:br>
              <a:rPr lang="en-US" sz="1200" dirty="0"/>
            </a:br>
            <a:endParaRPr lang="en-US" sz="1200" dirty="0"/>
          </a:p>
          <a:p>
            <a:r>
              <a:rPr lang="en-US" sz="1200" b="1" dirty="0"/>
              <a:t>          </a:t>
            </a:r>
            <a:r>
              <a:rPr lang="en-US" sz="1200" b="1" dirty="0" err="1"/>
              <a:t>rs.remove</a:t>
            </a:r>
            <a:r>
              <a:rPr lang="en-US" sz="1200" b="1" dirty="0"/>
              <a:t>(“hostname:27018”)</a:t>
            </a:r>
          </a:p>
          <a:p>
            <a:r>
              <a:rPr lang="en-US" sz="1200" b="1" dirty="0"/>
              <a:t>          </a:t>
            </a:r>
            <a:r>
              <a:rPr lang="en-US" sz="1200" b="1" dirty="0" err="1"/>
              <a:t>rs.remove</a:t>
            </a:r>
            <a:r>
              <a:rPr lang="en-US" sz="1200" b="1" dirty="0"/>
              <a:t>(“hostname:27019”)</a:t>
            </a:r>
            <a:endParaRPr lang="en-US" sz="1200" dirty="0"/>
          </a:p>
          <a:p>
            <a:endParaRPr lang="en-US" sz="1200" dirty="0"/>
          </a:p>
          <a:p>
            <a:r>
              <a:rPr lang="en-US" sz="1200" dirty="0"/>
              <a:t>The replica set status will only show the primary instance now.</a:t>
            </a:r>
          </a:p>
          <a:p>
            <a:endParaRPr lang="en-US" sz="1200" dirty="0"/>
          </a:p>
          <a:p>
            <a:r>
              <a:rPr lang="en-US" sz="1200" dirty="0"/>
              <a:t>Switch to the local Database and drop the local database.</a:t>
            </a:r>
          </a:p>
          <a:p>
            <a:endParaRPr lang="en-US" sz="1200" b="1" dirty="0"/>
          </a:p>
          <a:p>
            <a:r>
              <a:rPr lang="en-US" sz="1200" b="1" dirty="0"/>
              <a:t>use local;</a:t>
            </a:r>
            <a:endParaRPr lang="en-US" sz="1200" dirty="0"/>
          </a:p>
          <a:p>
            <a:r>
              <a:rPr lang="en-US" sz="1200" b="1" dirty="0" err="1"/>
              <a:t>db.dropDatabase</a:t>
            </a:r>
            <a:r>
              <a:rPr lang="en-US" sz="1200" b="1" dirty="0"/>
              <a:t>()</a:t>
            </a:r>
            <a:r>
              <a:rPr lang="en-US" sz="1200" dirty="0"/>
              <a:t>;</a:t>
            </a:r>
            <a:br>
              <a:rPr lang="en-US" sz="1200" dirty="0"/>
            </a:br>
            <a:endParaRPr lang="en-US" sz="1200" dirty="0"/>
          </a:p>
          <a:p>
            <a:r>
              <a:rPr lang="en-US" sz="1200" dirty="0"/>
              <a:t>Local database in </a:t>
            </a:r>
            <a:r>
              <a:rPr lang="en-US" sz="1200" dirty="0" err="1"/>
              <a:t>mongodb</a:t>
            </a:r>
            <a:r>
              <a:rPr lang="en-US" sz="1200" dirty="0"/>
              <a:t> is where there the internal replication information of each </a:t>
            </a:r>
            <a:r>
              <a:rPr lang="en-US" sz="1200" dirty="0" err="1"/>
              <a:t>mongod</a:t>
            </a:r>
            <a:r>
              <a:rPr lang="en-US" sz="1200" dirty="0"/>
              <a:t> instance of the replica set is stored.</a:t>
            </a:r>
          </a:p>
          <a:p>
            <a:endParaRPr lang="en-US" sz="1200" dirty="0"/>
          </a:p>
          <a:p>
            <a:r>
              <a:rPr lang="en-US" sz="1200" dirty="0"/>
              <a:t>Next, exit the shell and open the </a:t>
            </a:r>
            <a:r>
              <a:rPr lang="en-US" sz="1200" dirty="0" err="1"/>
              <a:t>mongodb</a:t>
            </a:r>
            <a:r>
              <a:rPr lang="en-US" sz="1200" dirty="0"/>
              <a:t> configuration file.</a:t>
            </a:r>
          </a:p>
          <a:p>
            <a:r>
              <a:rPr lang="en-US" sz="1200" b="1" dirty="0"/>
              <a:t>vi /</a:t>
            </a:r>
            <a:r>
              <a:rPr lang="en-US" sz="1200" b="1" dirty="0" err="1"/>
              <a:t>etc</a:t>
            </a:r>
            <a:r>
              <a:rPr lang="en-US" sz="1200" b="1" dirty="0"/>
              <a:t>/</a:t>
            </a:r>
            <a:r>
              <a:rPr lang="en-US" sz="1200" b="1" dirty="0" err="1"/>
              <a:t>mongodb.conf</a:t>
            </a:r>
            <a:br>
              <a:rPr lang="en-US" sz="1200" b="1" dirty="0"/>
            </a:br>
            <a:endParaRPr lang="en-US" sz="1200" dirty="0"/>
          </a:p>
          <a:p>
            <a:r>
              <a:rPr lang="en-US" sz="1200" dirty="0"/>
              <a:t>Edit the</a:t>
            </a:r>
            <a:r>
              <a:rPr lang="en-US" sz="1200" b="1" dirty="0"/>
              <a:t> </a:t>
            </a:r>
            <a:r>
              <a:rPr lang="en-US" sz="1200" dirty="0"/>
              <a:t>file to remove the </a:t>
            </a:r>
            <a:r>
              <a:rPr lang="en-US" sz="1200" dirty="0" err="1">
                <a:solidFill>
                  <a:srgbClr val="C00000"/>
                </a:solidFill>
              </a:rPr>
              <a:t>replSet</a:t>
            </a:r>
            <a:r>
              <a:rPr lang="en-US" sz="1200" dirty="0"/>
              <a:t> parameter.</a:t>
            </a:r>
          </a:p>
          <a:p>
            <a:r>
              <a:rPr lang="en-US" sz="1200" dirty="0"/>
              <a:t>Then restart the </a:t>
            </a:r>
            <a:r>
              <a:rPr lang="en-US" sz="1200" dirty="0" err="1"/>
              <a:t>mongodb</a:t>
            </a:r>
            <a:r>
              <a:rPr lang="en-US" sz="1200" dirty="0"/>
              <a:t> service and enter the shell again.</a:t>
            </a:r>
          </a:p>
        </p:txBody>
      </p:sp>
      <p:sp>
        <p:nvSpPr>
          <p:cNvPr id="21" name="TextBox 20">
            <a:extLst>
              <a:ext uri="{FF2B5EF4-FFF2-40B4-BE49-F238E27FC236}">
                <a16:creationId xmlns:a16="http://schemas.microsoft.com/office/drawing/2014/main" id="{6EDBFB58-2236-4BE1-AD93-7E1977BA5FAF}"/>
              </a:ext>
            </a:extLst>
          </p:cNvPr>
          <p:cNvSpPr txBox="1"/>
          <p:nvPr/>
        </p:nvSpPr>
        <p:spPr>
          <a:xfrm>
            <a:off x="2667000" y="-6260"/>
            <a:ext cx="3561424" cy="307777"/>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400" dirty="0"/>
              <a:t>From a Replica set to a Standalone - MongoDB</a:t>
            </a:r>
          </a:p>
        </p:txBody>
      </p:sp>
    </p:spTree>
    <p:extLst>
      <p:ext uri="{BB962C8B-B14F-4D97-AF65-F5344CB8AC3E}">
        <p14:creationId xmlns:p14="http://schemas.microsoft.com/office/powerpoint/2010/main" val="227992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 name="TextBox 20">
            <a:extLst>
              <a:ext uri="{FF2B5EF4-FFF2-40B4-BE49-F238E27FC236}">
                <a16:creationId xmlns:a16="http://schemas.microsoft.com/office/drawing/2014/main" id="{6EDBFB58-2236-4BE1-AD93-7E1977BA5FAF}"/>
              </a:ext>
            </a:extLst>
          </p:cNvPr>
          <p:cNvSpPr txBox="1"/>
          <p:nvPr/>
        </p:nvSpPr>
        <p:spPr>
          <a:xfrm>
            <a:off x="2667000" y="-6260"/>
            <a:ext cx="3561424" cy="307777"/>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400" dirty="0"/>
              <a:t>From a Replica set to a Standalone - MongoDB</a:t>
            </a:r>
          </a:p>
        </p:txBody>
      </p:sp>
      <p:pic>
        <p:nvPicPr>
          <p:cNvPr id="4" name="Picture 3">
            <a:extLst>
              <a:ext uri="{FF2B5EF4-FFF2-40B4-BE49-F238E27FC236}">
                <a16:creationId xmlns:a16="http://schemas.microsoft.com/office/drawing/2014/main" id="{2DA98335-39DA-4FD3-A486-670FF55BA000}"/>
              </a:ext>
            </a:extLst>
          </p:cNvPr>
          <p:cNvPicPr>
            <a:picLocks noChangeAspect="1"/>
          </p:cNvPicPr>
          <p:nvPr/>
        </p:nvPicPr>
        <p:blipFill>
          <a:blip r:embed="rId3"/>
          <a:stretch>
            <a:fillRect/>
          </a:stretch>
        </p:blipFill>
        <p:spPr>
          <a:xfrm>
            <a:off x="1295400" y="847492"/>
            <a:ext cx="6477000" cy="3740905"/>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138149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84385</TotalTime>
  <Words>502</Words>
  <Application>Microsoft Office PowerPoint</Application>
  <PresentationFormat>Custom</PresentationFormat>
  <Paragraphs>51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9768</cp:revision>
  <dcterms:created xsi:type="dcterms:W3CDTF">2006-08-16T00:00:00Z</dcterms:created>
  <dcterms:modified xsi:type="dcterms:W3CDTF">2021-06-10T06:00:07Z</dcterms:modified>
</cp:coreProperties>
</file>