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7" r:id="rId3"/>
  </p:sldIdLst>
  <p:sldSz cx="8940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92" y="84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3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2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0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" y="147850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2" y="3231730"/>
            <a:ext cx="7599680" cy="998855"/>
          </a:xfrm>
        </p:spPr>
        <p:txBody>
          <a:bodyPr anchor="t"/>
          <a:lstStyle>
            <a:lvl1pPr algn="l">
              <a:defRPr sz="39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2" y="2131593"/>
            <a:ext cx="7599680" cy="1100137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05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100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3pPr>
            <a:lvl4pPr marL="134115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2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2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3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293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64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7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25750"/>
            <a:ext cx="3950406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" y="1594909"/>
            <a:ext cx="3950406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07" y="1125750"/>
            <a:ext cx="3951958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07" y="1594909"/>
            <a:ext cx="3951958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5" y="200237"/>
            <a:ext cx="2941462" cy="852170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4" y="200240"/>
            <a:ext cx="4998156" cy="4292283"/>
          </a:xfrm>
        </p:spPr>
        <p:txBody>
          <a:bodyPr/>
          <a:lstStyle>
            <a:lvl1pPr>
              <a:defRPr sz="3129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5" y="1052410"/>
            <a:ext cx="2941462" cy="3440113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129"/>
            </a:lvl1pPr>
            <a:lvl2pPr marL="447050" indent="0">
              <a:buNone/>
              <a:defRPr sz="2738"/>
            </a:lvl2pPr>
            <a:lvl3pPr marL="894100" indent="0">
              <a:buNone/>
              <a:defRPr sz="2347"/>
            </a:lvl3pPr>
            <a:lvl4pPr marL="1341150" indent="0">
              <a:buNone/>
              <a:defRPr sz="1956"/>
            </a:lvl4pPr>
            <a:lvl5pPr marL="1788201" indent="0">
              <a:buNone/>
              <a:defRPr sz="1956"/>
            </a:lvl5pPr>
            <a:lvl6pPr marL="2235251" indent="0">
              <a:buNone/>
              <a:defRPr sz="1956"/>
            </a:lvl6pPr>
            <a:lvl7pPr marL="2682301" indent="0">
              <a:buNone/>
              <a:defRPr sz="1956"/>
            </a:lvl7pPr>
            <a:lvl8pPr marL="3129351" indent="0">
              <a:buNone/>
              <a:defRPr sz="1956"/>
            </a:lvl8pPr>
            <a:lvl9pPr marL="3576401" indent="0">
              <a:buNone/>
              <a:defRPr sz="19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0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4" y="4661325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94100" rtl="0" eaLnBrk="1" latinLnBrk="0" hangingPunct="1">
        <a:spcBef>
          <a:spcPct val="0"/>
        </a:spcBef>
        <a:buNone/>
        <a:defRPr sz="43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894100" rtl="0" eaLnBrk="1" latinLnBrk="0" hangingPunct="1">
        <a:spcBef>
          <a:spcPct val="20000"/>
        </a:spcBef>
        <a:buFont typeface="Arial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457" indent="-279406" algn="l" defTabSz="894100" rtl="0" eaLnBrk="1" latinLnBrk="0" hangingPunct="1">
        <a:spcBef>
          <a:spcPct val="20000"/>
        </a:spcBef>
        <a:buFont typeface="Arial" pitchFamily="34" charset="0"/>
        <a:buChar char="–"/>
        <a:defRPr sz="2738" kern="1200">
          <a:solidFill>
            <a:schemeClr val="tx1"/>
          </a:solidFill>
          <a:latin typeface="+mn-lt"/>
          <a:ea typeface="+mn-ea"/>
          <a:cs typeface="+mn-cs"/>
        </a:defRPr>
      </a:lvl2pPr>
      <a:lvl3pPr marL="1117625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4676" indent="-223525" algn="l" defTabSz="894100" rtl="0" eaLnBrk="1" latinLnBrk="0" hangingPunct="1">
        <a:spcBef>
          <a:spcPct val="20000"/>
        </a:spcBef>
        <a:buFont typeface="Arial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1726" indent="-223525" algn="l" defTabSz="894100" rtl="0" eaLnBrk="1" latinLnBrk="0" hangingPunct="1">
        <a:spcBef>
          <a:spcPct val="20000"/>
        </a:spcBef>
        <a:buFont typeface="Arial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87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58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28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7999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0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10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1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2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3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3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4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B82291-2E62-4314-9230-83104F9E99BB}"/>
              </a:ext>
            </a:extLst>
          </p:cNvPr>
          <p:cNvSpPr/>
          <p:nvPr/>
        </p:nvSpPr>
        <p:spPr>
          <a:xfrm>
            <a:off x="2048933" y="3110653"/>
            <a:ext cx="6370320" cy="156487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sz="1369" dirty="0" err="1">
                <a:solidFill>
                  <a:srgbClr val="002060"/>
                </a:solidFill>
              </a:rPr>
              <a:t>db.createUser</a:t>
            </a:r>
            <a:r>
              <a:rPr lang="en-US" sz="1369" dirty="0">
                <a:solidFill>
                  <a:srgbClr val="002060"/>
                </a:solidFill>
              </a:rPr>
              <a:t>(</a:t>
            </a:r>
          </a:p>
          <a:p>
            <a:pPr lvl="1"/>
            <a:r>
              <a:rPr lang="en-US" sz="1369" dirty="0">
                <a:solidFill>
                  <a:srgbClr val="002060"/>
                </a:solidFill>
              </a:rPr>
              <a:t>{	</a:t>
            </a:r>
          </a:p>
          <a:p>
            <a:pPr lvl="1"/>
            <a:r>
              <a:rPr lang="en-US" sz="1369" dirty="0">
                <a:solidFill>
                  <a:srgbClr val="002060"/>
                </a:solidFill>
              </a:rPr>
              <a:t>      user: "peter",  </a:t>
            </a:r>
          </a:p>
          <a:p>
            <a:pPr lvl="1"/>
            <a:r>
              <a:rPr lang="en-US" sz="1369" dirty="0">
                <a:solidFill>
                  <a:srgbClr val="002060"/>
                </a:solidFill>
              </a:rPr>
              <a:t>      </a:t>
            </a:r>
            <a:r>
              <a:rPr lang="en-US" sz="1369" dirty="0" err="1">
                <a:solidFill>
                  <a:srgbClr val="002060"/>
                </a:solidFill>
              </a:rPr>
              <a:t>pwd</a:t>
            </a:r>
            <a:r>
              <a:rPr lang="en-US" sz="1369" dirty="0">
                <a:solidFill>
                  <a:srgbClr val="002060"/>
                </a:solidFill>
              </a:rPr>
              <a:t>: "password",  </a:t>
            </a:r>
          </a:p>
          <a:p>
            <a:pPr lvl="1"/>
            <a:r>
              <a:rPr lang="en-US" sz="1369" dirty="0">
                <a:solidFill>
                  <a:srgbClr val="002060"/>
                </a:solidFill>
              </a:rPr>
              <a:t>      roles:[{role: "</a:t>
            </a:r>
            <a:r>
              <a:rPr lang="en-US" sz="1369" dirty="0" err="1">
                <a:solidFill>
                  <a:srgbClr val="002060"/>
                </a:solidFill>
              </a:rPr>
              <a:t>userAdmin</a:t>
            </a:r>
            <a:r>
              <a:rPr lang="en-US" sz="1369" dirty="0">
                <a:solidFill>
                  <a:srgbClr val="002060"/>
                </a:solidFill>
              </a:rPr>
              <a:t>" , </a:t>
            </a:r>
            <a:r>
              <a:rPr lang="en-US" sz="1369" dirty="0" err="1">
                <a:solidFill>
                  <a:srgbClr val="002060"/>
                </a:solidFill>
              </a:rPr>
              <a:t>db</a:t>
            </a:r>
            <a:r>
              <a:rPr lang="en-US" sz="1369" dirty="0">
                <a:solidFill>
                  <a:srgbClr val="002060"/>
                </a:solidFill>
              </a:rPr>
              <a:t>:"</a:t>
            </a:r>
            <a:r>
              <a:rPr lang="en-US" sz="1369" dirty="0" err="1">
                <a:solidFill>
                  <a:srgbClr val="002060"/>
                </a:solidFill>
              </a:rPr>
              <a:t>bookdb</a:t>
            </a:r>
            <a:r>
              <a:rPr lang="en-US" sz="1369" dirty="0">
                <a:solidFill>
                  <a:srgbClr val="002060"/>
                </a:solidFill>
              </a:rPr>
              <a:t>"},{ role: "</a:t>
            </a:r>
            <a:r>
              <a:rPr lang="en-US" sz="1369" dirty="0" err="1">
                <a:solidFill>
                  <a:srgbClr val="002060"/>
                </a:solidFill>
              </a:rPr>
              <a:t>readWrite</a:t>
            </a:r>
            <a:r>
              <a:rPr lang="en-US" sz="1369" dirty="0">
                <a:solidFill>
                  <a:srgbClr val="002060"/>
                </a:solidFill>
              </a:rPr>
              <a:t>", </a:t>
            </a:r>
            <a:r>
              <a:rPr lang="en-US" sz="1369" dirty="0" err="1">
                <a:solidFill>
                  <a:srgbClr val="002060"/>
                </a:solidFill>
              </a:rPr>
              <a:t>db</a:t>
            </a:r>
            <a:r>
              <a:rPr lang="en-US" sz="1369" dirty="0">
                <a:solidFill>
                  <a:srgbClr val="002060"/>
                </a:solidFill>
              </a:rPr>
              <a:t>: "</a:t>
            </a:r>
            <a:r>
              <a:rPr lang="en-US" sz="1369" dirty="0" err="1">
                <a:solidFill>
                  <a:srgbClr val="002060"/>
                </a:solidFill>
              </a:rPr>
              <a:t>bookdb</a:t>
            </a:r>
            <a:r>
              <a:rPr lang="en-US" sz="1369" dirty="0">
                <a:solidFill>
                  <a:srgbClr val="002060"/>
                </a:solidFill>
              </a:rPr>
              <a:t>" }]</a:t>
            </a:r>
          </a:p>
          <a:p>
            <a:pPr lvl="1"/>
            <a:r>
              <a:rPr lang="en-US" sz="1369" dirty="0">
                <a:solidFill>
                  <a:srgbClr val="002060"/>
                </a:solidFill>
              </a:rPr>
              <a:t>}</a:t>
            </a:r>
          </a:p>
          <a:p>
            <a:r>
              <a:rPr lang="en-US" sz="1369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280131" y="37397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10" name="Rounded Rectangular Callout 9"/>
          <p:cNvSpPr/>
          <p:nvPr/>
        </p:nvSpPr>
        <p:spPr>
          <a:xfrm>
            <a:off x="223521" y="522984"/>
            <a:ext cx="8493759" cy="2140629"/>
          </a:xfrm>
          <a:prstGeom prst="wedgeRoundRectCallout">
            <a:avLst>
              <a:gd name="adj1" fmla="val 1785"/>
              <a:gd name="adj2" fmla="val 7396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67644" indent="-167644">
              <a:buFont typeface="Wingdings" pitchFamily="2" charset="2"/>
              <a:buChar char="ü"/>
            </a:pPr>
            <a:endParaRPr lang="en-US" sz="1173" dirty="0"/>
          </a:p>
          <a:p>
            <a:pPr marL="167644" indent="-167644">
              <a:buFont typeface="Wingdings" pitchFamily="2" charset="2"/>
              <a:buChar char="ü"/>
            </a:pPr>
            <a:endParaRPr lang="en-US" sz="1173" dirty="0"/>
          </a:p>
          <a:p>
            <a:pPr marL="167644" indent="-167644">
              <a:buFont typeface="Wingdings" pitchFamily="2" charset="2"/>
              <a:buChar char="ü"/>
            </a:pPr>
            <a:r>
              <a:rPr lang="en-US" sz="1173" dirty="0"/>
              <a:t>To create a user who will manage a single database and can perform read and write operation in </a:t>
            </a:r>
            <a:r>
              <a:rPr lang="en-US" sz="1173" dirty="0">
                <a:solidFill>
                  <a:srgbClr val="FF0000"/>
                </a:solidFill>
              </a:rPr>
              <a:t>MongoDB</a:t>
            </a:r>
            <a:r>
              <a:rPr lang="en-US" sz="1173" dirty="0"/>
              <a:t> is done by using the </a:t>
            </a:r>
            <a:r>
              <a:rPr lang="en-US" sz="1173" dirty="0">
                <a:solidFill>
                  <a:srgbClr val="FF0000"/>
                </a:solidFill>
              </a:rPr>
              <a:t>createUser</a:t>
            </a:r>
            <a:r>
              <a:rPr lang="en-US" sz="1173" dirty="0"/>
              <a:t> method.</a:t>
            </a:r>
          </a:p>
          <a:p>
            <a:pPr marL="167644" indent="-167644">
              <a:buFont typeface="Wingdings" pitchFamily="2" charset="2"/>
              <a:buChar char="ü"/>
            </a:pPr>
            <a:endParaRPr lang="en-US" sz="1173" dirty="0"/>
          </a:p>
          <a:p>
            <a:pPr marL="670575" lvl="1" indent="-223525">
              <a:buFont typeface="+mj-lt"/>
              <a:buAutoNum type="arabicPeriod"/>
            </a:pPr>
            <a:r>
              <a:rPr lang="en-US" sz="1173" dirty="0"/>
              <a:t>The first step is to specify the "username" and "password" which needs to be created.</a:t>
            </a:r>
          </a:p>
          <a:p>
            <a:pPr marL="670575" lvl="1" indent="-223525">
              <a:buFont typeface="+mj-lt"/>
              <a:buAutoNum type="arabicPeriod"/>
            </a:pPr>
            <a:endParaRPr lang="en-US" sz="1173" dirty="0"/>
          </a:p>
          <a:p>
            <a:pPr marL="670575" lvl="1" indent="-223525">
              <a:buFont typeface="+mj-lt"/>
              <a:buAutoNum type="arabicPeriod"/>
            </a:pPr>
            <a:r>
              <a:rPr lang="en-US" sz="1173" dirty="0"/>
              <a:t>The second step is to assign a role for the user which in this case since it needs to be a database administrator is assigned to the "</a:t>
            </a:r>
            <a:r>
              <a:rPr lang="en-US" sz="1173" dirty="0" err="1">
                <a:solidFill>
                  <a:srgbClr val="C00000"/>
                </a:solidFill>
              </a:rPr>
              <a:t>userAdmin</a:t>
            </a:r>
            <a:r>
              <a:rPr lang="en-US" sz="1173" dirty="0"/>
              <a:t>" role and to perform read and write operation assign the role “</a:t>
            </a:r>
            <a:r>
              <a:rPr lang="en-US" sz="1173" dirty="0" err="1">
                <a:solidFill>
                  <a:srgbClr val="C00000"/>
                </a:solidFill>
              </a:rPr>
              <a:t>readWrite</a:t>
            </a:r>
            <a:r>
              <a:rPr lang="en-US" sz="1173" dirty="0"/>
              <a:t>”. This role allows the user to have administrative and </a:t>
            </a:r>
            <a:r>
              <a:rPr lang="en-US" sz="1173" dirty="0" err="1"/>
              <a:t>readWrite</a:t>
            </a:r>
            <a:r>
              <a:rPr lang="en-US" sz="1173" dirty="0"/>
              <a:t> privileges only to the database specified in the </a:t>
            </a:r>
            <a:r>
              <a:rPr lang="en-US" sz="1173" dirty="0" err="1">
                <a:solidFill>
                  <a:srgbClr val="C00000"/>
                </a:solidFill>
              </a:rPr>
              <a:t>db</a:t>
            </a:r>
            <a:r>
              <a:rPr lang="en-US" sz="1173" dirty="0"/>
              <a:t> option.</a:t>
            </a:r>
            <a:br>
              <a:rPr lang="en-US" sz="1173" dirty="0"/>
            </a:br>
            <a:endParaRPr lang="en-US" sz="1173" dirty="0"/>
          </a:p>
          <a:p>
            <a:pPr marL="670575" lvl="1" indent="-223525">
              <a:buFont typeface="+mj-lt"/>
              <a:buAutoNum type="arabicPeriod"/>
            </a:pPr>
            <a:r>
              <a:rPr lang="en-US" sz="1173" dirty="0"/>
              <a:t>The </a:t>
            </a:r>
            <a:r>
              <a:rPr lang="en-US" sz="1173" dirty="0" err="1">
                <a:solidFill>
                  <a:srgbClr val="C00000"/>
                </a:solidFill>
              </a:rPr>
              <a:t>db</a:t>
            </a:r>
            <a:r>
              <a:rPr lang="en-US" sz="1173" dirty="0"/>
              <a:t> parameter specifies the database to which the user should have administrative privileges on.</a:t>
            </a:r>
          </a:p>
          <a:p>
            <a:pPr marL="167644" indent="-167644">
              <a:buFont typeface="Wingdings" pitchFamily="2" charset="2"/>
              <a:buChar char="ü"/>
            </a:pPr>
            <a:endParaRPr lang="en-US" sz="1173" dirty="0"/>
          </a:p>
          <a:p>
            <a:pPr marL="167644" indent="-167644">
              <a:buFont typeface="Wingdings" pitchFamily="2" charset="2"/>
              <a:buChar char="ü"/>
            </a:pPr>
            <a:endParaRPr lang="en-US" sz="1173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B1AB7-A45F-41AA-8807-B8362904790E}"/>
              </a:ext>
            </a:extLst>
          </p:cNvPr>
          <p:cNvSpPr/>
          <p:nvPr/>
        </p:nvSpPr>
        <p:spPr>
          <a:xfrm>
            <a:off x="2048933" y="90825"/>
            <a:ext cx="4582160" cy="3009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69" dirty="0"/>
              <a:t>MongoDB Create User and multiple Roles for Single Database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280131" y="37397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B1AB7-A45F-41AA-8807-B8362904790E}"/>
              </a:ext>
            </a:extLst>
          </p:cNvPr>
          <p:cNvSpPr/>
          <p:nvPr/>
        </p:nvSpPr>
        <p:spPr>
          <a:xfrm>
            <a:off x="2048933" y="90825"/>
            <a:ext cx="4582160" cy="3009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69" dirty="0"/>
              <a:t>MongoDB Create User and multiple Roles for Single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3F339-C250-4351-B4FD-54902B7E5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8" y="1789146"/>
            <a:ext cx="8585200" cy="14509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3271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84344</TotalTime>
  <Words>193</Words>
  <Application>Microsoft Office PowerPoint</Application>
  <PresentationFormat>Custom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9695</cp:revision>
  <dcterms:created xsi:type="dcterms:W3CDTF">2006-08-16T00:00:00Z</dcterms:created>
  <dcterms:modified xsi:type="dcterms:W3CDTF">2021-05-15T02:50:47Z</dcterms:modified>
</cp:coreProperties>
</file>