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71" r:id="rId2"/>
    <p:sldId id="473" r:id="rId3"/>
    <p:sldId id="474" r:id="rId4"/>
    <p:sldId id="475" r:id="rId5"/>
    <p:sldId id="476" r:id="rId6"/>
    <p:sldId id="478" r:id="rId7"/>
    <p:sldId id="477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5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5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4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5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8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4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happens when you type a URL into your browser?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A40B5-4A92-B66B-FAF3-39A02725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8" y="3705578"/>
            <a:ext cx="6168125" cy="28737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6" name="Picture 2" descr="User icon - Free download on Iconfinder">
            <a:extLst>
              <a:ext uri="{FF2B5EF4-FFF2-40B4-BE49-F238E27FC236}">
                <a16:creationId xmlns:a16="http://schemas.microsoft.com/office/drawing/2014/main" id="{6F401471-C269-AD24-8DC8-B026A3B05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31" y="914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C11A5C-C9C4-9017-12BF-4E1D183CD8F3}"/>
              </a:ext>
            </a:extLst>
          </p:cNvPr>
          <p:cNvCxnSpPr>
            <a:stCxn id="1026" idx="2"/>
            <a:endCxn id="8" idx="0"/>
          </p:cNvCxnSpPr>
          <p:nvPr/>
        </p:nvCxnSpPr>
        <p:spPr>
          <a:xfrm>
            <a:off x="3689431" y="2743200"/>
            <a:ext cx="0" cy="962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0F854E5F-CB56-CF06-C8FA-BC3F353CCFBF}"/>
              </a:ext>
            </a:extLst>
          </p:cNvPr>
          <p:cNvSpPr/>
          <p:nvPr/>
        </p:nvSpPr>
        <p:spPr>
          <a:xfrm>
            <a:off x="5562600" y="914400"/>
            <a:ext cx="5257800" cy="917448"/>
          </a:xfrm>
          <a:prstGeom prst="wedgeRoundRectCallout">
            <a:avLst>
              <a:gd name="adj1" fmla="val -74983"/>
              <a:gd name="adj2" fmla="val 81814"/>
              <a:gd name="adj3" fmla="val 16667"/>
            </a:avLst>
          </a:prstGeom>
          <a:ln/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Peter</a:t>
            </a:r>
            <a:r>
              <a:rPr lang="en-US" sz="2000" dirty="0"/>
              <a:t> enters a </a:t>
            </a:r>
            <a:r>
              <a:rPr lang="en-US" sz="2800" b="1" dirty="0">
                <a:solidFill>
                  <a:srgbClr val="FF0000"/>
                </a:solidFill>
              </a:rPr>
              <a:t>URL</a:t>
            </a:r>
            <a:r>
              <a:rPr lang="en-US" sz="2000" dirty="0"/>
              <a:t> into  the browser and hits enter. What happens next? 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happens when you type a URL into your browser?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2DDC0-1601-7C9C-DED9-4B7EF58C244B}"/>
              </a:ext>
            </a:extLst>
          </p:cNvPr>
          <p:cNvSpPr txBox="1"/>
          <p:nvPr/>
        </p:nvSpPr>
        <p:spPr>
          <a:xfrm>
            <a:off x="769057" y="5105400"/>
            <a:ext cx="1061296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http</a:t>
            </a:r>
            <a:r>
              <a:rPr lang="en-US" sz="2400" dirty="0"/>
              <a:t>://</a:t>
            </a:r>
            <a:r>
              <a:rPr lang="en-US" sz="2400" dirty="0">
                <a:solidFill>
                  <a:srgbClr val="00B050"/>
                </a:solidFill>
              </a:rPr>
              <a:t>ramj2ee.blogspot.com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0070C0"/>
                </a:solidFill>
              </a:rPr>
              <a:t>2022/11</a:t>
            </a:r>
            <a:r>
              <a:rPr lang="en-US" sz="2400" dirty="0"/>
              <a:t>/top-15-wild-animals-names-in-english.html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88DCBDB-34C7-8A30-41D9-3DAAC3C18A42}"/>
              </a:ext>
            </a:extLst>
          </p:cNvPr>
          <p:cNvSpPr/>
          <p:nvPr/>
        </p:nvSpPr>
        <p:spPr>
          <a:xfrm>
            <a:off x="207436" y="686985"/>
            <a:ext cx="11832164" cy="3116658"/>
          </a:xfrm>
          <a:prstGeom prst="wedgeRoundRectCallout">
            <a:avLst>
              <a:gd name="adj1" fmla="val -10667"/>
              <a:gd name="adj2" fmla="val 91205"/>
              <a:gd name="adj3" fmla="val 16667"/>
            </a:avLst>
          </a:prstGeom>
          <a:ln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URL</a:t>
            </a:r>
            <a:r>
              <a:rPr lang="en-US" sz="1800" dirty="0"/>
              <a:t> stands for universal resource locator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URL has four parts. First is </a:t>
            </a:r>
            <a:r>
              <a:rPr lang="en-US" sz="1800" dirty="0">
                <a:solidFill>
                  <a:srgbClr val="FF0000"/>
                </a:solidFill>
              </a:rPr>
              <a:t>scheme</a:t>
            </a:r>
            <a:r>
              <a:rPr lang="en-US" sz="1800" dirty="0"/>
              <a:t>. In this example,  it is </a:t>
            </a:r>
            <a:r>
              <a:rPr lang="en-US" sz="1800" dirty="0">
                <a:solidFill>
                  <a:srgbClr val="FF0000"/>
                </a:solidFill>
              </a:rPr>
              <a:t>http, </a:t>
            </a:r>
            <a:r>
              <a:rPr lang="en-US" sz="1800" dirty="0"/>
              <a:t>This tells the browser to connect to the server using a protocol called </a:t>
            </a:r>
            <a:r>
              <a:rPr lang="en-US" sz="1800" dirty="0">
                <a:solidFill>
                  <a:srgbClr val="FF0000"/>
                </a:solidFill>
              </a:rPr>
              <a:t>HTTP</a:t>
            </a:r>
            <a:r>
              <a:rPr lang="en-US" sz="1800" dirty="0"/>
              <a:t>. Another common scheme is </a:t>
            </a:r>
            <a:r>
              <a:rPr lang="en-US" sz="1800" dirty="0">
                <a:solidFill>
                  <a:srgbClr val="FF0000"/>
                </a:solidFill>
              </a:rPr>
              <a:t>HTTPS</a:t>
            </a:r>
            <a:r>
              <a:rPr lang="en-US" sz="1800" dirty="0"/>
              <a:t>. With </a:t>
            </a:r>
            <a:r>
              <a:rPr lang="en-US" sz="1800" dirty="0">
                <a:solidFill>
                  <a:srgbClr val="FF0000"/>
                </a:solidFill>
              </a:rPr>
              <a:t>HTTPS</a:t>
            </a:r>
            <a:r>
              <a:rPr lang="en-US" sz="1800" dirty="0"/>
              <a:t>,  the connection is encrypted.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second part of the URL is a </a:t>
            </a:r>
            <a:r>
              <a:rPr lang="en-US" sz="1800" dirty="0">
                <a:solidFill>
                  <a:srgbClr val="FF0000"/>
                </a:solidFill>
              </a:rPr>
              <a:t>domain</a:t>
            </a:r>
            <a:r>
              <a:rPr lang="en-US" sz="1800" dirty="0"/>
              <a:t>. In this example, </a:t>
            </a:r>
            <a:r>
              <a:rPr lang="en-US" sz="1800" dirty="0">
                <a:solidFill>
                  <a:srgbClr val="00B050"/>
                </a:solidFill>
              </a:rPr>
              <a:t>ramj2ee.blogspot.com</a:t>
            </a:r>
            <a:r>
              <a:rPr lang="en-US" sz="1800" dirty="0"/>
              <a:t>.It is the </a:t>
            </a:r>
            <a:r>
              <a:rPr lang="en-US" sz="1800" dirty="0">
                <a:solidFill>
                  <a:srgbClr val="FF0000"/>
                </a:solidFill>
              </a:rPr>
              <a:t>domain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 of the site.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third part of the URL is </a:t>
            </a:r>
            <a:r>
              <a:rPr lang="en-US" sz="1800" dirty="0">
                <a:solidFill>
                  <a:srgbClr val="FF0000"/>
                </a:solidFill>
              </a:rPr>
              <a:t>path [</a:t>
            </a:r>
            <a:r>
              <a:rPr lang="en-US" sz="1800" dirty="0">
                <a:solidFill>
                  <a:srgbClr val="0070C0"/>
                </a:solidFill>
              </a:rPr>
              <a:t>2022/11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  <a:r>
              <a:rPr lang="en-US" sz="1800" dirty="0"/>
              <a:t>, and the fourth is </a:t>
            </a:r>
            <a:r>
              <a:rPr lang="en-US" sz="1800" dirty="0">
                <a:solidFill>
                  <a:srgbClr val="FF0000"/>
                </a:solidFill>
              </a:rPr>
              <a:t>resource [</a:t>
            </a:r>
            <a:r>
              <a:rPr lang="en-US" sz="1800" b="1" dirty="0"/>
              <a:t>top-15-wild-animals-names-in-english.html</a:t>
            </a:r>
            <a:r>
              <a:rPr lang="en-US" sz="1800" dirty="0">
                <a:solidFill>
                  <a:srgbClr val="FF0000"/>
                </a:solidFill>
              </a:rPr>
              <a:t>]</a:t>
            </a:r>
            <a:r>
              <a:rPr lang="en-US" sz="1800" dirty="0"/>
              <a:t>. it is similar to directory and file in a regular file system. They together specify  the </a:t>
            </a:r>
            <a:r>
              <a:rPr lang="en-US" sz="1800" dirty="0">
                <a:solidFill>
                  <a:srgbClr val="FF0000"/>
                </a:solidFill>
              </a:rPr>
              <a:t>resource</a:t>
            </a:r>
            <a:r>
              <a:rPr lang="en-US" sz="1800" dirty="0"/>
              <a:t> on the server we want to load.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AD5FB-E6E8-6713-5F5C-93970093118B}"/>
              </a:ext>
            </a:extLst>
          </p:cNvPr>
          <p:cNvSpPr txBox="1"/>
          <p:nvPr/>
        </p:nvSpPr>
        <p:spPr>
          <a:xfrm>
            <a:off x="354191" y="6171015"/>
            <a:ext cx="100860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Scheme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35D46-1948-2820-BDC8-4C27F721C803}"/>
              </a:ext>
            </a:extLst>
          </p:cNvPr>
          <p:cNvSpPr txBox="1"/>
          <p:nvPr/>
        </p:nvSpPr>
        <p:spPr>
          <a:xfrm>
            <a:off x="2438400" y="6161610"/>
            <a:ext cx="99899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Domain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E373C-0714-8011-1816-C4C82B358726}"/>
              </a:ext>
            </a:extLst>
          </p:cNvPr>
          <p:cNvSpPr txBox="1"/>
          <p:nvPr/>
        </p:nvSpPr>
        <p:spPr>
          <a:xfrm>
            <a:off x="4800600" y="6161610"/>
            <a:ext cx="65447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39181-AA53-727A-EFCD-AE6418417E0B}"/>
              </a:ext>
            </a:extLst>
          </p:cNvPr>
          <p:cNvSpPr txBox="1"/>
          <p:nvPr/>
        </p:nvSpPr>
        <p:spPr>
          <a:xfrm>
            <a:off x="7543800" y="6161610"/>
            <a:ext cx="114140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Resource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C836EF-B766-346F-9FDA-E9431904ACF6}"/>
              </a:ext>
            </a:extLst>
          </p:cNvPr>
          <p:cNvCxnSpPr>
            <a:stCxn id="7" idx="0"/>
          </p:cNvCxnSpPr>
          <p:nvPr/>
        </p:nvCxnSpPr>
        <p:spPr>
          <a:xfrm flipV="1">
            <a:off x="858496" y="5486400"/>
            <a:ext cx="161739" cy="684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45EA96-5868-6AFA-57F4-52AF8516891C}"/>
              </a:ext>
            </a:extLst>
          </p:cNvPr>
          <p:cNvCxnSpPr>
            <a:cxnSpLocks/>
          </p:cNvCxnSpPr>
          <p:nvPr/>
        </p:nvCxnSpPr>
        <p:spPr>
          <a:xfrm flipV="1">
            <a:off x="2819400" y="5416018"/>
            <a:ext cx="0" cy="825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A4E1A1-C1E8-8358-ECFE-948C9CFFEAF9}"/>
              </a:ext>
            </a:extLst>
          </p:cNvPr>
          <p:cNvCxnSpPr>
            <a:cxnSpLocks/>
          </p:cNvCxnSpPr>
          <p:nvPr/>
        </p:nvCxnSpPr>
        <p:spPr>
          <a:xfrm flipV="1">
            <a:off x="5127837" y="5447881"/>
            <a:ext cx="0" cy="825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97CC4F-A133-555A-2AC3-8793F2A243DD}"/>
              </a:ext>
            </a:extLst>
          </p:cNvPr>
          <p:cNvCxnSpPr>
            <a:cxnSpLocks/>
          </p:cNvCxnSpPr>
          <p:nvPr/>
        </p:nvCxnSpPr>
        <p:spPr>
          <a:xfrm flipV="1">
            <a:off x="8001000" y="5447881"/>
            <a:ext cx="0" cy="825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5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happens when you type a URL into your browser?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A40B5-4A92-B66B-FAF3-39A02725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98599"/>
            <a:ext cx="4308447" cy="20073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6" name="Picture 2" descr="User icon - Free download on Iconfinder">
            <a:extLst>
              <a:ext uri="{FF2B5EF4-FFF2-40B4-BE49-F238E27FC236}">
                <a16:creationId xmlns:a16="http://schemas.microsoft.com/office/drawing/2014/main" id="{6F401471-C269-AD24-8DC8-B026A3B05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64" y="1085623"/>
            <a:ext cx="1655776" cy="165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C11A5C-C9C4-9017-12BF-4E1D183CD8F3}"/>
              </a:ext>
            </a:extLst>
          </p:cNvPr>
          <p:cNvCxnSpPr>
            <a:cxnSpLocks/>
            <a:stCxn id="1026" idx="2"/>
            <a:endCxn id="8" idx="0"/>
          </p:cNvCxnSpPr>
          <p:nvPr/>
        </p:nvCxnSpPr>
        <p:spPr>
          <a:xfrm flipH="1">
            <a:off x="2611424" y="2741399"/>
            <a:ext cx="5728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0F854E5F-CB56-CF06-C8FA-BC3F353CCFBF}"/>
              </a:ext>
            </a:extLst>
          </p:cNvPr>
          <p:cNvSpPr/>
          <p:nvPr/>
        </p:nvSpPr>
        <p:spPr>
          <a:xfrm>
            <a:off x="150295" y="433563"/>
            <a:ext cx="2677060" cy="685465"/>
          </a:xfrm>
          <a:prstGeom prst="wedgeRoundRectCallout">
            <a:avLst>
              <a:gd name="adj1" fmla="val 32837"/>
              <a:gd name="adj2" fmla="val 98680"/>
              <a:gd name="adj3" fmla="val 16667"/>
            </a:avLst>
          </a:prstGeom>
          <a:ln/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Peter</a:t>
            </a:r>
            <a:r>
              <a:rPr lang="en-US" sz="1200" dirty="0"/>
              <a:t> enters a </a:t>
            </a:r>
            <a:r>
              <a:rPr lang="en-US" sz="1200" b="1" dirty="0">
                <a:solidFill>
                  <a:srgbClr val="FF0000"/>
                </a:solidFill>
              </a:rPr>
              <a:t>URL</a:t>
            </a:r>
            <a:r>
              <a:rPr lang="en-US" sz="1200" dirty="0"/>
              <a:t> into the browser and hits enter.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7944DF-8141-C45D-D27D-4DAC47E04381}"/>
              </a:ext>
            </a:extLst>
          </p:cNvPr>
          <p:cNvSpPr/>
          <p:nvPr/>
        </p:nvSpPr>
        <p:spPr>
          <a:xfrm>
            <a:off x="598393" y="5943600"/>
            <a:ext cx="12192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DNS Cache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3FB350-7137-0428-215B-BEBEACB91A3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207993" y="5205900"/>
            <a:ext cx="1403431" cy="73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F77D790-56D7-0CD4-B8BC-242724C196D2}"/>
              </a:ext>
            </a:extLst>
          </p:cNvPr>
          <p:cNvSpPr/>
          <p:nvPr/>
        </p:nvSpPr>
        <p:spPr>
          <a:xfrm>
            <a:off x="2687624" y="2819399"/>
            <a:ext cx="272720" cy="2926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E184A-99D1-2466-4E72-533B228C01E5}"/>
              </a:ext>
            </a:extLst>
          </p:cNvPr>
          <p:cNvSpPr/>
          <p:nvPr/>
        </p:nvSpPr>
        <p:spPr>
          <a:xfrm>
            <a:off x="2104276" y="5486400"/>
            <a:ext cx="334123" cy="3444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1377270-A671-2717-6438-DBD3656AE3B6}"/>
              </a:ext>
            </a:extLst>
          </p:cNvPr>
          <p:cNvSpPr/>
          <p:nvPr/>
        </p:nvSpPr>
        <p:spPr>
          <a:xfrm>
            <a:off x="2665046" y="6172200"/>
            <a:ext cx="2324099" cy="493625"/>
          </a:xfrm>
          <a:prstGeom prst="wedgeRoundRectCallout">
            <a:avLst>
              <a:gd name="adj1" fmla="val -59804"/>
              <a:gd name="adj2" fmla="val -140922"/>
              <a:gd name="adj3" fmla="val 16667"/>
            </a:avLst>
          </a:prstGeom>
          <a:ln/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Browser looks up IP in the Cache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E6CD03-3C70-BF79-4AE9-3BAF070423BA}"/>
              </a:ext>
            </a:extLst>
          </p:cNvPr>
          <p:cNvSpPr/>
          <p:nvPr/>
        </p:nvSpPr>
        <p:spPr>
          <a:xfrm>
            <a:off x="6945408" y="4950863"/>
            <a:ext cx="1535207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DNS Resolver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023D7-72C2-EDB7-6006-C1A86B9036B2}"/>
              </a:ext>
            </a:extLst>
          </p:cNvPr>
          <p:cNvSpPr/>
          <p:nvPr/>
        </p:nvSpPr>
        <p:spPr>
          <a:xfrm>
            <a:off x="9917208" y="6310014"/>
            <a:ext cx="1535207" cy="457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DNS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1E2A2C-65A3-53B6-544A-E4831581A95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765647" y="4379068"/>
            <a:ext cx="2179761" cy="800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85BB1B-38B2-8F03-2F35-2811405C081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80615" y="5170956"/>
            <a:ext cx="2204197" cy="1139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0A792BC-62D7-D0D3-B103-DE33D8139A0D}"/>
              </a:ext>
            </a:extLst>
          </p:cNvPr>
          <p:cNvSpPr/>
          <p:nvPr/>
        </p:nvSpPr>
        <p:spPr>
          <a:xfrm>
            <a:off x="5544178" y="4865511"/>
            <a:ext cx="551822" cy="36787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B1B73CE0-77E8-314A-9016-9612BCA365C1}"/>
              </a:ext>
            </a:extLst>
          </p:cNvPr>
          <p:cNvSpPr/>
          <p:nvPr/>
        </p:nvSpPr>
        <p:spPr>
          <a:xfrm>
            <a:off x="5702611" y="5907175"/>
            <a:ext cx="3212789" cy="402839"/>
          </a:xfrm>
          <a:prstGeom prst="wedgeRoundRectCallout">
            <a:avLst>
              <a:gd name="adj1" fmla="val -41658"/>
              <a:gd name="adj2" fmla="val -204223"/>
              <a:gd name="adj3" fmla="val 16667"/>
            </a:avLst>
          </a:prstGeom>
          <a:ln/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Browser looks up IP using recursive DNS lookup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8B20C5-3AEA-8918-9102-61E30E031BD7}"/>
              </a:ext>
            </a:extLst>
          </p:cNvPr>
          <p:cNvSpPr/>
          <p:nvPr/>
        </p:nvSpPr>
        <p:spPr>
          <a:xfrm>
            <a:off x="9373619" y="935791"/>
            <a:ext cx="1535207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Web Server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C4F368-E246-127A-CB27-8DDA95D0D82E}"/>
              </a:ext>
            </a:extLst>
          </p:cNvPr>
          <p:cNvSpPr/>
          <p:nvPr/>
        </p:nvSpPr>
        <p:spPr>
          <a:xfrm>
            <a:off x="6127044" y="2667226"/>
            <a:ext cx="239807" cy="2926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806A3A-1ACB-E567-DA4A-02598FA0C037}"/>
              </a:ext>
            </a:extLst>
          </p:cNvPr>
          <p:cNvSpPr/>
          <p:nvPr/>
        </p:nvSpPr>
        <p:spPr>
          <a:xfrm>
            <a:off x="10185790" y="3790834"/>
            <a:ext cx="239807" cy="2926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1F5ACE7B-A945-DB0C-83C3-60DB9ECF040B}"/>
              </a:ext>
            </a:extLst>
          </p:cNvPr>
          <p:cNvSpPr/>
          <p:nvPr/>
        </p:nvSpPr>
        <p:spPr>
          <a:xfrm>
            <a:off x="7268792" y="2203273"/>
            <a:ext cx="2699692" cy="616126"/>
          </a:xfrm>
          <a:prstGeom prst="wedgeRoundRectCallout">
            <a:avLst>
              <a:gd name="adj1" fmla="val -45778"/>
              <a:gd name="adj2" fmla="val -86578"/>
              <a:gd name="adj3" fmla="val 16667"/>
            </a:avLst>
          </a:prstGeom>
          <a:ln/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Browser sends HTTP Request to the server.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08073826-B69C-1D06-3C8D-2D7E1F3C604E}"/>
              </a:ext>
            </a:extLst>
          </p:cNvPr>
          <p:cNvSpPr/>
          <p:nvPr/>
        </p:nvSpPr>
        <p:spPr>
          <a:xfrm>
            <a:off x="3454014" y="1062947"/>
            <a:ext cx="2888536" cy="685464"/>
          </a:xfrm>
          <a:prstGeom prst="wedgeRoundRectCallout">
            <a:avLst>
              <a:gd name="adj1" fmla="val 42546"/>
              <a:gd name="adj2" fmla="val 190101"/>
              <a:gd name="adj3" fmla="val 16667"/>
            </a:avLst>
          </a:prstGeom>
          <a:ln/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Browser establishes TCP connection with the server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3372AAD-2651-77EA-8799-DD5D7D2DE41A}"/>
              </a:ext>
            </a:extLst>
          </p:cNvPr>
          <p:cNvSpPr/>
          <p:nvPr/>
        </p:nvSpPr>
        <p:spPr>
          <a:xfrm>
            <a:off x="9785338" y="4655844"/>
            <a:ext cx="2356799" cy="356688"/>
          </a:xfrm>
          <a:prstGeom prst="wedgeRoundRectCallout">
            <a:avLst>
              <a:gd name="adj1" fmla="val -26944"/>
              <a:gd name="adj2" fmla="val -188844"/>
              <a:gd name="adj3" fmla="val 16667"/>
            </a:avLst>
          </a:prstGeom>
          <a:ln/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Server Sends back HTTP Response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237E4B-9282-BDE6-E953-37F60767587A}"/>
              </a:ext>
            </a:extLst>
          </p:cNvPr>
          <p:cNvCxnSpPr>
            <a:cxnSpLocks/>
          </p:cNvCxnSpPr>
          <p:nvPr/>
        </p:nvCxnSpPr>
        <p:spPr>
          <a:xfrm flipV="1">
            <a:off x="4721081" y="1097655"/>
            <a:ext cx="4643564" cy="2215109"/>
          </a:xfrm>
          <a:prstGeom prst="bentConnector3">
            <a:avLst>
              <a:gd name="adj1" fmla="val 378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4B231D7-D3A0-4DC8-4824-4880C5131477}"/>
              </a:ext>
            </a:extLst>
          </p:cNvPr>
          <p:cNvCxnSpPr>
            <a:cxnSpLocks/>
          </p:cNvCxnSpPr>
          <p:nvPr/>
        </p:nvCxnSpPr>
        <p:spPr>
          <a:xfrm flipV="1">
            <a:off x="4721081" y="1295400"/>
            <a:ext cx="4643564" cy="25845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3A8C804-1C95-8C22-16BF-A579AF72DBEF}"/>
              </a:ext>
            </a:extLst>
          </p:cNvPr>
          <p:cNvSpPr/>
          <p:nvPr/>
        </p:nvSpPr>
        <p:spPr>
          <a:xfrm>
            <a:off x="7146533" y="1770882"/>
            <a:ext cx="239807" cy="2926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2F8C1CA-8CD6-8F3E-F4B0-5D3E08BB8DD6}"/>
              </a:ext>
            </a:extLst>
          </p:cNvPr>
          <p:cNvCxnSpPr>
            <a:cxnSpLocks/>
            <a:stCxn id="27" idx="2"/>
            <a:endCxn id="8" idx="3"/>
          </p:cNvCxnSpPr>
          <p:nvPr/>
        </p:nvCxnSpPr>
        <p:spPr>
          <a:xfrm rot="5400000">
            <a:off x="6048806" y="109832"/>
            <a:ext cx="2809259" cy="53755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A10D7A-9FE0-A216-B4FA-93755CAF5C8D}"/>
              </a:ext>
            </a:extLst>
          </p:cNvPr>
          <p:cNvSpPr txBox="1"/>
          <p:nvPr/>
        </p:nvSpPr>
        <p:spPr>
          <a:xfrm>
            <a:off x="9296400" y="5830874"/>
            <a:ext cx="127079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Recursive Lookup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733393-1ABE-932B-B2B3-9BB7F1767C0E}"/>
              </a:ext>
            </a:extLst>
          </p:cNvPr>
          <p:cNvSpPr/>
          <p:nvPr/>
        </p:nvSpPr>
        <p:spPr>
          <a:xfrm>
            <a:off x="965915" y="3962321"/>
            <a:ext cx="2768214" cy="50240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Browser renders HTTP Content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A5347D-1FE9-E872-54BB-BA92D8F46C02}"/>
              </a:ext>
            </a:extLst>
          </p:cNvPr>
          <p:cNvSpPr/>
          <p:nvPr/>
        </p:nvSpPr>
        <p:spPr>
          <a:xfrm>
            <a:off x="622904" y="4086418"/>
            <a:ext cx="272720" cy="29265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14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7" grpId="0" animBg="1"/>
      <p:bldP spid="32" grpId="0" animBg="1"/>
      <p:bldP spid="35" grpId="0" animBg="1"/>
      <p:bldP spid="36" grpId="0" animBg="1"/>
      <p:bldP spid="37" grpId="0" animBg="1"/>
      <p:bldP spid="5" grpId="0" animBg="1"/>
      <p:bldP spid="39" grpId="0" animBg="1"/>
      <p:bldP spid="4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87BFA2-6C53-84ED-675F-8C889D4288FE}"/>
              </a:ext>
            </a:extLst>
          </p:cNvPr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happens when you type a URL into your browser?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A0CE6-8E4A-5481-02C2-0268291758D2}"/>
              </a:ext>
            </a:extLst>
          </p:cNvPr>
          <p:cNvSpPr/>
          <p:nvPr/>
        </p:nvSpPr>
        <p:spPr>
          <a:xfrm>
            <a:off x="152400" y="685800"/>
            <a:ext cx="11887200" cy="1447800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Peter</a:t>
            </a:r>
            <a:r>
              <a:rPr lang="en-US" sz="1600" dirty="0"/>
              <a:t> entered the </a:t>
            </a:r>
            <a:r>
              <a:rPr lang="en-US" sz="1600" dirty="0">
                <a:solidFill>
                  <a:srgbClr val="FF0000"/>
                </a:solidFill>
              </a:rPr>
              <a:t>URL</a:t>
            </a:r>
            <a:r>
              <a:rPr lang="en-US" sz="1600" dirty="0"/>
              <a:t> into the browser. What  happened next. Well, the browser needs to know how to reach the server, </a:t>
            </a:r>
          </a:p>
          <a:p>
            <a:r>
              <a:rPr lang="en-US" sz="1600" dirty="0"/>
              <a:t>in this case </a:t>
            </a:r>
            <a:r>
              <a:rPr lang="en-US" sz="1600" dirty="0">
                <a:solidFill>
                  <a:srgbClr val="FF0000"/>
                </a:solidFill>
              </a:rPr>
              <a:t>ramj2ee.blogspot.com</a:t>
            </a:r>
            <a:r>
              <a:rPr lang="en-US" sz="1600" dirty="0"/>
              <a:t>. This is done with a process called </a:t>
            </a:r>
            <a:r>
              <a:rPr lang="en-US" sz="1600" dirty="0">
                <a:solidFill>
                  <a:srgbClr val="FF0000"/>
                </a:solidFill>
              </a:rPr>
              <a:t>DNS</a:t>
            </a:r>
            <a:r>
              <a:rPr lang="en-US" sz="1600" dirty="0"/>
              <a:t> lookup.  </a:t>
            </a:r>
          </a:p>
          <a:p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DNS</a:t>
            </a:r>
            <a:r>
              <a:rPr lang="en-US" sz="1600" dirty="0"/>
              <a:t> stands for </a:t>
            </a:r>
            <a:r>
              <a:rPr lang="en-US" sz="1600" dirty="0">
                <a:solidFill>
                  <a:srgbClr val="FF0000"/>
                </a:solidFill>
              </a:rPr>
              <a:t>domain name system</a:t>
            </a:r>
            <a:r>
              <a:rPr lang="en-US" sz="1600" dirty="0"/>
              <a:t>. Think of it as a phone book of the internet.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DNS</a:t>
            </a:r>
            <a:r>
              <a:rPr lang="en-US" sz="1600" dirty="0"/>
              <a:t> translates domain names to IP addresses so browsers can load resources.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9B068-9D43-2EDC-C774-791538E0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6392"/>
            <a:ext cx="4251087" cy="45082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3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87BFA2-6C53-84ED-675F-8C889D4288FE}"/>
              </a:ext>
            </a:extLst>
          </p:cNvPr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happens when you type a URL into your browser?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A0CE6-8E4A-5481-02C2-0268291758D2}"/>
              </a:ext>
            </a:extLst>
          </p:cNvPr>
          <p:cNvSpPr/>
          <p:nvPr/>
        </p:nvSpPr>
        <p:spPr>
          <a:xfrm>
            <a:off x="152400" y="515445"/>
            <a:ext cx="11887200" cy="1694355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Now to make the lookup process fast, the </a:t>
            </a:r>
            <a:r>
              <a:rPr lang="en-US" sz="1800" dirty="0">
                <a:solidFill>
                  <a:srgbClr val="FF0000"/>
                </a:solidFill>
              </a:rPr>
              <a:t>DNS</a:t>
            </a:r>
            <a:r>
              <a:rPr lang="en-US" sz="1800" dirty="0"/>
              <a:t> information is heavily </a:t>
            </a:r>
            <a:r>
              <a:rPr lang="en-US" sz="1800" dirty="0">
                <a:solidFill>
                  <a:srgbClr val="FF0000"/>
                </a:solidFill>
              </a:rPr>
              <a:t>cached</a:t>
            </a:r>
            <a:r>
              <a:rPr lang="en-US" sz="1800" dirty="0"/>
              <a:t>. First the browser itself </a:t>
            </a:r>
            <a:r>
              <a:rPr lang="en-US" sz="1800" dirty="0">
                <a:solidFill>
                  <a:srgbClr val="FF0000"/>
                </a:solidFill>
              </a:rPr>
              <a:t>caches</a:t>
            </a:r>
            <a:r>
              <a:rPr lang="en-US" sz="1800" dirty="0"/>
              <a:t> it for a short period of time. And if it is not in the browser </a:t>
            </a:r>
            <a:r>
              <a:rPr lang="en-US" sz="1800" dirty="0">
                <a:solidFill>
                  <a:srgbClr val="FF0000"/>
                </a:solidFill>
              </a:rPr>
              <a:t>cache</a:t>
            </a:r>
            <a:r>
              <a:rPr lang="en-US" sz="1800" dirty="0"/>
              <a:t> the browser asks the operating system for it. The operating system itself has a </a:t>
            </a:r>
            <a:r>
              <a:rPr lang="en-US" sz="1800" dirty="0">
                <a:solidFill>
                  <a:srgbClr val="FF0000"/>
                </a:solidFill>
              </a:rPr>
              <a:t>cache</a:t>
            </a:r>
            <a:r>
              <a:rPr lang="en-US" sz="1800" dirty="0"/>
              <a:t> for it. which also keeps the answer for a short period of time.  Now if the operating system doesn't have it, it makes a query out to the internet to a </a:t>
            </a:r>
            <a:r>
              <a:rPr lang="en-US" sz="1800" dirty="0">
                <a:solidFill>
                  <a:srgbClr val="FF0000"/>
                </a:solidFill>
              </a:rPr>
              <a:t>DNS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Resolver</a:t>
            </a:r>
            <a:r>
              <a:rPr lang="en-US" sz="1800" dirty="0"/>
              <a:t>. This sets off a chain of requests until the IP address is resolved.  This is an elaborate and elegant process.  Just to keep in mind that this process involves many servers in the </a:t>
            </a:r>
            <a:r>
              <a:rPr lang="en-US" sz="1800" dirty="0">
                <a:solidFill>
                  <a:srgbClr val="FF0000"/>
                </a:solidFill>
              </a:rPr>
              <a:t>DNS</a:t>
            </a:r>
            <a:r>
              <a:rPr lang="en-US" sz="1800" dirty="0"/>
              <a:t> infrastructure and the answer is cached every step of the way.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37B2C-B165-AB92-A67A-022ED1E6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438400"/>
            <a:ext cx="9601200" cy="42527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514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87BFA2-6C53-84ED-675F-8C889D4288FE}"/>
              </a:ext>
            </a:extLst>
          </p:cNvPr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happens when you type a URL into your browser?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A0CE6-8E4A-5481-02C2-0268291758D2}"/>
              </a:ext>
            </a:extLst>
          </p:cNvPr>
          <p:cNvSpPr/>
          <p:nvPr/>
        </p:nvSpPr>
        <p:spPr>
          <a:xfrm>
            <a:off x="152400" y="515445"/>
            <a:ext cx="11887200" cy="1770555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 dirty="0"/>
              <a:t>Now finally the browser has the </a:t>
            </a:r>
            <a:r>
              <a:rPr lang="en-US" sz="1400" dirty="0">
                <a:solidFill>
                  <a:srgbClr val="FF0000"/>
                </a:solidFill>
              </a:rPr>
              <a:t>IP address </a:t>
            </a:r>
            <a:r>
              <a:rPr lang="en-US" sz="1400" dirty="0"/>
              <a:t>of the server. In our case, again, </a:t>
            </a:r>
            <a:r>
              <a:rPr lang="en-US" sz="1400" dirty="0">
                <a:solidFill>
                  <a:srgbClr val="FF0000"/>
                </a:solidFill>
              </a:rPr>
              <a:t>ramj2ee.blogspot.com</a:t>
            </a:r>
            <a:r>
              <a:rPr lang="en-US" sz="1400" dirty="0"/>
              <a:t>. Next, the browser establishes a </a:t>
            </a:r>
            <a:r>
              <a:rPr lang="en-US" sz="1400" dirty="0">
                <a:solidFill>
                  <a:srgbClr val="FF0000"/>
                </a:solidFill>
              </a:rPr>
              <a:t>TCP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connection</a:t>
            </a:r>
            <a:r>
              <a:rPr lang="en-US" sz="1400" dirty="0"/>
              <a:t> with  the server using the </a:t>
            </a:r>
            <a:r>
              <a:rPr lang="en-US" sz="1400" dirty="0">
                <a:solidFill>
                  <a:srgbClr val="FF0000"/>
                </a:solidFill>
              </a:rPr>
              <a:t>IP address </a:t>
            </a:r>
            <a:r>
              <a:rPr lang="en-US" sz="1400" dirty="0"/>
              <a:t>it got for it. 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 dirty="0"/>
              <a:t>After that handshake involved in establishing a </a:t>
            </a:r>
            <a:r>
              <a:rPr lang="en-US" sz="1400" dirty="0">
                <a:solidFill>
                  <a:srgbClr val="FF0000"/>
                </a:solidFill>
              </a:rPr>
              <a:t>TCP connection</a:t>
            </a:r>
            <a:r>
              <a:rPr lang="en-US" sz="1400" dirty="0"/>
              <a:t>. It takes several network round trips for this to complete. 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400" dirty="0"/>
              <a:t>To keep the loading process fast, modern browsers use something called a </a:t>
            </a:r>
            <a:r>
              <a:rPr lang="en-US" sz="1400" dirty="0">
                <a:solidFill>
                  <a:srgbClr val="FF0000"/>
                </a:solidFill>
              </a:rPr>
              <a:t>keep- alive connection </a:t>
            </a:r>
            <a:r>
              <a:rPr lang="en-US" sz="1400" dirty="0"/>
              <a:t>to try to reuse an established TCP connection to the server as much as possible. One thing to note is that if the protocol is </a:t>
            </a:r>
            <a:r>
              <a:rPr lang="en-US" sz="1400" dirty="0">
                <a:solidFill>
                  <a:srgbClr val="FF0000"/>
                </a:solidFill>
              </a:rPr>
              <a:t>HTTPS</a:t>
            </a:r>
            <a:r>
              <a:rPr lang="en-US" sz="1400" dirty="0"/>
              <a:t>,  the process of establishing a new connection is even more involved. It requires a  complicated process called </a:t>
            </a:r>
            <a:r>
              <a:rPr lang="en-US" sz="1400" dirty="0">
                <a:solidFill>
                  <a:srgbClr val="FF0000"/>
                </a:solidFill>
              </a:rPr>
              <a:t>SSL/TLS handshake </a:t>
            </a:r>
            <a:r>
              <a:rPr lang="en-US" sz="1400" dirty="0"/>
              <a:t>to establish the </a:t>
            </a:r>
            <a:r>
              <a:rPr lang="en-US" sz="1400" dirty="0">
                <a:solidFill>
                  <a:srgbClr val="FF0000"/>
                </a:solidFill>
              </a:rPr>
              <a:t>encrypted connection </a:t>
            </a:r>
            <a:r>
              <a:rPr lang="en-US" sz="1400" dirty="0"/>
              <a:t>between the browser and the server. This handshake is expensive.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5950B-1144-E3DE-808D-B7ECB16E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387600"/>
            <a:ext cx="7467600" cy="42797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80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87BFA2-6C53-84ED-675F-8C889D4288FE}"/>
              </a:ext>
            </a:extLst>
          </p:cNvPr>
          <p:cNvSpPr/>
          <p:nvPr/>
        </p:nvSpPr>
        <p:spPr>
          <a:xfrm>
            <a:off x="3222948" y="39135"/>
            <a:ext cx="60734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What happens when you type a URL into your browser?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A0CE6-8E4A-5481-02C2-0268291758D2}"/>
              </a:ext>
            </a:extLst>
          </p:cNvPr>
          <p:cNvSpPr/>
          <p:nvPr/>
        </p:nvSpPr>
        <p:spPr>
          <a:xfrm>
            <a:off x="152400" y="515445"/>
            <a:ext cx="11887200" cy="1770555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Finally, the browser sends an </a:t>
            </a:r>
            <a:r>
              <a:rPr lang="en-US" sz="1800" dirty="0">
                <a:solidFill>
                  <a:srgbClr val="FF0000"/>
                </a:solidFill>
              </a:rPr>
              <a:t>HTTP request </a:t>
            </a:r>
            <a:r>
              <a:rPr lang="en-US" sz="1800" dirty="0"/>
              <a:t>to the server over the established </a:t>
            </a:r>
            <a:r>
              <a:rPr lang="en-US" sz="1800" dirty="0">
                <a:solidFill>
                  <a:srgbClr val="FF0000"/>
                </a:solidFill>
              </a:rPr>
              <a:t>TCP connection.</a:t>
            </a:r>
            <a:r>
              <a:rPr lang="en-US" sz="1800" dirty="0"/>
              <a:t> The Web Server processes the </a:t>
            </a:r>
            <a:r>
              <a:rPr lang="en-US" sz="1800" dirty="0">
                <a:solidFill>
                  <a:srgbClr val="FF0000"/>
                </a:solidFill>
              </a:rPr>
              <a:t>request</a:t>
            </a:r>
            <a:r>
              <a:rPr lang="en-US" sz="1800" dirty="0"/>
              <a:t> and sends back a </a:t>
            </a:r>
            <a:r>
              <a:rPr lang="en-US" sz="1800" dirty="0">
                <a:solidFill>
                  <a:srgbClr val="FF0000"/>
                </a:solidFill>
              </a:rPr>
              <a:t>response</a:t>
            </a:r>
            <a:r>
              <a:rPr lang="en-US" sz="1800" dirty="0"/>
              <a:t>.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The browser receives the </a:t>
            </a:r>
            <a:r>
              <a:rPr lang="en-US" sz="1800" dirty="0">
                <a:solidFill>
                  <a:srgbClr val="FF0000"/>
                </a:solidFill>
              </a:rPr>
              <a:t>response</a:t>
            </a:r>
            <a:r>
              <a:rPr lang="en-US" sz="1800" dirty="0"/>
              <a:t> and renders html content. Oftentimes there are additional resources to load, like JavaScript bundles and images. The browser repeats the process above that we mentioned - making DNS lookup,  establishing TCP connection, making HTTP requests - to finish fetching all the other resources.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4A64E-1A2A-5319-7E6D-3BA98AB69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425352"/>
            <a:ext cx="7924800" cy="42932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2170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90418</TotalTime>
  <Words>758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9720</cp:revision>
  <dcterms:created xsi:type="dcterms:W3CDTF">2006-08-16T00:00:00Z</dcterms:created>
  <dcterms:modified xsi:type="dcterms:W3CDTF">2022-11-12T02:57:07Z</dcterms:modified>
</cp:coreProperties>
</file>