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36"/>
  </p:notesMasterIdLst>
  <p:sldIdLst>
    <p:sldId id="467" r:id="rId2"/>
    <p:sldId id="465" r:id="rId3"/>
    <p:sldId id="468" r:id="rId4"/>
    <p:sldId id="469" r:id="rId5"/>
    <p:sldId id="472" r:id="rId6"/>
    <p:sldId id="471" r:id="rId7"/>
    <p:sldId id="470" r:id="rId8"/>
    <p:sldId id="473" r:id="rId9"/>
    <p:sldId id="474" r:id="rId10"/>
    <p:sldId id="475" r:id="rId11"/>
    <p:sldId id="476" r:id="rId12"/>
    <p:sldId id="477" r:id="rId13"/>
    <p:sldId id="478" r:id="rId14"/>
    <p:sldId id="482" r:id="rId15"/>
    <p:sldId id="479" r:id="rId16"/>
    <p:sldId id="480" r:id="rId17"/>
    <p:sldId id="481" r:id="rId18"/>
    <p:sldId id="483" r:id="rId19"/>
    <p:sldId id="484" r:id="rId20"/>
    <p:sldId id="485" r:id="rId21"/>
    <p:sldId id="489" r:id="rId22"/>
    <p:sldId id="486" r:id="rId23"/>
    <p:sldId id="490" r:id="rId24"/>
    <p:sldId id="491" r:id="rId25"/>
    <p:sldId id="487" r:id="rId26"/>
    <p:sldId id="495" r:id="rId27"/>
    <p:sldId id="496" r:id="rId28"/>
    <p:sldId id="497" r:id="rId29"/>
    <p:sldId id="498" r:id="rId30"/>
    <p:sldId id="499" r:id="rId31"/>
    <p:sldId id="500" r:id="rId32"/>
    <p:sldId id="492" r:id="rId33"/>
    <p:sldId id="493" r:id="rId34"/>
    <p:sldId id="494" r:id="rId35"/>
  </p:sldIdLst>
  <p:sldSz cx="12192000" cy="6858000"/>
  <p:notesSz cx="6858000" cy="9144000"/>
  <p:defaultTextStyle>
    <a:defPPr>
      <a:defRPr lang="en-US"/>
    </a:defPPr>
    <a:lvl1pPr marL="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7" autoAdjust="0"/>
    <p:restoredTop sz="94291" autoAdjust="0"/>
  </p:normalViewPr>
  <p:slideViewPr>
    <p:cSldViewPr>
      <p:cViewPr varScale="1">
        <p:scale>
          <a:sx n="72" d="100"/>
          <a:sy n="72" d="100"/>
        </p:scale>
        <p:origin x="756" y="102"/>
      </p:cViewPr>
      <p:guideLst>
        <p:guide orient="horz" pos="216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10/27/2021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2410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9495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2827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0185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2474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4931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7537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853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7443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5502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1842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4165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409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7227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7362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608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7636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2198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54126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86968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2964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34093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79191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19066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48240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14578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0869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2150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0550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115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4511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205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066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1614"/>
            <a:ext cx="2743200" cy="42910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2" y="201614"/>
            <a:ext cx="8026400" cy="42910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6" y="440691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6" y="2906724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6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4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1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1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9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7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5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2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3" y="1535120"/>
            <a:ext cx="5386919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3" y="2174882"/>
            <a:ext cx="5386919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7" y="1535120"/>
            <a:ext cx="5389035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7" y="2174882"/>
            <a:ext cx="5389035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0" y="273050"/>
            <a:ext cx="4011086" cy="1162050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6" y="273061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5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0" y="1435111"/>
            <a:ext cx="4011086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2" indent="0">
              <a:buNone/>
              <a:defRPr sz="3735"/>
            </a:lvl2pPr>
            <a:lvl3pPr marL="1219165" indent="0">
              <a:buNone/>
              <a:defRPr sz="3200"/>
            </a:lvl3pPr>
            <a:lvl4pPr marL="1828747" indent="0">
              <a:buNone/>
              <a:defRPr sz="2667"/>
            </a:lvl4pPr>
            <a:lvl5pPr marL="2438331" indent="0">
              <a:buNone/>
              <a:defRPr sz="2667"/>
            </a:lvl5pPr>
            <a:lvl6pPr marL="3047912" indent="0">
              <a:buNone/>
              <a:defRPr sz="2667"/>
            </a:lvl6pPr>
            <a:lvl7pPr marL="3657494" indent="0">
              <a:buNone/>
              <a:defRPr sz="2667"/>
            </a:lvl7pPr>
            <a:lvl8pPr marL="4267075" indent="0">
              <a:buNone/>
              <a:defRPr sz="2667"/>
            </a:lvl8pPr>
            <a:lvl9pPr marL="4876659" indent="0">
              <a:buNone/>
              <a:defRPr sz="2667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2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4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1219165" rtl="0" eaLnBrk="1" latinLnBrk="0" hangingPunct="1">
        <a:spcBef>
          <a:spcPct val="0"/>
        </a:spcBef>
        <a:buNone/>
        <a:defRPr sz="58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8" indent="-457188" algn="l" defTabSz="1219165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2" indent="-380990" algn="l" defTabSz="1219165" rtl="0" eaLnBrk="1" latinLnBrk="0" hangingPunct="1">
        <a:spcBef>
          <a:spcPct val="20000"/>
        </a:spcBef>
        <a:buFont typeface="Arial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3955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39" indent="-304792" algn="l" defTabSz="1219165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21" indent="-304792" algn="l" defTabSz="1219165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04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86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67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51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6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47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1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1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94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7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59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jpeg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505200" y="57090"/>
            <a:ext cx="48006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RESTful Web Services,  Spring Boot and JPA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B72DE1D-1FCD-4167-ABD2-7703DE92F5DA}"/>
              </a:ext>
            </a:extLst>
          </p:cNvPr>
          <p:cNvSpPr/>
          <p:nvPr/>
        </p:nvSpPr>
        <p:spPr>
          <a:xfrm>
            <a:off x="1752600" y="663910"/>
            <a:ext cx="7696199" cy="5919758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endParaRPr lang="en-US" sz="1800" dirty="0"/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Implementing User Sign up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Spring Security for User Sign-up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Spring Security for User Sign-in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Implementing Get User Details API Call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Adding XML Support &amp; JSON Support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Exceptions Handling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Update User Details API Call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Delete User API Call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Pagination and Get Users API Call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Deploying App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Object Relationships @OneToMany Relationship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HATEOAS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Implementing Password Reset Feature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Testing Code with JUnit 5 &amp; Mockito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JUnit Integration Test. Testing JWT Tokens and UserId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Testing RESTful Web Services with Rest Assured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Using Native SQL Queries and Java Persistence Query Language(JPQL)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Cross Origin AJAX HTTP Requests. CORS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API Documentation for your REST API with Swagger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Deploying to Amazon Cloud. AWS EC2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Implement Email Verification Feature with AWS SES (Simple Email Service)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11685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4191000" y="38475"/>
            <a:ext cx="36576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Security for User Sign-in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C5CA26D-1026-42BB-B578-94DC8FDED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696390"/>
            <a:ext cx="7924800" cy="5834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032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1020234" y="289990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4191000" y="38475"/>
            <a:ext cx="36576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Security for User Sign-in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87ECBCE-5C89-4A0A-AA87-C737B8354C7D}"/>
              </a:ext>
            </a:extLst>
          </p:cNvPr>
          <p:cNvSpPr/>
          <p:nvPr/>
        </p:nvSpPr>
        <p:spPr>
          <a:xfrm>
            <a:off x="2196548" y="2552699"/>
            <a:ext cx="1752600" cy="9144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API Client1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72F11B8-83A8-4670-9C53-905F3B2A4EEB}"/>
              </a:ext>
            </a:extLst>
          </p:cNvPr>
          <p:cNvSpPr/>
          <p:nvPr/>
        </p:nvSpPr>
        <p:spPr>
          <a:xfrm>
            <a:off x="2196548" y="3771900"/>
            <a:ext cx="1752600" cy="9144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API Client2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BF840C6-FF4A-481B-B42C-688ED9AC5C03}"/>
              </a:ext>
            </a:extLst>
          </p:cNvPr>
          <p:cNvSpPr/>
          <p:nvPr/>
        </p:nvSpPr>
        <p:spPr>
          <a:xfrm>
            <a:off x="2196548" y="5143499"/>
            <a:ext cx="1752600" cy="9144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API Client3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00AF4A5-40F7-4C57-BA0C-8541FEF25B7F}"/>
              </a:ext>
            </a:extLst>
          </p:cNvPr>
          <p:cNvSpPr/>
          <p:nvPr/>
        </p:nvSpPr>
        <p:spPr>
          <a:xfrm>
            <a:off x="7162800" y="3581400"/>
            <a:ext cx="2209800" cy="1295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Server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8B8963B-F73F-4C13-B7AF-04D0F91DB9DC}"/>
              </a:ext>
            </a:extLst>
          </p:cNvPr>
          <p:cNvCxnSpPr>
            <a:stCxn id="4" idx="6"/>
          </p:cNvCxnSpPr>
          <p:nvPr/>
        </p:nvCxnSpPr>
        <p:spPr>
          <a:xfrm>
            <a:off x="3949148" y="3009899"/>
            <a:ext cx="3213652" cy="12192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3243E5F-6FC8-4F5E-9C1A-7EF128B18562}"/>
              </a:ext>
            </a:extLst>
          </p:cNvPr>
          <p:cNvCxnSpPr>
            <a:stCxn id="10" idx="6"/>
            <a:endCxn id="5" idx="1"/>
          </p:cNvCxnSpPr>
          <p:nvPr/>
        </p:nvCxnSpPr>
        <p:spPr>
          <a:xfrm>
            <a:off x="3949148" y="4229100"/>
            <a:ext cx="321365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9EE89C7-690B-4207-8301-77B8C40BEBDA}"/>
              </a:ext>
            </a:extLst>
          </p:cNvPr>
          <p:cNvCxnSpPr>
            <a:stCxn id="11" idx="6"/>
            <a:endCxn id="5" idx="1"/>
          </p:cNvCxnSpPr>
          <p:nvPr/>
        </p:nvCxnSpPr>
        <p:spPr>
          <a:xfrm flipV="1">
            <a:off x="3949148" y="4229100"/>
            <a:ext cx="3213652" cy="13715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F019A99-24B0-46A0-8B8F-558D9EDFF4D8}"/>
              </a:ext>
            </a:extLst>
          </p:cNvPr>
          <p:cNvSpPr txBox="1"/>
          <p:nvPr/>
        </p:nvSpPr>
        <p:spPr>
          <a:xfrm rot="1183307">
            <a:off x="4475058" y="3200298"/>
            <a:ext cx="1812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Session for API Client1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7D88568-2773-4820-9FB9-A528DF925516}"/>
              </a:ext>
            </a:extLst>
          </p:cNvPr>
          <p:cNvSpPr txBox="1"/>
          <p:nvPr/>
        </p:nvSpPr>
        <p:spPr>
          <a:xfrm>
            <a:off x="4147710" y="3848099"/>
            <a:ext cx="1812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Session for API Client2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61FAD35-84A7-45E7-BF83-2D48BF467C86}"/>
              </a:ext>
            </a:extLst>
          </p:cNvPr>
          <p:cNvSpPr txBox="1"/>
          <p:nvPr/>
        </p:nvSpPr>
        <p:spPr>
          <a:xfrm rot="20231307">
            <a:off x="4128898" y="4797052"/>
            <a:ext cx="1812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Session for API Client3</a:t>
            </a:r>
          </a:p>
        </p:txBody>
      </p:sp>
      <p:sp>
        <p:nvSpPr>
          <p:cNvPr id="22" name="Speech Bubble: Rectangle with Corners Rounded 21">
            <a:extLst>
              <a:ext uri="{FF2B5EF4-FFF2-40B4-BE49-F238E27FC236}">
                <a16:creationId xmlns:a16="http://schemas.microsoft.com/office/drawing/2014/main" id="{2403D037-23DD-41E1-8D2C-15E84A2B6E7B}"/>
              </a:ext>
            </a:extLst>
          </p:cNvPr>
          <p:cNvSpPr/>
          <p:nvPr/>
        </p:nvSpPr>
        <p:spPr>
          <a:xfrm>
            <a:off x="4476291" y="862791"/>
            <a:ext cx="7334709" cy="1709394"/>
          </a:xfrm>
          <a:prstGeom prst="wedgeRoundRectCallout">
            <a:avLst>
              <a:gd name="adj1" fmla="val -37905"/>
              <a:gd name="adj2" fmla="val 81258"/>
              <a:gd name="adj3" fmla="val 16667"/>
            </a:avLst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Sessions can cache some of the information about the request, So even Authorization header also will be cached.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To avoid Authorization header to be cached, Web Security need to tell spring not to create the HTTP Session and this will make REST API Stateless</a:t>
            </a:r>
          </a:p>
        </p:txBody>
      </p:sp>
    </p:spTree>
    <p:extLst>
      <p:ext uri="{BB962C8B-B14F-4D97-AF65-F5344CB8AC3E}">
        <p14:creationId xmlns:p14="http://schemas.microsoft.com/office/powerpoint/2010/main" val="3850646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1020234" y="289990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276600" y="38475"/>
            <a:ext cx="57150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Implementing Get User Details Web Service Endpoint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820F3A-6EEA-4419-89D4-E3ED9177F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409" y="2438400"/>
            <a:ext cx="10563329" cy="2286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914175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1020234" y="289990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810000" y="38475"/>
            <a:ext cx="43434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Adding XML Support &amp; JSON Support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20453D-5BE3-40F3-A769-7A5098D32C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8136" y="2421686"/>
            <a:ext cx="8327128" cy="201462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716358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1020234" y="289990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4648200" y="38475"/>
            <a:ext cx="25908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Exceptions Handling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5455D2-5E61-4437-8758-201215D4C9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597" y="766390"/>
            <a:ext cx="11330403" cy="580161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3294640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1020234" y="289990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4343400" y="57090"/>
            <a:ext cx="32766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Update User Details API Call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4F5F9F-0318-4752-974B-89E7B91A33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078" y="1295400"/>
            <a:ext cx="11505426" cy="497600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1227839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1020234" y="289990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4800600" y="57090"/>
            <a:ext cx="23622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Delete User API Call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DCE0DE-B16D-44EE-9EF0-E6AF57CA9A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835" y="1905000"/>
            <a:ext cx="11345229" cy="320285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6379904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1020234" y="289990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962400" y="38475"/>
            <a:ext cx="37338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Pagination and Get Users API Call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DEAB5B-7110-439D-9164-9682079D35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635" y="1600200"/>
            <a:ext cx="11476565" cy="429641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3513060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1020234" y="289990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543300" y="32183"/>
            <a:ext cx="51054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Running Your Web Services App without Eclipse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C89A69-61F4-4D8F-A1A2-7A241F003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835" y="1329948"/>
            <a:ext cx="8449854" cy="22196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97CDB82-8DD2-49A8-AB01-2B2226F067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835" y="4607241"/>
            <a:ext cx="9040487" cy="202910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DBD187F-53E4-4191-8243-F5CCFA2A0F74}"/>
              </a:ext>
            </a:extLst>
          </p:cNvPr>
          <p:cNvSpPr/>
          <p:nvPr/>
        </p:nvSpPr>
        <p:spPr>
          <a:xfrm>
            <a:off x="620461" y="714092"/>
            <a:ext cx="7151939" cy="4700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D:\eclipse\workspace\SpringBootDemo&gt;mvn install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4C6C45-9CCB-49F8-9924-A5E927EDB6F8}"/>
              </a:ext>
            </a:extLst>
          </p:cNvPr>
          <p:cNvSpPr/>
          <p:nvPr/>
        </p:nvSpPr>
        <p:spPr>
          <a:xfrm>
            <a:off x="552543" y="3777433"/>
            <a:ext cx="8572438" cy="4700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D:\eclipse\workspace\SpringBootDemo&gt;mvn spring-boot:run</a:t>
            </a:r>
          </a:p>
        </p:txBody>
      </p:sp>
    </p:spTree>
    <p:extLst>
      <p:ext uri="{BB962C8B-B14F-4D97-AF65-F5344CB8AC3E}">
        <p14:creationId xmlns:p14="http://schemas.microsoft.com/office/powerpoint/2010/main" val="20659992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1020234" y="289990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2362200" y="38475"/>
            <a:ext cx="71628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Run Your Spring boot Application as a stand-alone Java application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53ABEF-3E0F-4F3D-9118-4A639FB511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8969" y="947179"/>
            <a:ext cx="6354062" cy="251495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7987998-36BB-4733-BDB9-E2B39E071B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078" y="5105400"/>
            <a:ext cx="4391638" cy="5525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22AC34-E0C8-4834-9723-E9A0212FEE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4128951"/>
            <a:ext cx="5125165" cy="195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658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429000" y="38475"/>
            <a:ext cx="507381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Introduction to Web Service Application Layers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B8F82C-2530-4585-B8EF-709F9D066DFF}"/>
              </a:ext>
            </a:extLst>
          </p:cNvPr>
          <p:cNvSpPr/>
          <p:nvPr/>
        </p:nvSpPr>
        <p:spPr>
          <a:xfrm>
            <a:off x="1828800" y="1498603"/>
            <a:ext cx="2032000" cy="47752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35992F-CC7B-4644-8056-2A9877ACDADA}"/>
              </a:ext>
            </a:extLst>
          </p:cNvPr>
          <p:cNvSpPr/>
          <p:nvPr/>
        </p:nvSpPr>
        <p:spPr>
          <a:xfrm>
            <a:off x="5181600" y="1487793"/>
            <a:ext cx="2032000" cy="4775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44DFFB-478B-443B-BF69-C9A7F0B77744}"/>
              </a:ext>
            </a:extLst>
          </p:cNvPr>
          <p:cNvSpPr/>
          <p:nvPr/>
        </p:nvSpPr>
        <p:spPr>
          <a:xfrm>
            <a:off x="8214470" y="1487793"/>
            <a:ext cx="2032000" cy="4775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5BE6C0-C1C4-466E-BA08-EE4F0E35A85C}"/>
              </a:ext>
            </a:extLst>
          </p:cNvPr>
          <p:cNvSpPr txBox="1"/>
          <p:nvPr/>
        </p:nvSpPr>
        <p:spPr>
          <a:xfrm>
            <a:off x="1945538" y="2717805"/>
            <a:ext cx="1885068" cy="33855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 err="1"/>
              <a:t>UsersRESTController</a:t>
            </a:r>
            <a:endParaRPr lang="en-US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696069-B860-4964-9E6E-8E31D83B20C4}"/>
              </a:ext>
            </a:extLst>
          </p:cNvPr>
          <p:cNvSpPr txBox="1"/>
          <p:nvPr/>
        </p:nvSpPr>
        <p:spPr>
          <a:xfrm>
            <a:off x="1510352" y="3586209"/>
            <a:ext cx="2088777" cy="30777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 err="1"/>
              <a:t>UserDetailsRequestModel</a:t>
            </a:r>
            <a:endParaRPr lang="en-US" sz="1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45171E-A62D-47D9-872C-93E1CC04FDB8}"/>
              </a:ext>
            </a:extLst>
          </p:cNvPr>
          <p:cNvSpPr txBox="1"/>
          <p:nvPr/>
        </p:nvSpPr>
        <p:spPr>
          <a:xfrm>
            <a:off x="5786111" y="2717805"/>
            <a:ext cx="1247457" cy="33855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/>
              <a:t>UsersService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1BE35F-1D0E-45CC-9425-1EB1903A288B}"/>
              </a:ext>
            </a:extLst>
          </p:cNvPr>
          <p:cNvSpPr txBox="1"/>
          <p:nvPr/>
        </p:nvSpPr>
        <p:spPr>
          <a:xfrm>
            <a:off x="5127286" y="3586209"/>
            <a:ext cx="925125" cy="33855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 err="1"/>
              <a:t>UserDTO</a:t>
            </a:r>
            <a:endParaRPr lang="en-US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8D616A-5B2B-483A-BBA4-C5F9D1145858}"/>
              </a:ext>
            </a:extLst>
          </p:cNvPr>
          <p:cNvSpPr txBox="1"/>
          <p:nvPr/>
        </p:nvSpPr>
        <p:spPr>
          <a:xfrm>
            <a:off x="8534405" y="2726453"/>
            <a:ext cx="1543949" cy="33855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 err="1"/>
              <a:t>UsersRepository</a:t>
            </a:r>
            <a:endParaRPr lang="en-US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F7F82C5-D087-4EE3-9E0A-36AC7396D42A}"/>
              </a:ext>
            </a:extLst>
          </p:cNvPr>
          <p:cNvSpPr txBox="1"/>
          <p:nvPr/>
        </p:nvSpPr>
        <p:spPr>
          <a:xfrm>
            <a:off x="8040248" y="3516873"/>
            <a:ext cx="925125" cy="33855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 err="1"/>
              <a:t>UserDTO</a:t>
            </a:r>
            <a:endParaRPr lang="en-US" sz="1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2A667F-80C4-4FE9-B3B2-8D9476A1FBEB}"/>
              </a:ext>
            </a:extLst>
          </p:cNvPr>
          <p:cNvSpPr txBox="1"/>
          <p:nvPr/>
        </p:nvSpPr>
        <p:spPr>
          <a:xfrm>
            <a:off x="9556780" y="3506066"/>
            <a:ext cx="1103187" cy="33855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 err="1"/>
              <a:t>UserEnitity</a:t>
            </a:r>
            <a:endParaRPr 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5C4E1F-F183-4D6F-B62B-82C8E3011C31}"/>
              </a:ext>
            </a:extLst>
          </p:cNvPr>
          <p:cNvSpPr txBox="1"/>
          <p:nvPr/>
        </p:nvSpPr>
        <p:spPr>
          <a:xfrm>
            <a:off x="1945533" y="1064405"/>
            <a:ext cx="1737079" cy="33855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/>
              <a:t>Presentation Layer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A56DC12-6C71-449B-AA49-79DED84489E2}"/>
              </a:ext>
            </a:extLst>
          </p:cNvPr>
          <p:cNvSpPr txBox="1"/>
          <p:nvPr/>
        </p:nvSpPr>
        <p:spPr>
          <a:xfrm>
            <a:off x="5621442" y="1025302"/>
            <a:ext cx="1276760" cy="33855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/>
              <a:t>Service Layer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DD533DF-9B2E-4A2E-90BC-371234F8E848}"/>
              </a:ext>
            </a:extLst>
          </p:cNvPr>
          <p:cNvSpPr txBox="1"/>
          <p:nvPr/>
        </p:nvSpPr>
        <p:spPr>
          <a:xfrm>
            <a:off x="8669206" y="1025302"/>
            <a:ext cx="1063625" cy="33855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/>
              <a:t>Data Layer</a:t>
            </a:r>
          </a:p>
        </p:txBody>
      </p:sp>
      <p:pic>
        <p:nvPicPr>
          <p:cNvPr id="9" name="Picture 2" descr="Field Icon - Iconshock">
            <a:extLst>
              <a:ext uri="{FF2B5EF4-FFF2-40B4-BE49-F238E27FC236}">
                <a16:creationId xmlns:a16="http://schemas.microsoft.com/office/drawing/2014/main" id="{3298FF86-26BF-4B0A-B30A-A78A90B998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6571" y="2168272"/>
            <a:ext cx="1468398" cy="1468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AF22C9F-7028-4124-B0E2-A515214D7C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624" y="1962362"/>
            <a:ext cx="1163509" cy="2266837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AD4DF71-1C8F-47F8-BEA5-FFDC3298A351}"/>
              </a:ext>
            </a:extLst>
          </p:cNvPr>
          <p:cNvCxnSpPr>
            <a:endCxn id="7" idx="2"/>
          </p:cNvCxnSpPr>
          <p:nvPr/>
        </p:nvCxnSpPr>
        <p:spPr>
          <a:xfrm flipV="1">
            <a:off x="2298647" y="3056359"/>
            <a:ext cx="589425" cy="50359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50718F3-61BF-46A3-B3AC-80BB860EBCEE}"/>
              </a:ext>
            </a:extLst>
          </p:cNvPr>
          <p:cNvCxnSpPr>
            <a:stCxn id="7" idx="3"/>
            <a:endCxn id="17" idx="1"/>
          </p:cNvCxnSpPr>
          <p:nvPr/>
        </p:nvCxnSpPr>
        <p:spPr>
          <a:xfrm>
            <a:off x="3830606" y="2887082"/>
            <a:ext cx="1296680" cy="86840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BFB4556-BD82-41ED-B830-58A0FAB0EC47}"/>
              </a:ext>
            </a:extLst>
          </p:cNvPr>
          <p:cNvCxnSpPr>
            <a:stCxn id="17" idx="0"/>
            <a:endCxn id="16" idx="2"/>
          </p:cNvCxnSpPr>
          <p:nvPr/>
        </p:nvCxnSpPr>
        <p:spPr>
          <a:xfrm flipV="1">
            <a:off x="5589849" y="3056359"/>
            <a:ext cx="819991" cy="52985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FA9AB19-EFF7-4580-93F5-D7E3234F2722}"/>
              </a:ext>
            </a:extLst>
          </p:cNvPr>
          <p:cNvCxnSpPr>
            <a:stCxn id="16" idx="3"/>
            <a:endCxn id="19" idx="1"/>
          </p:cNvCxnSpPr>
          <p:nvPr/>
        </p:nvCxnSpPr>
        <p:spPr>
          <a:xfrm>
            <a:off x="7033568" y="2887082"/>
            <a:ext cx="1006680" cy="79906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666CB30C-551E-4C2D-9598-02FE9C4F04A4}"/>
              </a:ext>
            </a:extLst>
          </p:cNvPr>
          <p:cNvCxnSpPr>
            <a:stCxn id="19" idx="3"/>
            <a:endCxn id="21" idx="1"/>
          </p:cNvCxnSpPr>
          <p:nvPr/>
        </p:nvCxnSpPr>
        <p:spPr>
          <a:xfrm flipV="1">
            <a:off x="8965373" y="3675343"/>
            <a:ext cx="591407" cy="1080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28" name="Straight Arrow Connector 1027">
            <a:extLst>
              <a:ext uri="{FF2B5EF4-FFF2-40B4-BE49-F238E27FC236}">
                <a16:creationId xmlns:a16="http://schemas.microsoft.com/office/drawing/2014/main" id="{8876D68F-95CB-4AD0-9A58-D2E02B4AE88D}"/>
              </a:ext>
            </a:extLst>
          </p:cNvPr>
          <p:cNvCxnSpPr>
            <a:stCxn id="21" idx="0"/>
            <a:endCxn id="18" idx="2"/>
          </p:cNvCxnSpPr>
          <p:nvPr/>
        </p:nvCxnSpPr>
        <p:spPr>
          <a:xfrm flipH="1" flipV="1">
            <a:off x="9306380" y="3065007"/>
            <a:ext cx="801994" cy="44105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0" name="Straight Arrow Connector 1029">
            <a:extLst>
              <a:ext uri="{FF2B5EF4-FFF2-40B4-BE49-F238E27FC236}">
                <a16:creationId xmlns:a16="http://schemas.microsoft.com/office/drawing/2014/main" id="{AC1A6CEA-A13F-4103-AE53-755AD6559E6E}"/>
              </a:ext>
            </a:extLst>
          </p:cNvPr>
          <p:cNvCxnSpPr>
            <a:stCxn id="18" idx="3"/>
            <a:endCxn id="9" idx="1"/>
          </p:cNvCxnSpPr>
          <p:nvPr/>
        </p:nvCxnSpPr>
        <p:spPr>
          <a:xfrm>
            <a:off x="10078354" y="2895730"/>
            <a:ext cx="588217" cy="674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09296F6-0499-4512-9F07-064EF8CE7E7E}"/>
              </a:ext>
            </a:extLst>
          </p:cNvPr>
          <p:cNvSpPr txBox="1"/>
          <p:nvPr/>
        </p:nvSpPr>
        <p:spPr>
          <a:xfrm>
            <a:off x="1459355" y="4157250"/>
            <a:ext cx="974754" cy="33855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 err="1"/>
              <a:t>UserREST</a:t>
            </a:r>
            <a:endParaRPr lang="en-US" sz="16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C7A15C2-1209-4E37-9544-F449EA93CA7D}"/>
              </a:ext>
            </a:extLst>
          </p:cNvPr>
          <p:cNvCxnSpPr>
            <a:cxnSpLocks/>
          </p:cNvCxnSpPr>
          <p:nvPr/>
        </p:nvCxnSpPr>
        <p:spPr>
          <a:xfrm flipH="1" flipV="1">
            <a:off x="1285133" y="3844620"/>
            <a:ext cx="225219" cy="3845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A29A399-6D04-46F3-8A85-120292FBB2FB}"/>
              </a:ext>
            </a:extLst>
          </p:cNvPr>
          <p:cNvCxnSpPr>
            <a:stCxn id="10" idx="3"/>
          </p:cNvCxnSpPr>
          <p:nvPr/>
        </p:nvCxnSpPr>
        <p:spPr>
          <a:xfrm>
            <a:off x="1285133" y="3095781"/>
            <a:ext cx="348239" cy="490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42931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1020234" y="289990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352800" y="38475"/>
            <a:ext cx="53340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How to Create Context Path to Your Web Service?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E51CE9-ECB7-4870-9C4C-E1188954B4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505" y="2260840"/>
            <a:ext cx="8553709" cy="92396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5488774-4EA6-443E-B441-F5DC6083D95F}"/>
              </a:ext>
            </a:extLst>
          </p:cNvPr>
          <p:cNvSpPr/>
          <p:nvPr/>
        </p:nvSpPr>
        <p:spPr>
          <a:xfrm>
            <a:off x="6324600" y="4219103"/>
            <a:ext cx="3993401" cy="236220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ACCB42-D599-4B84-BBE0-25222183F6FB}"/>
              </a:ext>
            </a:extLst>
          </p:cNvPr>
          <p:cNvSpPr txBox="1"/>
          <p:nvPr/>
        </p:nvSpPr>
        <p:spPr>
          <a:xfrm>
            <a:off x="7396926" y="3786852"/>
            <a:ext cx="1517723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800" dirty="0"/>
              <a:t>Tomcat Server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0D8A8E-F1B7-4A03-B14B-780FC4E39029}"/>
              </a:ext>
            </a:extLst>
          </p:cNvPr>
          <p:cNvSpPr txBox="1"/>
          <p:nvPr/>
        </p:nvSpPr>
        <p:spPr>
          <a:xfrm>
            <a:off x="6586602" y="4668092"/>
            <a:ext cx="3204082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800" dirty="0"/>
              <a:t>user-app-ws-0.0.1-snapshot.war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14083A-D645-4949-840C-330465BBEAC3}"/>
              </a:ext>
            </a:extLst>
          </p:cNvPr>
          <p:cNvSpPr txBox="1"/>
          <p:nvPr/>
        </p:nvSpPr>
        <p:spPr>
          <a:xfrm>
            <a:off x="6586602" y="5486413"/>
            <a:ext cx="3625673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800" dirty="0"/>
              <a:t>payment-app-ws-0.0.1-snapshot.war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37EA0AF-7A03-493D-9165-5E712DFA5D1D}"/>
              </a:ext>
            </a:extLst>
          </p:cNvPr>
          <p:cNvSpPr/>
          <p:nvPr/>
        </p:nvSpPr>
        <p:spPr>
          <a:xfrm>
            <a:off x="6023113" y="1027020"/>
            <a:ext cx="3993401" cy="400110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3F7F5F"/>
                </a:solidFill>
                <a:latin typeface="Consolas" panose="020B0609020204030204" pitchFamily="49" charset="0"/>
              </a:rPr>
              <a:t>http://localhost:8080/users</a:t>
            </a:r>
            <a:endParaRPr lang="en-US" sz="20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F582FB8-9BC6-444C-8010-845E07C1B5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634" y="881736"/>
            <a:ext cx="5324007" cy="97270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0448BAA2-DA80-47D9-AD1C-CAB8342FC2DA}"/>
              </a:ext>
            </a:extLst>
          </p:cNvPr>
          <p:cNvSpPr/>
          <p:nvPr/>
        </p:nvSpPr>
        <p:spPr>
          <a:xfrm>
            <a:off x="152400" y="4885466"/>
            <a:ext cx="3993401" cy="4001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3F7F5F"/>
                </a:solidFill>
                <a:latin typeface="Consolas" panose="020B0609020204030204" pitchFamily="49" charset="0"/>
              </a:rPr>
              <a:t>http://localhost:8080/users</a:t>
            </a:r>
            <a:endParaRPr lang="en-US" sz="24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64FC02B-A76E-4900-B916-0D4C1487293A}"/>
              </a:ext>
            </a:extLst>
          </p:cNvPr>
          <p:cNvSpPr/>
          <p:nvPr/>
        </p:nvSpPr>
        <p:spPr>
          <a:xfrm>
            <a:off x="152400" y="5561460"/>
            <a:ext cx="4557658" cy="4001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3F7F5F"/>
                </a:solidFill>
                <a:latin typeface="Consolas" panose="020B0609020204030204" pitchFamily="49" charset="0"/>
              </a:rPr>
              <a:t>http://localhost:8080/payments</a:t>
            </a:r>
            <a:endParaRPr lang="en-US" sz="2400" dirty="0"/>
          </a:p>
        </p:txBody>
      </p:sp>
      <p:pic>
        <p:nvPicPr>
          <p:cNvPr id="1026" name="Picture 2" descr="Question Mark l What is a Question Mark? - Twinkl Teaching Wiki">
            <a:extLst>
              <a:ext uri="{FF2B5EF4-FFF2-40B4-BE49-F238E27FC236}">
                <a16:creationId xmlns:a16="http://schemas.microsoft.com/office/drawing/2014/main" id="{BED855CA-041C-4F84-B596-2E971ADF40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603" y="4732754"/>
            <a:ext cx="930097" cy="1321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Speech Bubble: Rectangle with Corners Rounded 22">
            <a:extLst>
              <a:ext uri="{FF2B5EF4-FFF2-40B4-BE49-F238E27FC236}">
                <a16:creationId xmlns:a16="http://schemas.microsoft.com/office/drawing/2014/main" id="{2D05604B-7D6C-4BC4-A2CD-DEF0672EA260}"/>
              </a:ext>
            </a:extLst>
          </p:cNvPr>
          <p:cNvSpPr/>
          <p:nvPr/>
        </p:nvSpPr>
        <p:spPr>
          <a:xfrm>
            <a:off x="9479801" y="3591474"/>
            <a:ext cx="1676400" cy="470001"/>
          </a:xfrm>
          <a:prstGeom prst="wedgeRoundRectCallout">
            <a:avLst>
              <a:gd name="adj1" fmla="val -57988"/>
              <a:gd name="adj2" fmla="val 189348"/>
              <a:gd name="adj3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Context Path= ‘ ’</a:t>
            </a:r>
          </a:p>
        </p:txBody>
      </p:sp>
      <p:sp>
        <p:nvSpPr>
          <p:cNvPr id="25" name="Speech Bubble: Rectangle with Corners Rounded 24">
            <a:extLst>
              <a:ext uri="{FF2B5EF4-FFF2-40B4-BE49-F238E27FC236}">
                <a16:creationId xmlns:a16="http://schemas.microsoft.com/office/drawing/2014/main" id="{9C7773BD-A14E-4CB0-9FC1-53FC9850CFA6}"/>
              </a:ext>
            </a:extLst>
          </p:cNvPr>
          <p:cNvSpPr/>
          <p:nvPr/>
        </p:nvSpPr>
        <p:spPr>
          <a:xfrm>
            <a:off x="10212275" y="4784494"/>
            <a:ext cx="1676400" cy="470001"/>
          </a:xfrm>
          <a:prstGeom prst="wedgeRoundRectCallout">
            <a:avLst>
              <a:gd name="adj1" fmla="val -66684"/>
              <a:gd name="adj2" fmla="val 116038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Context Path= ‘ ’</a:t>
            </a:r>
          </a:p>
        </p:txBody>
      </p:sp>
    </p:spTree>
    <p:extLst>
      <p:ext uri="{BB962C8B-B14F-4D97-AF65-F5344CB8AC3E}">
        <p14:creationId xmlns:p14="http://schemas.microsoft.com/office/powerpoint/2010/main" val="2137344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2" grpId="0" animBg="1"/>
      <p:bldP spid="21" grpId="0" animBg="1"/>
      <p:bldP spid="22" grpId="0" animBg="1"/>
      <p:bldP spid="23" grpId="0" animBg="1"/>
      <p:bldP spid="2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1020234" y="289990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352800" y="38475"/>
            <a:ext cx="53340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How to Create Context Path to Your Web Service?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5488774-4EA6-443E-B441-F5DC6083D95F}"/>
              </a:ext>
            </a:extLst>
          </p:cNvPr>
          <p:cNvSpPr/>
          <p:nvPr/>
        </p:nvSpPr>
        <p:spPr>
          <a:xfrm>
            <a:off x="6195858" y="2133600"/>
            <a:ext cx="3993401" cy="236220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ACCB42-D599-4B84-BBE0-25222183F6FB}"/>
              </a:ext>
            </a:extLst>
          </p:cNvPr>
          <p:cNvSpPr txBox="1"/>
          <p:nvPr/>
        </p:nvSpPr>
        <p:spPr>
          <a:xfrm>
            <a:off x="7301039" y="1648309"/>
            <a:ext cx="1517723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800" dirty="0"/>
              <a:t>Tomcat Server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0D8A8E-F1B7-4A03-B14B-780FC4E39029}"/>
              </a:ext>
            </a:extLst>
          </p:cNvPr>
          <p:cNvSpPr txBox="1"/>
          <p:nvPr/>
        </p:nvSpPr>
        <p:spPr>
          <a:xfrm>
            <a:off x="6457860" y="2582589"/>
            <a:ext cx="3204082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800" dirty="0"/>
              <a:t>user-app-ws-0.0.1-snapshot.war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14083A-D645-4949-840C-330465BBEAC3}"/>
              </a:ext>
            </a:extLst>
          </p:cNvPr>
          <p:cNvSpPr txBox="1"/>
          <p:nvPr/>
        </p:nvSpPr>
        <p:spPr>
          <a:xfrm>
            <a:off x="6457860" y="3400910"/>
            <a:ext cx="3625673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800" dirty="0"/>
              <a:t>payment-app-ws-0.0.1-snapshot.war</a:t>
            </a:r>
          </a:p>
        </p:txBody>
      </p:sp>
      <p:sp>
        <p:nvSpPr>
          <p:cNvPr id="23" name="Speech Bubble: Rectangle with Corners Rounded 22">
            <a:extLst>
              <a:ext uri="{FF2B5EF4-FFF2-40B4-BE49-F238E27FC236}">
                <a16:creationId xmlns:a16="http://schemas.microsoft.com/office/drawing/2014/main" id="{2D05604B-7D6C-4BC4-A2CD-DEF0672EA260}"/>
              </a:ext>
            </a:extLst>
          </p:cNvPr>
          <p:cNvSpPr/>
          <p:nvPr/>
        </p:nvSpPr>
        <p:spPr>
          <a:xfrm>
            <a:off x="9351059" y="1505971"/>
            <a:ext cx="1676400" cy="470001"/>
          </a:xfrm>
          <a:prstGeom prst="wedgeRoundRectCallout">
            <a:avLst>
              <a:gd name="adj1" fmla="val -57988"/>
              <a:gd name="adj2" fmla="val 189348"/>
              <a:gd name="adj3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Context Path= ‘</a:t>
            </a:r>
            <a:r>
              <a:rPr lang="en-US" sz="1600" dirty="0">
                <a:solidFill>
                  <a:srgbClr val="FF0000"/>
                </a:solidFill>
              </a:rPr>
              <a:t>/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user-app-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ws</a:t>
            </a:r>
            <a:r>
              <a:rPr lang="en-US" sz="1600" dirty="0" err="1"/>
              <a:t>’</a:t>
            </a:r>
            <a:endParaRPr lang="en-US" sz="1600" dirty="0"/>
          </a:p>
        </p:txBody>
      </p:sp>
      <p:sp>
        <p:nvSpPr>
          <p:cNvPr id="25" name="Speech Bubble: Rectangle with Corners Rounded 24">
            <a:extLst>
              <a:ext uri="{FF2B5EF4-FFF2-40B4-BE49-F238E27FC236}">
                <a16:creationId xmlns:a16="http://schemas.microsoft.com/office/drawing/2014/main" id="{9C7773BD-A14E-4CB0-9FC1-53FC9850CFA6}"/>
              </a:ext>
            </a:extLst>
          </p:cNvPr>
          <p:cNvSpPr/>
          <p:nvPr/>
        </p:nvSpPr>
        <p:spPr>
          <a:xfrm>
            <a:off x="9825116" y="3841991"/>
            <a:ext cx="2208325" cy="701919"/>
          </a:xfrm>
          <a:prstGeom prst="wedgeRoundRectCallout">
            <a:avLst>
              <a:gd name="adj1" fmla="val -76869"/>
              <a:gd name="adj2" fmla="val -68985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Context Path= ‘</a:t>
            </a:r>
            <a:r>
              <a:rPr lang="en-US" sz="1600" dirty="0">
                <a:solidFill>
                  <a:srgbClr val="FF0000"/>
                </a:solidFill>
              </a:rPr>
              <a:t>/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payment-app-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ws</a:t>
            </a:r>
            <a:r>
              <a:rPr lang="en-US" sz="1600" dirty="0" err="1"/>
              <a:t>’</a:t>
            </a:r>
            <a:endParaRPr lang="en-US" sz="16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20A2580-5121-49D1-A89C-A0E3583CD9B3}"/>
              </a:ext>
            </a:extLst>
          </p:cNvPr>
          <p:cNvSpPr/>
          <p:nvPr/>
        </p:nvSpPr>
        <p:spPr>
          <a:xfrm>
            <a:off x="184245" y="2731740"/>
            <a:ext cx="4560864" cy="33855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http://localhost:8080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/user-app-ws</a:t>
            </a:r>
            <a:r>
              <a:rPr 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/users</a:t>
            </a:r>
            <a:endParaRPr lang="en-US" sz="18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DE423E5-985C-417D-8062-E613B511C11E}"/>
              </a:ext>
            </a:extLst>
          </p:cNvPr>
          <p:cNvSpPr/>
          <p:nvPr/>
        </p:nvSpPr>
        <p:spPr>
          <a:xfrm>
            <a:off x="23658" y="3690706"/>
            <a:ext cx="5234125" cy="33855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http://localhost:8080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/payment-app-ws</a:t>
            </a:r>
            <a:r>
              <a:rPr 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/payments</a:t>
            </a:r>
            <a:endParaRPr lang="en-US" sz="18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3463B64-0C50-4CD8-8E9C-BD74DAFBE3D3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5257783" y="3690706"/>
            <a:ext cx="1200077" cy="169277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84D188A-139D-4224-A232-8EF88ACB454F}"/>
              </a:ext>
            </a:extLst>
          </p:cNvPr>
          <p:cNvCxnSpPr>
            <a:cxnSpLocks/>
            <a:stCxn id="18" idx="3"/>
            <a:endCxn id="10" idx="1"/>
          </p:cNvCxnSpPr>
          <p:nvPr/>
        </p:nvCxnSpPr>
        <p:spPr>
          <a:xfrm flipV="1">
            <a:off x="4745109" y="2767255"/>
            <a:ext cx="1712751" cy="133762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20580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1020234" y="289990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2895600" y="44767"/>
            <a:ext cx="70104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How to Generate a WAR file and deploy in Apache Tomcat Server?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0D5F790-7DB6-4189-8BFA-B6526FA71F06}"/>
              </a:ext>
            </a:extLst>
          </p:cNvPr>
          <p:cNvSpPr/>
          <p:nvPr/>
        </p:nvSpPr>
        <p:spPr>
          <a:xfrm>
            <a:off x="613836" y="1142068"/>
            <a:ext cx="3500964" cy="266700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B9E93B-F7CB-424F-B776-BAE36E86A12A}"/>
              </a:ext>
            </a:extLst>
          </p:cNvPr>
          <p:cNvSpPr txBox="1"/>
          <p:nvPr/>
        </p:nvSpPr>
        <p:spPr>
          <a:xfrm>
            <a:off x="1713187" y="672623"/>
            <a:ext cx="1517723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800" dirty="0"/>
              <a:t>Tomcat Server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81DDE1-ABA9-4871-86A6-5BD3DD912DE1}"/>
              </a:ext>
            </a:extLst>
          </p:cNvPr>
          <p:cNvSpPr txBox="1"/>
          <p:nvPr/>
        </p:nvSpPr>
        <p:spPr>
          <a:xfrm>
            <a:off x="1321209" y="1456641"/>
            <a:ext cx="2333972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800" dirty="0"/>
              <a:t>employee-app-</a:t>
            </a:r>
            <a:r>
              <a:rPr lang="en-US" sz="1800" dirty="0" err="1"/>
              <a:t>ws.war</a:t>
            </a:r>
            <a:endParaRPr lang="en-US" sz="1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BA77DC-CAC3-49E5-8497-2B12B39DEC6A}"/>
              </a:ext>
            </a:extLst>
          </p:cNvPr>
          <p:cNvSpPr txBox="1"/>
          <p:nvPr/>
        </p:nvSpPr>
        <p:spPr>
          <a:xfrm>
            <a:off x="1354339" y="2110657"/>
            <a:ext cx="2235420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800" dirty="0"/>
              <a:t>payment-app-</a:t>
            </a:r>
            <a:r>
              <a:rPr lang="en-US" sz="1800" dirty="0" err="1"/>
              <a:t>ws.war</a:t>
            </a:r>
            <a:endParaRPr lang="en-US" sz="1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7E1616-E567-4405-97FC-B157386918DC}"/>
              </a:ext>
            </a:extLst>
          </p:cNvPr>
          <p:cNvSpPr txBox="1"/>
          <p:nvPr/>
        </p:nvSpPr>
        <p:spPr>
          <a:xfrm>
            <a:off x="1463760" y="2892401"/>
            <a:ext cx="1743298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800" dirty="0"/>
              <a:t>user-app-</a:t>
            </a:r>
            <a:r>
              <a:rPr lang="en-US" sz="1800" dirty="0" err="1"/>
              <a:t>ws.war</a:t>
            </a:r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4AD985-AE8C-4B1F-B14A-25FCD6F9ED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3902497"/>
            <a:ext cx="7506748" cy="262926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1112593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1020234" y="289990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2895600" y="44767"/>
            <a:ext cx="70104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How to Generate a WAR file and deploy in Apache Tomcat Server?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64F6D7-A4EC-44D4-9255-FC92A9473A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228" y="732703"/>
            <a:ext cx="4972744" cy="115268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B7FCDCD-1C62-4CB9-848B-A3B7905E6E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411" y="2055667"/>
            <a:ext cx="8440328" cy="128605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152DD4-CB40-4B43-AB6A-8C319870E2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228" y="3532692"/>
            <a:ext cx="6887536" cy="12955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FAD5B5D-3921-4509-A565-04DDA15630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9228" y="4952511"/>
            <a:ext cx="7697274" cy="183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0338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1020234" y="289990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2895600" y="44767"/>
            <a:ext cx="70104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How to Generate a WAR file and deploy in Apache Tomcat Server?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4CDD5EF-843A-42C2-B525-E48CE2B96A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371600"/>
            <a:ext cx="11887200" cy="3577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2537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1020234" y="289990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613836" y="57090"/>
            <a:ext cx="11044764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Web Service End point for Create User and addresses? - Object Relationships @OneToMany Relationship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879B2A-6FF9-4C04-94CC-EAB6CE311C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1447677"/>
            <a:ext cx="8162188" cy="3962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6791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1020234" y="289990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613836" y="57090"/>
            <a:ext cx="11044764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Web Service End point for Get User with addresses? - Object Relationships @OneToMany Relationship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879B2A-6FF9-4C04-94CC-EAB6CE311C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1447677"/>
            <a:ext cx="8162188" cy="3962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0545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1020234" y="289990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613836" y="57090"/>
            <a:ext cx="11044764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Web Service End point for Update User and addresses? - Object Relationships @OneToMany Relationship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879B2A-6FF9-4C04-94CC-EAB6CE311C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1447677"/>
            <a:ext cx="8162188" cy="3962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8742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1020234" y="289990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613836" y="57090"/>
            <a:ext cx="11044764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Web Service End point for Delete User and addresses? - Object Relationships @OneToMany Relationship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879B2A-6FF9-4C04-94CC-EAB6CE311C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1447677"/>
            <a:ext cx="8162188" cy="3962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0649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1020234" y="289990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423889" y="86789"/>
            <a:ext cx="11370728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Web Service End point for Get All the Users and each user addresses? - Object Relationships @OneToMany Relationship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879B2A-6FF9-4C04-94CC-EAB6CE311C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1447677"/>
            <a:ext cx="8162188" cy="3962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549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4572000" y="38475"/>
            <a:ext cx="32004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Implementing User Sign up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FC3AE5-0AC2-4EFA-BC5C-02BDE55542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7" y="1296193"/>
            <a:ext cx="7620004" cy="27816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A96BFA1-79EA-49FD-A1F7-639C01E73654}"/>
              </a:ext>
            </a:extLst>
          </p:cNvPr>
          <p:cNvSpPr txBox="1"/>
          <p:nvPr/>
        </p:nvSpPr>
        <p:spPr>
          <a:xfrm>
            <a:off x="2110318" y="2702983"/>
            <a:ext cx="184731" cy="5958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272" dirty="0"/>
          </a:p>
        </p:txBody>
      </p:sp>
      <p:sp>
        <p:nvSpPr>
          <p:cNvPr id="9" name="Rectangular Callout 7">
            <a:extLst>
              <a:ext uri="{FF2B5EF4-FFF2-40B4-BE49-F238E27FC236}">
                <a16:creationId xmlns:a16="http://schemas.microsoft.com/office/drawing/2014/main" id="{C23EB059-3A0E-4AB0-8F54-41C3B468DFC0}"/>
              </a:ext>
            </a:extLst>
          </p:cNvPr>
          <p:cNvSpPr/>
          <p:nvPr/>
        </p:nvSpPr>
        <p:spPr>
          <a:xfrm>
            <a:off x="3429001" y="4440565"/>
            <a:ext cx="1828800" cy="410464"/>
          </a:xfrm>
          <a:prstGeom prst="wedgeRectCallout">
            <a:avLst>
              <a:gd name="adj1" fmla="val 30971"/>
              <a:gd name="adj2" fmla="val -235072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UserController.java</a:t>
            </a:r>
          </a:p>
        </p:txBody>
      </p:sp>
      <p:sp>
        <p:nvSpPr>
          <p:cNvPr id="10" name="Rectangular Callout 10">
            <a:extLst>
              <a:ext uri="{FF2B5EF4-FFF2-40B4-BE49-F238E27FC236}">
                <a16:creationId xmlns:a16="http://schemas.microsoft.com/office/drawing/2014/main" id="{C4CAF1E9-5393-4DF5-8121-18832E164E84}"/>
              </a:ext>
            </a:extLst>
          </p:cNvPr>
          <p:cNvSpPr/>
          <p:nvPr/>
        </p:nvSpPr>
        <p:spPr>
          <a:xfrm>
            <a:off x="5791200" y="4440565"/>
            <a:ext cx="1981190" cy="410464"/>
          </a:xfrm>
          <a:prstGeom prst="wedgeRectCallout">
            <a:avLst>
              <a:gd name="adj1" fmla="val -10198"/>
              <a:gd name="adj2" fmla="val -234849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UserServiceImpl.java</a:t>
            </a:r>
          </a:p>
        </p:txBody>
      </p:sp>
      <p:sp>
        <p:nvSpPr>
          <p:cNvPr id="11" name="Rectangular Callout 11">
            <a:extLst>
              <a:ext uri="{FF2B5EF4-FFF2-40B4-BE49-F238E27FC236}">
                <a16:creationId xmlns:a16="http://schemas.microsoft.com/office/drawing/2014/main" id="{38B81F0C-504F-4467-A075-273D1691CAAE}"/>
              </a:ext>
            </a:extLst>
          </p:cNvPr>
          <p:cNvSpPr/>
          <p:nvPr/>
        </p:nvSpPr>
        <p:spPr>
          <a:xfrm>
            <a:off x="8455991" y="4440565"/>
            <a:ext cx="1981199" cy="410464"/>
          </a:xfrm>
          <a:prstGeom prst="wedgeRectCallout">
            <a:avLst>
              <a:gd name="adj1" fmla="val -27397"/>
              <a:gd name="adj2" fmla="val -200846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UserRepository.java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64E3B9-94D6-45B4-A36B-C1B3BB908FAD}"/>
              </a:ext>
            </a:extLst>
          </p:cNvPr>
          <p:cNvSpPr txBox="1"/>
          <p:nvPr/>
        </p:nvSpPr>
        <p:spPr>
          <a:xfrm>
            <a:off x="2645834" y="5092790"/>
            <a:ext cx="1563313" cy="3385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/>
              <a:t>@</a:t>
            </a:r>
            <a:r>
              <a:rPr lang="en-US" sz="1600" dirty="0" err="1"/>
              <a:t>RestController</a:t>
            </a:r>
            <a:endParaRPr 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F53587-67BB-4519-B3B7-42BE13B6CCB1}"/>
              </a:ext>
            </a:extLst>
          </p:cNvPr>
          <p:cNvSpPr txBox="1"/>
          <p:nvPr/>
        </p:nvSpPr>
        <p:spPr>
          <a:xfrm>
            <a:off x="5791200" y="5092790"/>
            <a:ext cx="967252" cy="3385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/>
              <a:t>@Service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BF42A7-0673-45D7-92DE-AB4179B1F660}"/>
              </a:ext>
            </a:extLst>
          </p:cNvPr>
          <p:cNvSpPr txBox="1"/>
          <p:nvPr/>
        </p:nvSpPr>
        <p:spPr>
          <a:xfrm>
            <a:off x="8432800" y="5111323"/>
            <a:ext cx="1263744" cy="3385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/>
              <a:t>@Repository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DCE65D9-45BD-4DD4-8E6D-E47C6ABC74F2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4066117" y="4851029"/>
            <a:ext cx="277284" cy="2417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8C4E32D-C8C6-44D8-8903-A31BC25C86AA}"/>
              </a:ext>
            </a:extLst>
          </p:cNvPr>
          <p:cNvCxnSpPr/>
          <p:nvPr/>
        </p:nvCxnSpPr>
        <p:spPr>
          <a:xfrm flipH="1">
            <a:off x="6316664" y="4865673"/>
            <a:ext cx="1" cy="2417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11B6C74-43AA-44C3-9425-1C655007A7D6}"/>
              </a:ext>
            </a:extLst>
          </p:cNvPr>
          <p:cNvCxnSpPr/>
          <p:nvPr/>
        </p:nvCxnSpPr>
        <p:spPr>
          <a:xfrm flipH="1">
            <a:off x="8940801" y="4878243"/>
            <a:ext cx="1" cy="2417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9" name="Picture 4" descr="Related image">
            <a:extLst>
              <a:ext uri="{FF2B5EF4-FFF2-40B4-BE49-F238E27FC236}">
                <a16:creationId xmlns:a16="http://schemas.microsoft.com/office/drawing/2014/main" id="{3DC600BC-D32A-450E-8766-DE57CE405E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1" y="2093383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A7D5A0F-E863-4566-8296-37C843CFB8DD}"/>
              </a:ext>
            </a:extLst>
          </p:cNvPr>
          <p:cNvSpPr txBox="1"/>
          <p:nvPr/>
        </p:nvSpPr>
        <p:spPr>
          <a:xfrm>
            <a:off x="53662" y="1718218"/>
            <a:ext cx="1413849" cy="33855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/>
              <a:t>Postman client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53E64E1-FA34-4D10-870B-7FA445A7C2FD}"/>
              </a:ext>
            </a:extLst>
          </p:cNvPr>
          <p:cNvSpPr txBox="1"/>
          <p:nvPr/>
        </p:nvSpPr>
        <p:spPr>
          <a:xfrm>
            <a:off x="1741888" y="2261917"/>
            <a:ext cx="2402673" cy="3181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67" dirty="0"/>
              <a:t>User Sign-up Request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FDF33D6-6C6C-4D8F-9321-1A90696A1BF4}"/>
              </a:ext>
            </a:extLst>
          </p:cNvPr>
          <p:cNvCxnSpPr/>
          <p:nvPr/>
        </p:nvCxnSpPr>
        <p:spPr>
          <a:xfrm>
            <a:off x="1314450" y="2702983"/>
            <a:ext cx="325754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92E305A-A01D-4692-8F16-13DC618BEF80}"/>
              </a:ext>
            </a:extLst>
          </p:cNvPr>
          <p:cNvCxnSpPr/>
          <p:nvPr/>
        </p:nvCxnSpPr>
        <p:spPr>
          <a:xfrm>
            <a:off x="5689600" y="2687037"/>
            <a:ext cx="7112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B39458A-B8CF-4185-87E4-D2E5E0A74621}"/>
              </a:ext>
            </a:extLst>
          </p:cNvPr>
          <p:cNvCxnSpPr/>
          <p:nvPr/>
        </p:nvCxnSpPr>
        <p:spPr>
          <a:xfrm>
            <a:off x="7416800" y="2702983"/>
            <a:ext cx="7112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28B50DE-6237-4D60-A398-9207E97872C6}"/>
              </a:ext>
            </a:extLst>
          </p:cNvPr>
          <p:cNvCxnSpPr/>
          <p:nvPr/>
        </p:nvCxnSpPr>
        <p:spPr>
          <a:xfrm>
            <a:off x="9134876" y="2681675"/>
            <a:ext cx="8128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D213818-53AF-499A-8CE8-6C4B1CCE2CD7}"/>
              </a:ext>
            </a:extLst>
          </p:cNvPr>
          <p:cNvSpPr txBox="1"/>
          <p:nvPr/>
        </p:nvSpPr>
        <p:spPr>
          <a:xfrm>
            <a:off x="1752600" y="2823118"/>
            <a:ext cx="2402673" cy="3181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67" dirty="0"/>
              <a:t> User Sign-up Response</a:t>
            </a:r>
          </a:p>
        </p:txBody>
      </p:sp>
    </p:spTree>
    <p:extLst>
      <p:ext uri="{BB962C8B-B14F-4D97-AF65-F5344CB8AC3E}">
        <p14:creationId xmlns:p14="http://schemas.microsoft.com/office/powerpoint/2010/main" val="19538473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1020234" y="289990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554844" y="86789"/>
            <a:ext cx="11082311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Web Service End point for Get List of Addresses for a Specific User? - Object Relationships @OneToMany Relationship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879B2A-6FF9-4C04-94CC-EAB6CE311C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1447677"/>
            <a:ext cx="8162188" cy="3962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601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1020234" y="289990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207436" y="86789"/>
            <a:ext cx="11777128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Web Service End point for Get a Single Address Details for a Specific User? - Object Relationships @OneToMany Relationship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879B2A-6FF9-4C04-94CC-EAB6CE311C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1447677"/>
            <a:ext cx="8162188" cy="3962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6545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1020234" y="289990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4191000" y="38475"/>
            <a:ext cx="36576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Security for User Sign-in</a:t>
            </a:r>
          </a:p>
        </p:txBody>
      </p:sp>
    </p:spTree>
    <p:extLst>
      <p:ext uri="{BB962C8B-B14F-4D97-AF65-F5344CB8AC3E}">
        <p14:creationId xmlns:p14="http://schemas.microsoft.com/office/powerpoint/2010/main" val="17308555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1020234" y="289990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4191000" y="38475"/>
            <a:ext cx="36576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Security for User Sign-in</a:t>
            </a:r>
          </a:p>
        </p:txBody>
      </p:sp>
    </p:spTree>
    <p:extLst>
      <p:ext uri="{BB962C8B-B14F-4D97-AF65-F5344CB8AC3E}">
        <p14:creationId xmlns:p14="http://schemas.microsoft.com/office/powerpoint/2010/main" val="34859960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1020234" y="289990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4191000" y="38475"/>
            <a:ext cx="36576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Security for User Sign-in</a:t>
            </a:r>
          </a:p>
        </p:txBody>
      </p:sp>
    </p:spTree>
    <p:extLst>
      <p:ext uri="{BB962C8B-B14F-4D97-AF65-F5344CB8AC3E}">
        <p14:creationId xmlns:p14="http://schemas.microsoft.com/office/powerpoint/2010/main" val="1293595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4191000" y="38475"/>
            <a:ext cx="36576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Security for User Sign-up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BC3724-687D-4121-8A5E-9F53318FC7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436" y="592543"/>
            <a:ext cx="8726118" cy="237205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EA3ED2-B6B0-4B39-9B99-D2581D9BCC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0" y="3118557"/>
            <a:ext cx="8305800" cy="361580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33D6E793-4735-41E4-91AE-B435F8A8408E}"/>
              </a:ext>
            </a:extLst>
          </p:cNvPr>
          <p:cNvSpPr txBox="1"/>
          <p:nvPr/>
        </p:nvSpPr>
        <p:spPr>
          <a:xfrm>
            <a:off x="62948" y="5486400"/>
            <a:ext cx="3412344" cy="58477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/>
              <a:t>/users  - No Authentication</a:t>
            </a:r>
          </a:p>
          <a:p>
            <a:r>
              <a:rPr lang="en-US" sz="1600" dirty="0"/>
              <a:t>Other URLs – Authentication is needed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5C78F34-9430-46D3-884F-A1DC8390096C}"/>
              </a:ext>
            </a:extLst>
          </p:cNvPr>
          <p:cNvCxnSpPr>
            <a:stCxn id="27" idx="3"/>
          </p:cNvCxnSpPr>
          <p:nvPr/>
        </p:nvCxnSpPr>
        <p:spPr>
          <a:xfrm>
            <a:off x="3475292" y="5778788"/>
            <a:ext cx="334708" cy="12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6895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4191000" y="38475"/>
            <a:ext cx="36576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Security for User Sign-in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302B20-5638-4252-99D7-4B4057D6EF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899" y="990600"/>
            <a:ext cx="4260027" cy="5312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281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4191000" y="38475"/>
            <a:ext cx="36576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Security for User Sign-in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67B16D-4021-41F5-8E2A-96D50CBAAD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235" y="3429000"/>
            <a:ext cx="10388493" cy="156218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01AB3662-B7DE-46AE-AFF8-772AB370760C}"/>
              </a:ext>
            </a:extLst>
          </p:cNvPr>
          <p:cNvSpPr/>
          <p:nvPr/>
        </p:nvSpPr>
        <p:spPr>
          <a:xfrm>
            <a:off x="2286000" y="2286000"/>
            <a:ext cx="7620000" cy="685800"/>
          </a:xfrm>
          <a:prstGeom prst="wedgeRectCallout">
            <a:avLst>
              <a:gd name="adj1" fmla="val -15523"/>
              <a:gd name="adj2" fmla="val 161199"/>
            </a:avLst>
          </a:prstGeom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rgbClr val="FF0000"/>
                </a:solidFill>
              </a:rPr>
              <a:t>UserDetailsService</a:t>
            </a:r>
            <a:r>
              <a:rPr lang="en-US" sz="2000" dirty="0"/>
              <a:t> is used to load user details from the database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33A2B0-DF5D-4EC1-9D73-C73199F11B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235" y="957017"/>
            <a:ext cx="7685108" cy="87178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846057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4191000" y="38475"/>
            <a:ext cx="36576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Security for User Sign-in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06C5B88-B050-4FD5-9CC9-BC990AE2B3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635" y="1257156"/>
            <a:ext cx="6668497" cy="66695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9BEE446-E9BD-471D-A075-D329C6CE4D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444" y="2751721"/>
            <a:ext cx="8146016" cy="102884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5F26102-7D39-4C11-9BE9-C7EBC9AE90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1" y="5133945"/>
            <a:ext cx="7354326" cy="146709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pic>
      <p:sp>
        <p:nvSpPr>
          <p:cNvPr id="16" name="Speech Bubble: Rectangle with Corners Rounded 15">
            <a:extLst>
              <a:ext uri="{FF2B5EF4-FFF2-40B4-BE49-F238E27FC236}">
                <a16:creationId xmlns:a16="http://schemas.microsoft.com/office/drawing/2014/main" id="{531C8E79-4D39-4290-8114-3E908057851C}"/>
              </a:ext>
            </a:extLst>
          </p:cNvPr>
          <p:cNvSpPr/>
          <p:nvPr/>
        </p:nvSpPr>
        <p:spPr>
          <a:xfrm>
            <a:off x="7079132" y="942819"/>
            <a:ext cx="4884267" cy="1562473"/>
          </a:xfrm>
          <a:prstGeom prst="wedgeRoundRectCallout">
            <a:avLst>
              <a:gd name="adj1" fmla="val -62887"/>
              <a:gd name="adj2" fmla="val 82264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/>
              <a:t>Get the Username and password from the incoming request and check incoming username and password is matching against the database username and password and if matches then </a:t>
            </a:r>
            <a:r>
              <a:rPr lang="en-US" sz="1600" dirty="0">
                <a:solidFill>
                  <a:srgbClr val="FF0000"/>
                </a:solidFill>
              </a:rPr>
              <a:t>successfulAuthentication</a:t>
            </a:r>
            <a:r>
              <a:rPr lang="en-US" sz="1600" dirty="0"/>
              <a:t> method will be called</a:t>
            </a:r>
          </a:p>
        </p:txBody>
      </p:sp>
      <p:sp>
        <p:nvSpPr>
          <p:cNvPr id="19" name="Speech Bubble: Rectangle with Corners Rounded 18">
            <a:extLst>
              <a:ext uri="{FF2B5EF4-FFF2-40B4-BE49-F238E27FC236}">
                <a16:creationId xmlns:a16="http://schemas.microsoft.com/office/drawing/2014/main" id="{EE4C9F0C-37C8-4329-BCC9-0FEA502314B5}"/>
              </a:ext>
            </a:extLst>
          </p:cNvPr>
          <p:cNvSpPr/>
          <p:nvPr/>
        </p:nvSpPr>
        <p:spPr>
          <a:xfrm>
            <a:off x="6400801" y="4182641"/>
            <a:ext cx="5562598" cy="1028843"/>
          </a:xfrm>
          <a:prstGeom prst="wedgeRoundRectCallout">
            <a:avLst>
              <a:gd name="adj1" fmla="val -39633"/>
              <a:gd name="adj2" fmla="val 79910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/>
              <a:t>Generate the JWT token and add JWT token and Public </a:t>
            </a:r>
            <a:r>
              <a:rPr lang="en-US" sz="1600" dirty="0" err="1"/>
              <a:t>UserID</a:t>
            </a:r>
            <a:r>
              <a:rPr lang="en-US" sz="1600" dirty="0"/>
              <a:t> to the response Header</a:t>
            </a:r>
          </a:p>
        </p:txBody>
      </p:sp>
    </p:spTree>
    <p:extLst>
      <p:ext uri="{BB962C8B-B14F-4D97-AF65-F5344CB8AC3E}">
        <p14:creationId xmlns:p14="http://schemas.microsoft.com/office/powerpoint/2010/main" val="3805349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4191000" y="38475"/>
            <a:ext cx="36576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Security for User Sign-in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0A59CF-83D9-412E-B60A-FE9993A39B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306" y="933510"/>
            <a:ext cx="9072559" cy="685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C087085-9929-4365-97FC-45D8F3650D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17" y="4419600"/>
            <a:ext cx="10815075" cy="1133008"/>
          </a:xfrm>
          <a:prstGeom prst="rect">
            <a:avLst/>
          </a:prstGeom>
        </p:spPr>
      </p:pic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F4AFE074-3C1A-4EEC-80FA-5D37906ED138}"/>
              </a:ext>
            </a:extLst>
          </p:cNvPr>
          <p:cNvSpPr/>
          <p:nvPr/>
        </p:nvSpPr>
        <p:spPr>
          <a:xfrm>
            <a:off x="4038600" y="2469861"/>
            <a:ext cx="6988223" cy="1133008"/>
          </a:xfrm>
          <a:prstGeom prst="wedgeRectCallout">
            <a:avLst>
              <a:gd name="adj1" fmla="val -33728"/>
              <a:gd name="adj2" fmla="val 153329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800" dirty="0"/>
              <a:t>Check “</a:t>
            </a:r>
            <a:r>
              <a:rPr lang="en-US" sz="1800" dirty="0">
                <a:solidFill>
                  <a:srgbClr val="FF0000"/>
                </a:solidFill>
              </a:rPr>
              <a:t>Authorization</a:t>
            </a:r>
            <a:r>
              <a:rPr lang="en-US" sz="1800" dirty="0"/>
              <a:t>” header is there and if present then get the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JWT token </a:t>
            </a:r>
            <a:r>
              <a:rPr lang="en-US" sz="1800" dirty="0"/>
              <a:t>and check it is valid, if valid allow the user to proceed with the protected endpoint else do not allow the user to proceed with protected endpoint.</a:t>
            </a:r>
          </a:p>
        </p:txBody>
      </p:sp>
    </p:spTree>
    <p:extLst>
      <p:ext uri="{BB962C8B-B14F-4D97-AF65-F5344CB8AC3E}">
        <p14:creationId xmlns:p14="http://schemas.microsoft.com/office/powerpoint/2010/main" val="3563949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4191000" y="38475"/>
            <a:ext cx="36576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Security for User Sign-in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E697A0-2B38-4750-8905-4503BE2574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376" y="1290339"/>
            <a:ext cx="9088118" cy="427732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56C0D6FC-1C9D-4A6E-8D22-69CA7564FE1A}"/>
              </a:ext>
            </a:extLst>
          </p:cNvPr>
          <p:cNvSpPr/>
          <p:nvPr/>
        </p:nvSpPr>
        <p:spPr>
          <a:xfrm>
            <a:off x="5912769" y="2464957"/>
            <a:ext cx="6262666" cy="964043"/>
          </a:xfrm>
          <a:prstGeom prst="wedgeRectCallout">
            <a:avLst>
              <a:gd name="adj1" fmla="val -39441"/>
              <a:gd name="adj2" fmla="val 209689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800" dirty="0"/>
              <a:t>To avoid  “</a:t>
            </a:r>
            <a:r>
              <a:rPr lang="en-US" sz="1800" dirty="0">
                <a:solidFill>
                  <a:srgbClr val="FF0000"/>
                </a:solidFill>
              </a:rPr>
              <a:t>Authorization</a:t>
            </a:r>
            <a:r>
              <a:rPr lang="en-US" sz="1800" dirty="0"/>
              <a:t>” header being cached need to set the SessionCreationPolicy as STATELESS.</a:t>
            </a:r>
          </a:p>
        </p:txBody>
      </p:sp>
    </p:spTree>
    <p:extLst>
      <p:ext uri="{BB962C8B-B14F-4D97-AF65-F5344CB8AC3E}">
        <p14:creationId xmlns:p14="http://schemas.microsoft.com/office/powerpoint/2010/main" val="1269105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89456</TotalTime>
  <Words>804</Words>
  <Application>Microsoft Office PowerPoint</Application>
  <PresentationFormat>Widescreen</PresentationFormat>
  <Paragraphs>149</Paragraphs>
  <Slides>34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Consolas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9573</cp:revision>
  <dcterms:created xsi:type="dcterms:W3CDTF">2006-08-16T00:00:00Z</dcterms:created>
  <dcterms:modified xsi:type="dcterms:W3CDTF">2021-10-27T03:30:37Z</dcterms:modified>
</cp:coreProperties>
</file>