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72" r:id="rId2"/>
    <p:sldId id="471" r:id="rId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291" autoAdjust="0"/>
  </p:normalViewPr>
  <p:slideViewPr>
    <p:cSldViewPr>
      <p:cViewPr>
        <p:scale>
          <a:sx n="70" d="100"/>
          <a:sy n="70" d="100"/>
        </p:scale>
        <p:origin x="1186" y="96"/>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3/10/2024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3176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92402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3/10/2024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sp>
        <p:nvSpPr>
          <p:cNvPr id="11" name="TextBox 10">
            <a:extLst>
              <a:ext uri="{FF2B5EF4-FFF2-40B4-BE49-F238E27FC236}">
                <a16:creationId xmlns:a16="http://schemas.microsoft.com/office/drawing/2014/main" id="{11705DA6-4EF9-EB0E-94C5-017DBC9DCF70}"/>
              </a:ext>
            </a:extLst>
          </p:cNvPr>
          <p:cNvSpPr txBox="1"/>
          <p:nvPr/>
        </p:nvSpPr>
        <p:spPr>
          <a:xfrm>
            <a:off x="76200" y="534823"/>
            <a:ext cx="11963399" cy="2308324"/>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US" sz="1800" b="0" i="0" dirty="0">
                <a:solidFill>
                  <a:srgbClr val="374151"/>
                </a:solidFill>
                <a:effectLst/>
              </a:rPr>
              <a:t>Imagine you're at a </a:t>
            </a:r>
            <a:r>
              <a:rPr lang="en-US" sz="1800" b="0" i="0" dirty="0">
                <a:solidFill>
                  <a:srgbClr val="C00000"/>
                </a:solidFill>
                <a:effectLst/>
              </a:rPr>
              <a:t>big concert</a:t>
            </a:r>
            <a:r>
              <a:rPr lang="en-US" sz="1800" b="0" i="0" dirty="0">
                <a:solidFill>
                  <a:srgbClr val="374151"/>
                </a:solidFill>
                <a:effectLst/>
              </a:rPr>
              <a:t>, and there's a famous </a:t>
            </a:r>
            <a:r>
              <a:rPr lang="en-US" sz="1800" b="0" i="0" dirty="0">
                <a:solidFill>
                  <a:srgbClr val="C00000"/>
                </a:solidFill>
                <a:effectLst/>
              </a:rPr>
              <a:t>singer</a:t>
            </a:r>
            <a:r>
              <a:rPr lang="en-US" sz="1800" b="0" i="0" dirty="0">
                <a:solidFill>
                  <a:srgbClr val="374151"/>
                </a:solidFill>
                <a:effectLst/>
              </a:rPr>
              <a:t> on stage. Now, the </a:t>
            </a:r>
            <a:r>
              <a:rPr lang="en-US" sz="1800" b="0" i="0" dirty="0">
                <a:solidFill>
                  <a:srgbClr val="C00000"/>
                </a:solidFill>
                <a:effectLst/>
              </a:rPr>
              <a:t>singer</a:t>
            </a:r>
            <a:r>
              <a:rPr lang="en-US" sz="1800" b="0" i="0" dirty="0">
                <a:solidFill>
                  <a:srgbClr val="374151"/>
                </a:solidFill>
                <a:effectLst/>
              </a:rPr>
              <a:t> wants to interact with the </a:t>
            </a:r>
            <a:r>
              <a:rPr lang="en-US" sz="1800" b="0" i="0" dirty="0">
                <a:solidFill>
                  <a:srgbClr val="C00000"/>
                </a:solidFill>
                <a:effectLst/>
              </a:rPr>
              <a:t>audience</a:t>
            </a:r>
            <a:r>
              <a:rPr lang="en-US" sz="1800" b="0" i="0" dirty="0">
                <a:solidFill>
                  <a:srgbClr val="374151"/>
                </a:solidFill>
                <a:effectLst/>
              </a:rPr>
              <a:t>, but he can't individually talk to each person in the crowd. So, what they do is they have a </a:t>
            </a:r>
            <a:r>
              <a:rPr lang="en-US" sz="1800" b="0" i="0" dirty="0">
                <a:solidFill>
                  <a:srgbClr val="C00000"/>
                </a:solidFill>
                <a:effectLst/>
              </a:rPr>
              <a:t>spokesperson</a:t>
            </a:r>
            <a:r>
              <a:rPr lang="en-US" sz="1800" b="0" i="0" dirty="0">
                <a:solidFill>
                  <a:srgbClr val="374151"/>
                </a:solidFill>
                <a:effectLst/>
              </a:rPr>
              <a:t>, let's call them the "</a:t>
            </a:r>
            <a:r>
              <a:rPr lang="en-US" sz="1800" b="0" i="0" dirty="0">
                <a:solidFill>
                  <a:srgbClr val="C00000"/>
                </a:solidFill>
                <a:effectLst/>
              </a:rPr>
              <a:t>Gateway Host</a:t>
            </a:r>
            <a:r>
              <a:rPr lang="en-US" sz="1800" b="0" i="0" dirty="0">
                <a:solidFill>
                  <a:srgbClr val="374151"/>
                </a:solidFill>
                <a:effectLst/>
              </a:rPr>
              <a:t>," who stands at the edge of the stage.</a:t>
            </a:r>
          </a:p>
          <a:p>
            <a:pPr marL="285750" indent="-285750">
              <a:buFont typeface="Wingdings" panose="05000000000000000000" pitchFamily="2" charset="2"/>
              <a:buChar char="ü"/>
            </a:pPr>
            <a:endParaRPr lang="en-US" sz="1800" dirty="0">
              <a:solidFill>
                <a:srgbClr val="374151"/>
              </a:solidFill>
            </a:endParaRPr>
          </a:p>
          <a:p>
            <a:pPr marL="285750" indent="-285750">
              <a:buFont typeface="Wingdings" panose="05000000000000000000" pitchFamily="2" charset="2"/>
              <a:buChar char="ü"/>
            </a:pPr>
            <a:r>
              <a:rPr lang="en-US" sz="1800" dirty="0">
                <a:solidFill>
                  <a:srgbClr val="374151"/>
                </a:solidFill>
              </a:rPr>
              <a:t>When someone from the </a:t>
            </a:r>
            <a:r>
              <a:rPr lang="en-US" sz="1800" dirty="0">
                <a:solidFill>
                  <a:srgbClr val="C00000"/>
                </a:solidFill>
              </a:rPr>
              <a:t>audience</a:t>
            </a:r>
            <a:r>
              <a:rPr lang="en-US" sz="1800" dirty="0">
                <a:solidFill>
                  <a:srgbClr val="374151"/>
                </a:solidFill>
              </a:rPr>
              <a:t> wants to say something to the </a:t>
            </a:r>
            <a:r>
              <a:rPr lang="en-US" sz="1800" dirty="0">
                <a:solidFill>
                  <a:srgbClr val="C00000"/>
                </a:solidFill>
              </a:rPr>
              <a:t>singer</a:t>
            </a:r>
            <a:r>
              <a:rPr lang="en-US" sz="1800" dirty="0">
                <a:solidFill>
                  <a:srgbClr val="374151"/>
                </a:solidFill>
              </a:rPr>
              <a:t> or request something, they go to the </a:t>
            </a:r>
            <a:br>
              <a:rPr lang="en-US" sz="1800" dirty="0">
                <a:solidFill>
                  <a:srgbClr val="374151"/>
                </a:solidFill>
              </a:rPr>
            </a:br>
            <a:r>
              <a:rPr lang="en-US" sz="1800" dirty="0">
                <a:solidFill>
                  <a:srgbClr val="C00000"/>
                </a:solidFill>
              </a:rPr>
              <a:t>Gateway Host</a:t>
            </a:r>
            <a:r>
              <a:rPr lang="en-US" sz="1800" dirty="0">
                <a:solidFill>
                  <a:srgbClr val="374151"/>
                </a:solidFill>
              </a:rPr>
              <a:t> and tell them what they want. The </a:t>
            </a:r>
            <a:r>
              <a:rPr lang="en-US" sz="1800" dirty="0">
                <a:solidFill>
                  <a:srgbClr val="C00000"/>
                </a:solidFill>
              </a:rPr>
              <a:t>Gateway Host </a:t>
            </a:r>
            <a:r>
              <a:rPr lang="en-US" sz="1800" dirty="0">
                <a:solidFill>
                  <a:srgbClr val="374151"/>
                </a:solidFill>
              </a:rPr>
              <a:t>then passes that message to the </a:t>
            </a:r>
            <a:r>
              <a:rPr lang="en-US" sz="1800" dirty="0">
                <a:solidFill>
                  <a:srgbClr val="C00000"/>
                </a:solidFill>
              </a:rPr>
              <a:t>singer</a:t>
            </a:r>
            <a:r>
              <a:rPr lang="en-US" sz="1800" dirty="0">
                <a:solidFill>
                  <a:srgbClr val="374151"/>
                </a:solidFill>
              </a:rPr>
              <a:t> and brings back the </a:t>
            </a:r>
            <a:r>
              <a:rPr lang="en-US" sz="1800" dirty="0">
                <a:solidFill>
                  <a:srgbClr val="C00000"/>
                </a:solidFill>
              </a:rPr>
              <a:t>singer's </a:t>
            </a:r>
            <a:r>
              <a:rPr lang="en-US" sz="1800" dirty="0">
                <a:solidFill>
                  <a:srgbClr val="374151"/>
                </a:solidFill>
              </a:rPr>
              <a:t>response or whatever the </a:t>
            </a:r>
            <a:r>
              <a:rPr lang="en-US" sz="1800" dirty="0">
                <a:solidFill>
                  <a:srgbClr val="C00000"/>
                </a:solidFill>
              </a:rPr>
              <a:t>audience</a:t>
            </a:r>
            <a:r>
              <a:rPr lang="en-US" sz="1800" dirty="0">
                <a:solidFill>
                  <a:srgbClr val="374151"/>
                </a:solidFill>
              </a:rPr>
              <a:t> member asked for. This way, the </a:t>
            </a:r>
            <a:r>
              <a:rPr lang="en-US" sz="1800" dirty="0">
                <a:solidFill>
                  <a:srgbClr val="C00000"/>
                </a:solidFill>
              </a:rPr>
              <a:t>singer</a:t>
            </a:r>
            <a:r>
              <a:rPr lang="en-US" sz="1800" dirty="0">
                <a:solidFill>
                  <a:srgbClr val="374151"/>
                </a:solidFill>
              </a:rPr>
              <a:t> can focus on performing, and the </a:t>
            </a:r>
            <a:r>
              <a:rPr lang="en-US" sz="1800" dirty="0">
                <a:solidFill>
                  <a:srgbClr val="C00000"/>
                </a:solidFill>
              </a:rPr>
              <a:t>audience</a:t>
            </a:r>
            <a:r>
              <a:rPr lang="en-US" sz="1800" dirty="0">
                <a:solidFill>
                  <a:srgbClr val="374151"/>
                </a:solidFill>
              </a:rPr>
              <a:t> can communicate with them through this </a:t>
            </a:r>
            <a:r>
              <a:rPr lang="en-US" sz="1800" dirty="0">
                <a:solidFill>
                  <a:srgbClr val="C00000"/>
                </a:solidFill>
              </a:rPr>
              <a:t>Gateway Host.</a:t>
            </a:r>
          </a:p>
        </p:txBody>
      </p:sp>
      <p:sp>
        <p:nvSpPr>
          <p:cNvPr id="5" name="TextBox 4">
            <a:extLst>
              <a:ext uri="{FF2B5EF4-FFF2-40B4-BE49-F238E27FC236}">
                <a16:creationId xmlns:a16="http://schemas.microsoft.com/office/drawing/2014/main" id="{27CEE7A2-3F4D-1492-C8BF-A72D2C33D1C7}"/>
              </a:ext>
            </a:extLst>
          </p:cNvPr>
          <p:cNvSpPr txBox="1"/>
          <p:nvPr/>
        </p:nvSpPr>
        <p:spPr>
          <a:xfrm>
            <a:off x="5100947" y="2987844"/>
            <a:ext cx="1380506" cy="400110"/>
          </a:xfrm>
          <a:prstGeom prst="rect">
            <a:avLst/>
          </a:prstGeom>
          <a:solidFill>
            <a:srgbClr val="FFFF00"/>
          </a:solidFill>
        </p:spPr>
        <p:txBody>
          <a:bodyPr wrap="none" rtlCol="0">
            <a:spAutoFit/>
          </a:bodyPr>
          <a:lstStyle/>
          <a:p>
            <a:r>
              <a:rPr lang="en-US" sz="2000" dirty="0"/>
              <a:t>Big Concert</a:t>
            </a:r>
          </a:p>
        </p:txBody>
      </p:sp>
      <p:pic>
        <p:nvPicPr>
          <p:cNvPr id="2052" name="Picture 4" descr="concert, singer, singing, stage, lights, spotlight, crowd, people, girls,  guys | Pxfuel">
            <a:extLst>
              <a:ext uri="{FF2B5EF4-FFF2-40B4-BE49-F238E27FC236}">
                <a16:creationId xmlns:a16="http://schemas.microsoft.com/office/drawing/2014/main" id="{8189A771-9731-318F-96AD-B7D8A6718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301" y="3470047"/>
            <a:ext cx="5562600" cy="330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786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5FE1BED-407C-129F-7A5E-87DB0CF52318}"/>
              </a:ext>
            </a:extLst>
          </p:cNvPr>
          <p:cNvPicPr>
            <a:picLocks noChangeAspect="1"/>
          </p:cNvPicPr>
          <p:nvPr/>
        </p:nvPicPr>
        <p:blipFill>
          <a:blip r:embed="rId3"/>
          <a:stretch>
            <a:fillRect/>
          </a:stretch>
        </p:blipFill>
        <p:spPr>
          <a:xfrm>
            <a:off x="817035" y="3233035"/>
            <a:ext cx="6781800" cy="3660213"/>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sp>
        <p:nvSpPr>
          <p:cNvPr id="11" name="TextBox 10">
            <a:extLst>
              <a:ext uri="{FF2B5EF4-FFF2-40B4-BE49-F238E27FC236}">
                <a16:creationId xmlns:a16="http://schemas.microsoft.com/office/drawing/2014/main" id="{11705DA6-4EF9-EB0E-94C5-017DBC9DCF70}"/>
              </a:ext>
            </a:extLst>
          </p:cNvPr>
          <p:cNvSpPr txBox="1"/>
          <p:nvPr/>
        </p:nvSpPr>
        <p:spPr>
          <a:xfrm>
            <a:off x="76200" y="534823"/>
            <a:ext cx="11963399" cy="2585323"/>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US" sz="1800" b="0" i="0" dirty="0">
                <a:solidFill>
                  <a:srgbClr val="374151"/>
                </a:solidFill>
                <a:effectLst/>
              </a:rPr>
              <a:t>In the world of computers, an </a:t>
            </a:r>
            <a:r>
              <a:rPr lang="en-US" sz="1800" b="0" i="0" dirty="0">
                <a:solidFill>
                  <a:srgbClr val="C00000"/>
                </a:solidFill>
                <a:effectLst/>
              </a:rPr>
              <a:t>API Gateway </a:t>
            </a:r>
            <a:r>
              <a:rPr lang="en-US" sz="1800" b="0" i="0" dirty="0">
                <a:solidFill>
                  <a:srgbClr val="374151"/>
                </a:solidFill>
                <a:effectLst/>
              </a:rPr>
              <a:t>is like that </a:t>
            </a:r>
            <a:r>
              <a:rPr lang="en-US" sz="1800" b="0" i="0" dirty="0">
                <a:solidFill>
                  <a:srgbClr val="C00000"/>
                </a:solidFill>
                <a:effectLst/>
              </a:rPr>
              <a:t>Gateway Host </a:t>
            </a:r>
            <a:r>
              <a:rPr lang="en-US" sz="1800" b="0" i="0" dirty="0">
                <a:solidFill>
                  <a:srgbClr val="374151"/>
                </a:solidFill>
                <a:effectLst/>
              </a:rPr>
              <a:t>at the concert. It's a </a:t>
            </a:r>
            <a:r>
              <a:rPr lang="en-US" sz="1800" b="0" i="0" dirty="0">
                <a:solidFill>
                  <a:srgbClr val="C00000"/>
                </a:solidFill>
                <a:effectLst/>
              </a:rPr>
              <a:t>special computer program </a:t>
            </a:r>
            <a:r>
              <a:rPr lang="en-US" sz="1800" b="0" i="0" dirty="0">
                <a:solidFill>
                  <a:srgbClr val="374151"/>
                </a:solidFill>
                <a:effectLst/>
              </a:rPr>
              <a:t>that acts as a </a:t>
            </a:r>
            <a:r>
              <a:rPr lang="en-US" sz="1800" b="0" i="0" dirty="0">
                <a:solidFill>
                  <a:srgbClr val="C00000"/>
                </a:solidFill>
                <a:effectLst/>
              </a:rPr>
              <a:t>bridge</a:t>
            </a:r>
            <a:r>
              <a:rPr lang="en-US" sz="1800" b="0" i="0" dirty="0">
                <a:solidFill>
                  <a:srgbClr val="374151"/>
                </a:solidFill>
                <a:effectLst/>
              </a:rPr>
              <a:t> between </a:t>
            </a:r>
            <a:r>
              <a:rPr lang="en-US" sz="1800" b="0" i="0" dirty="0">
                <a:solidFill>
                  <a:srgbClr val="C00000"/>
                </a:solidFill>
                <a:effectLst/>
              </a:rPr>
              <a:t>different software applications or services</a:t>
            </a:r>
            <a:r>
              <a:rPr lang="en-US" sz="1800" b="0" i="0" dirty="0">
                <a:solidFill>
                  <a:srgbClr val="374151"/>
                </a:solidFill>
                <a:effectLst/>
              </a:rPr>
              <a:t>. Instead of applications directly talking to each other, they communicate through the </a:t>
            </a:r>
            <a:r>
              <a:rPr lang="en-US" sz="1800" b="0" i="0" dirty="0">
                <a:solidFill>
                  <a:srgbClr val="C00000"/>
                </a:solidFill>
                <a:effectLst/>
              </a:rPr>
              <a:t>API Gateway</a:t>
            </a:r>
            <a:r>
              <a:rPr lang="en-US" sz="1800" b="0" i="0" dirty="0">
                <a:solidFill>
                  <a:srgbClr val="374151"/>
                </a:solidFill>
                <a:effectLst/>
              </a:rPr>
              <a:t>.</a:t>
            </a:r>
          </a:p>
          <a:p>
            <a:pPr marL="285750" indent="-285750">
              <a:buFont typeface="Wingdings" panose="05000000000000000000" pitchFamily="2" charset="2"/>
              <a:buChar char="ü"/>
            </a:pPr>
            <a:endParaRPr lang="en-US" sz="1800" dirty="0">
              <a:solidFill>
                <a:srgbClr val="374151"/>
              </a:solidFill>
            </a:endParaRPr>
          </a:p>
          <a:p>
            <a:pPr marL="285750" indent="-285750">
              <a:buFont typeface="Wingdings" panose="05000000000000000000" pitchFamily="2" charset="2"/>
              <a:buChar char="ü"/>
            </a:pPr>
            <a:r>
              <a:rPr lang="en-US" sz="1800" dirty="0">
                <a:solidFill>
                  <a:srgbClr val="374151"/>
                </a:solidFill>
              </a:rPr>
              <a:t>When one application wants to get information or do something with another application, it sends a request to the </a:t>
            </a:r>
            <a:br>
              <a:rPr lang="en-US" sz="1800" dirty="0">
                <a:solidFill>
                  <a:srgbClr val="374151"/>
                </a:solidFill>
              </a:rPr>
            </a:br>
            <a:r>
              <a:rPr lang="en-US" sz="1800" dirty="0">
                <a:solidFill>
                  <a:srgbClr val="C00000"/>
                </a:solidFill>
              </a:rPr>
              <a:t>API Gateway</a:t>
            </a:r>
            <a:r>
              <a:rPr lang="en-US" sz="1800" dirty="0">
                <a:solidFill>
                  <a:srgbClr val="374151"/>
                </a:solidFill>
              </a:rPr>
              <a:t>. The </a:t>
            </a:r>
            <a:r>
              <a:rPr lang="en-US" sz="1800" dirty="0">
                <a:solidFill>
                  <a:srgbClr val="C00000"/>
                </a:solidFill>
              </a:rPr>
              <a:t>API Gateway </a:t>
            </a:r>
            <a:r>
              <a:rPr lang="en-US" sz="1800" dirty="0">
                <a:solidFill>
                  <a:srgbClr val="374151"/>
                </a:solidFill>
              </a:rPr>
              <a:t>then takes that request, passes it to the right place, and gets back the information or action that the first application wanted. This helps different programs work together smoothly without needing to understand all the technical details of each other. Just like the </a:t>
            </a:r>
            <a:r>
              <a:rPr lang="en-US" sz="1800" dirty="0">
                <a:solidFill>
                  <a:srgbClr val="C00000"/>
                </a:solidFill>
              </a:rPr>
              <a:t>Gateway Host </a:t>
            </a:r>
            <a:r>
              <a:rPr lang="en-US" sz="1800" dirty="0">
                <a:solidFill>
                  <a:srgbClr val="374151"/>
                </a:solidFill>
              </a:rPr>
              <a:t>makes it easier for the </a:t>
            </a:r>
            <a:r>
              <a:rPr lang="en-US" sz="1800" dirty="0">
                <a:solidFill>
                  <a:srgbClr val="C00000"/>
                </a:solidFill>
              </a:rPr>
              <a:t>audience</a:t>
            </a:r>
            <a:r>
              <a:rPr lang="en-US" sz="1800" dirty="0">
                <a:solidFill>
                  <a:srgbClr val="374151"/>
                </a:solidFill>
              </a:rPr>
              <a:t> to talk to the </a:t>
            </a:r>
            <a:r>
              <a:rPr lang="en-US" sz="1800" dirty="0">
                <a:solidFill>
                  <a:srgbClr val="C00000"/>
                </a:solidFill>
              </a:rPr>
              <a:t>singer</a:t>
            </a:r>
            <a:r>
              <a:rPr lang="en-US" sz="1800" dirty="0">
                <a:solidFill>
                  <a:srgbClr val="374151"/>
                </a:solidFill>
              </a:rPr>
              <a:t>, the </a:t>
            </a:r>
            <a:br>
              <a:rPr lang="en-US" sz="1800" dirty="0">
                <a:solidFill>
                  <a:srgbClr val="374151"/>
                </a:solidFill>
              </a:rPr>
            </a:br>
            <a:r>
              <a:rPr lang="en-US" sz="1800" dirty="0">
                <a:solidFill>
                  <a:srgbClr val="C00000"/>
                </a:solidFill>
              </a:rPr>
              <a:t>API Gateway</a:t>
            </a:r>
            <a:r>
              <a:rPr lang="en-US" sz="1800" dirty="0">
                <a:solidFill>
                  <a:srgbClr val="374151"/>
                </a:solidFill>
              </a:rPr>
              <a:t> makes it easier for different computer programs to communicate with each other.</a:t>
            </a:r>
          </a:p>
        </p:txBody>
      </p:sp>
      <p:sp>
        <p:nvSpPr>
          <p:cNvPr id="5" name="TextBox 4">
            <a:extLst>
              <a:ext uri="{FF2B5EF4-FFF2-40B4-BE49-F238E27FC236}">
                <a16:creationId xmlns:a16="http://schemas.microsoft.com/office/drawing/2014/main" id="{D06281D0-08A7-F776-0B5E-139A9BEC7E58}"/>
              </a:ext>
            </a:extLst>
          </p:cNvPr>
          <p:cNvSpPr txBox="1"/>
          <p:nvPr/>
        </p:nvSpPr>
        <p:spPr>
          <a:xfrm>
            <a:off x="8915400" y="4450473"/>
            <a:ext cx="2654573" cy="1225335"/>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dirty="0"/>
              <a:t>API Gateway </a:t>
            </a:r>
          </a:p>
          <a:p>
            <a:pPr algn="ctr"/>
            <a:r>
              <a:rPr lang="en-US" dirty="0"/>
              <a:t> =</a:t>
            </a:r>
          </a:p>
          <a:p>
            <a:pPr algn="ctr"/>
            <a:r>
              <a:rPr lang="en-US" dirty="0"/>
              <a:t>Host in the Concert</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91565</TotalTime>
  <Words>320</Words>
  <Application>Microsoft Office PowerPoint</Application>
  <PresentationFormat>Widescreen</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9794</cp:revision>
  <dcterms:created xsi:type="dcterms:W3CDTF">2006-08-16T00:00:00Z</dcterms:created>
  <dcterms:modified xsi:type="dcterms:W3CDTF">2024-03-10T05:56:20Z</dcterms:modified>
</cp:coreProperties>
</file>