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75" r:id="rId2"/>
    <p:sldId id="485" r:id="rId3"/>
    <p:sldId id="480" r:id="rId4"/>
    <p:sldId id="481" r:id="rId5"/>
    <p:sldId id="482" r:id="rId6"/>
    <p:sldId id="483" r:id="rId7"/>
    <p:sldId id="484" r:id="rId8"/>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CCFF"/>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7" d="100"/>
          <a:sy n="67" d="100"/>
        </p:scale>
        <p:origin x="1406"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29799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5066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94420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08875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1514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8463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95371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10/22/2022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kafka.apache.org/documentation/#consumerconfig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5" name="Rectangle 4">
            <a:extLst>
              <a:ext uri="{FF2B5EF4-FFF2-40B4-BE49-F238E27FC236}">
                <a16:creationId xmlns:a16="http://schemas.microsoft.com/office/drawing/2014/main" id="{FB70ECD1-B65B-4E95-9339-87FC7446EBDF}"/>
              </a:ext>
            </a:extLst>
          </p:cNvPr>
          <p:cNvSpPr/>
          <p:nvPr/>
        </p:nvSpPr>
        <p:spPr>
          <a:xfrm>
            <a:off x="382904" y="4114800"/>
            <a:ext cx="5117882" cy="2246769"/>
          </a:xfrm>
          <a:prstGeom prst="rect">
            <a:avLst/>
          </a:prstGeom>
          <a:solidFill>
            <a:srgbClr val="FFFF00"/>
          </a:solidFill>
        </p:spPr>
        <p:txBody>
          <a:bodyPr wrap="square">
            <a:spAutoFit/>
          </a:bodyPr>
          <a:lstStyle/>
          <a:p>
            <a:pPr marL="457200" indent="-457200">
              <a:buFont typeface="+mj-lt"/>
              <a:buAutoNum type="arabicPeriod"/>
            </a:pPr>
            <a:r>
              <a:rPr lang="en-US" sz="2000" dirty="0"/>
              <a:t>Create the consumer properties</a:t>
            </a:r>
          </a:p>
          <a:p>
            <a:pPr marL="457200" indent="-457200">
              <a:buFont typeface="+mj-lt"/>
              <a:buAutoNum type="arabicPeriod"/>
            </a:pPr>
            <a:endParaRPr lang="en-US" sz="2000" dirty="0"/>
          </a:p>
          <a:p>
            <a:pPr marL="457200" indent="-457200">
              <a:buFont typeface="+mj-lt"/>
              <a:buAutoNum type="arabicPeriod"/>
            </a:pPr>
            <a:r>
              <a:rPr lang="en-US" sz="2000" dirty="0"/>
              <a:t>Create a consumer</a:t>
            </a:r>
          </a:p>
          <a:p>
            <a:pPr marL="457200" indent="-457200">
              <a:buFont typeface="+mj-lt"/>
              <a:buAutoNum type="arabicPeriod"/>
            </a:pPr>
            <a:endParaRPr lang="en-US" sz="2000" dirty="0"/>
          </a:p>
          <a:p>
            <a:pPr marL="457200" indent="-457200">
              <a:buFont typeface="+mj-lt"/>
              <a:buAutoNum type="arabicPeriod"/>
            </a:pPr>
            <a:r>
              <a:rPr lang="en-US" sz="2000" dirty="0"/>
              <a:t>Subscribe the consumer to a specific topic</a:t>
            </a:r>
          </a:p>
          <a:p>
            <a:pPr marL="457200" indent="-457200">
              <a:buFont typeface="+mj-lt"/>
              <a:buAutoNum type="arabicPeriod"/>
            </a:pPr>
            <a:endParaRPr lang="en-US" sz="2000" dirty="0"/>
          </a:p>
          <a:p>
            <a:pPr marL="457200" indent="-457200">
              <a:buFont typeface="+mj-lt"/>
              <a:buAutoNum type="arabicPeriod"/>
            </a:pPr>
            <a:r>
              <a:rPr lang="en-US" sz="2000" dirty="0"/>
              <a:t>Create a Poll loop to receive data</a:t>
            </a:r>
          </a:p>
        </p:txBody>
      </p:sp>
      <p:sp>
        <p:nvSpPr>
          <p:cNvPr id="6" name="Rectangle 5">
            <a:extLst>
              <a:ext uri="{FF2B5EF4-FFF2-40B4-BE49-F238E27FC236}">
                <a16:creationId xmlns:a16="http://schemas.microsoft.com/office/drawing/2014/main" id="{E795D877-07E3-49EA-8255-26023CF8CBAB}"/>
              </a:ext>
            </a:extLst>
          </p:cNvPr>
          <p:cNvSpPr/>
          <p:nvPr/>
        </p:nvSpPr>
        <p:spPr>
          <a:xfrm>
            <a:off x="379591" y="3581400"/>
            <a:ext cx="4567917" cy="400110"/>
          </a:xfrm>
          <a:prstGeom prst="rect">
            <a:avLst/>
          </a:prstGeom>
          <a:solidFill>
            <a:srgbClr val="FF0000"/>
          </a:solidFill>
        </p:spPr>
        <p:txBody>
          <a:bodyPr wrap="none">
            <a:spAutoFit/>
          </a:bodyPr>
          <a:lstStyle/>
          <a:p>
            <a:r>
              <a:rPr lang="en-US" sz="2000" b="1" dirty="0">
                <a:solidFill>
                  <a:schemeClr val="bg1"/>
                </a:solidFill>
                <a:latin typeface="Inter"/>
              </a:rPr>
              <a:t>How to Create a Kafka Consumer in Java?</a:t>
            </a:r>
            <a:endParaRPr lang="en-US" sz="2000" b="1" i="0" dirty="0">
              <a:solidFill>
                <a:schemeClr val="bg1"/>
              </a:solidFill>
              <a:effectLst/>
              <a:latin typeface="Inter"/>
            </a:endParaRPr>
          </a:p>
        </p:txBody>
      </p:sp>
      <p:pic>
        <p:nvPicPr>
          <p:cNvPr id="4" name="Picture 3">
            <a:extLst>
              <a:ext uri="{FF2B5EF4-FFF2-40B4-BE49-F238E27FC236}">
                <a16:creationId xmlns:a16="http://schemas.microsoft.com/office/drawing/2014/main" id="{3947A840-0FC6-90AC-1CDA-DA77A67A622F}"/>
              </a:ext>
            </a:extLst>
          </p:cNvPr>
          <p:cNvPicPr>
            <a:picLocks noChangeAspect="1"/>
          </p:cNvPicPr>
          <p:nvPr/>
        </p:nvPicPr>
        <p:blipFill>
          <a:blip r:embed="rId3"/>
          <a:stretch>
            <a:fillRect/>
          </a:stretch>
        </p:blipFill>
        <p:spPr>
          <a:xfrm>
            <a:off x="6121400" y="1066800"/>
            <a:ext cx="5562600" cy="4319196"/>
          </a:xfrm>
          <a:prstGeom prst="rect">
            <a:avLst/>
          </a:prstGeom>
        </p:spPr>
      </p:pic>
    </p:spTree>
    <p:extLst>
      <p:ext uri="{BB962C8B-B14F-4D97-AF65-F5344CB8AC3E}">
        <p14:creationId xmlns:p14="http://schemas.microsoft.com/office/powerpoint/2010/main" val="806719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343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6" name="Rectangle 5">
            <a:extLst>
              <a:ext uri="{FF2B5EF4-FFF2-40B4-BE49-F238E27FC236}">
                <a16:creationId xmlns:a16="http://schemas.microsoft.com/office/drawing/2014/main" id="{97E8DD63-0553-4759-9573-F86D355801FC}"/>
              </a:ext>
            </a:extLst>
          </p:cNvPr>
          <p:cNvSpPr/>
          <p:nvPr/>
        </p:nvSpPr>
        <p:spPr>
          <a:xfrm>
            <a:off x="227314" y="1210701"/>
            <a:ext cx="11832164" cy="784830"/>
          </a:xfrm>
          <a:prstGeom prst="rect">
            <a:avLst/>
          </a:prstGeom>
          <a:solidFill>
            <a:srgbClr val="FFFF00"/>
          </a:solidFill>
        </p:spPr>
        <p:txBody>
          <a:bodyPr wrap="square">
            <a:spAutoFit/>
          </a:bodyPr>
          <a:lstStyle/>
          <a:p>
            <a:pPr marL="457200" indent="-457200">
              <a:buFont typeface="+mj-lt"/>
              <a:buAutoNum type="arabicPeriod"/>
            </a:pPr>
            <a:r>
              <a:rPr lang="en-US" sz="1500" dirty="0"/>
              <a:t>Similar to the producer properties, Apache Kafka offers various different properties for creating a consumer as well. </a:t>
            </a:r>
          </a:p>
          <a:p>
            <a:pPr marL="457200" indent="-457200">
              <a:buFont typeface="+mj-lt"/>
              <a:buAutoNum type="arabicPeriod"/>
            </a:pPr>
            <a:r>
              <a:rPr lang="en-US" sz="1500" dirty="0"/>
              <a:t>To know about each consumer property, visit </a:t>
            </a:r>
            <a:r>
              <a:rPr lang="en-US" sz="1500" dirty="0">
                <a:hlinkClick r:id="rId3"/>
              </a:rPr>
              <a:t>https://kafka.apache.org/documentation/#consumerconfigs</a:t>
            </a:r>
            <a:r>
              <a:rPr lang="en-US" sz="1500" dirty="0"/>
              <a:t> </a:t>
            </a:r>
            <a:r>
              <a:rPr lang="en-US" sz="1500" b="1" dirty="0"/>
              <a:t>Apache Kafka &gt; Documentation &gt; Configuration &gt; Consumer Configs.</a:t>
            </a:r>
            <a:endParaRPr lang="en-US" sz="1500" dirty="0"/>
          </a:p>
        </p:txBody>
      </p:sp>
      <p:sp>
        <p:nvSpPr>
          <p:cNvPr id="7" name="Rectangle 6">
            <a:extLst>
              <a:ext uri="{FF2B5EF4-FFF2-40B4-BE49-F238E27FC236}">
                <a16:creationId xmlns:a16="http://schemas.microsoft.com/office/drawing/2014/main" id="{C31BD68C-2734-4152-B722-B8EC65DC493B}"/>
              </a:ext>
            </a:extLst>
          </p:cNvPr>
          <p:cNvSpPr/>
          <p:nvPr/>
        </p:nvSpPr>
        <p:spPr>
          <a:xfrm>
            <a:off x="227314" y="696392"/>
            <a:ext cx="3813929" cy="400110"/>
          </a:xfrm>
          <a:prstGeom prst="rect">
            <a:avLst/>
          </a:prstGeom>
          <a:solidFill>
            <a:srgbClr val="FF0000"/>
          </a:solidFill>
        </p:spPr>
        <p:txBody>
          <a:bodyPr wrap="none">
            <a:spAutoFit/>
          </a:bodyPr>
          <a:lstStyle/>
          <a:p>
            <a:r>
              <a:rPr lang="en-US" sz="2000" b="1" dirty="0">
                <a:solidFill>
                  <a:schemeClr val="bg1"/>
                </a:solidFill>
              </a:rPr>
              <a:t>Create Kafka Consumer properties</a:t>
            </a:r>
          </a:p>
        </p:txBody>
      </p:sp>
      <p:sp>
        <p:nvSpPr>
          <p:cNvPr id="5" name="Rectangle 4">
            <a:extLst>
              <a:ext uri="{FF2B5EF4-FFF2-40B4-BE49-F238E27FC236}">
                <a16:creationId xmlns:a16="http://schemas.microsoft.com/office/drawing/2014/main" id="{3ADC97CA-0488-45E3-8964-6D340C9C54CC}"/>
              </a:ext>
            </a:extLst>
          </p:cNvPr>
          <p:cNvSpPr/>
          <p:nvPr/>
        </p:nvSpPr>
        <p:spPr>
          <a:xfrm>
            <a:off x="227314" y="2209800"/>
            <a:ext cx="11838988" cy="4478149"/>
          </a:xfrm>
          <a:prstGeom prst="rect">
            <a:avLst/>
          </a:prstGeom>
          <a:solidFill>
            <a:schemeClr val="accent6">
              <a:lumMod val="20000"/>
              <a:lumOff val="80000"/>
            </a:schemeClr>
          </a:solidFill>
        </p:spPr>
        <p:txBody>
          <a:bodyPr wrap="square">
            <a:spAutoFit/>
          </a:bodyPr>
          <a:lstStyle/>
          <a:p>
            <a:r>
              <a:rPr lang="en-US" sz="1500" b="1" dirty="0" err="1"/>
              <a:t>key.deserializer</a:t>
            </a:r>
            <a:r>
              <a:rPr lang="en-US" sz="1500" b="1" dirty="0"/>
              <a:t>: </a:t>
            </a:r>
            <a:r>
              <a:rPr lang="en-US" sz="1500" dirty="0"/>
              <a:t>It is a </a:t>
            </a:r>
            <a:r>
              <a:rPr lang="en-US" sz="1500" dirty="0" err="1"/>
              <a:t>Deserializer</a:t>
            </a:r>
            <a:r>
              <a:rPr lang="en-US" sz="1500" dirty="0"/>
              <a:t> class for the key, which is used to implement the </a:t>
            </a:r>
            <a:r>
              <a:rPr lang="en-US" sz="1500" dirty="0" err="1"/>
              <a:t>org.apache.kafka.common.serialization.Deserializer</a:t>
            </a:r>
            <a:r>
              <a:rPr lang="en-US" sz="1500" dirty="0"/>
              <a:t> interface.</a:t>
            </a:r>
          </a:p>
          <a:p>
            <a:endParaRPr lang="en-US" sz="1500" dirty="0"/>
          </a:p>
          <a:p>
            <a:r>
              <a:rPr lang="en-US" sz="1500" b="1" dirty="0" err="1"/>
              <a:t>value.deserializer</a:t>
            </a:r>
            <a:r>
              <a:rPr lang="en-US" sz="1500" b="1" dirty="0"/>
              <a:t>:</a:t>
            </a:r>
            <a:r>
              <a:rPr lang="en-US" sz="1500" dirty="0"/>
              <a:t> A </a:t>
            </a:r>
            <a:r>
              <a:rPr lang="en-US" sz="1500" dirty="0" err="1"/>
              <a:t>Deserializer</a:t>
            </a:r>
            <a:r>
              <a:rPr lang="en-US" sz="1500" dirty="0"/>
              <a:t> class for value which implements the </a:t>
            </a:r>
            <a:r>
              <a:rPr lang="en-US" sz="1500" dirty="0" err="1"/>
              <a:t>org.apache.kafka.common.serialization.Deserializer</a:t>
            </a:r>
            <a:r>
              <a:rPr lang="en-US" sz="1500" dirty="0"/>
              <a:t> interface.</a:t>
            </a:r>
          </a:p>
          <a:p>
            <a:endParaRPr lang="en-US" sz="1500" dirty="0"/>
          </a:p>
          <a:p>
            <a:r>
              <a:rPr lang="en-US" sz="1500" b="1" dirty="0" err="1"/>
              <a:t>bootstrap.servers</a:t>
            </a:r>
            <a:r>
              <a:rPr lang="en-US" sz="1500" b="1" dirty="0"/>
              <a:t>:</a:t>
            </a:r>
            <a:r>
              <a:rPr lang="en-US" sz="1500" dirty="0"/>
              <a:t> It is a list of host and port pairs that are used to establish an initial connection with the Kafka cluster. It does not contain a full set of servers that a client requires. Only the servers which are required for bootstrapping are required.</a:t>
            </a:r>
          </a:p>
          <a:p>
            <a:endParaRPr lang="en-US" sz="1500" dirty="0"/>
          </a:p>
          <a:p>
            <a:r>
              <a:rPr lang="en-US" sz="1500" b="1" dirty="0"/>
              <a:t>group.id:</a:t>
            </a:r>
            <a:r>
              <a:rPr lang="en-US" sz="1500" dirty="0"/>
              <a:t> A unique string that identifies the consumer group this consumer belongs to.</a:t>
            </a:r>
            <a:br>
              <a:rPr lang="en-US" sz="1500" dirty="0"/>
            </a:br>
            <a:endParaRPr lang="en-US" sz="1500" dirty="0"/>
          </a:p>
          <a:p>
            <a:r>
              <a:rPr lang="en-US" sz="1500" b="1" dirty="0" err="1"/>
              <a:t>auto.offset.reset</a:t>
            </a:r>
            <a:r>
              <a:rPr lang="en-US" sz="1500" b="1" dirty="0"/>
              <a:t>:</a:t>
            </a:r>
            <a:r>
              <a:rPr lang="en-US" sz="1500" dirty="0"/>
              <a:t> This property is required when no initial offset is present or if the current offset does not exist anymore on the server. There are the following values used to reset the offset values:</a:t>
            </a:r>
          </a:p>
          <a:p>
            <a:endParaRPr lang="en-US" sz="1500" dirty="0"/>
          </a:p>
          <a:p>
            <a:pPr lvl="1"/>
            <a:r>
              <a:rPr lang="en-US" sz="1500" b="1" dirty="0"/>
              <a:t>earliest:</a:t>
            </a:r>
            <a:r>
              <a:rPr lang="en-US" sz="1500" dirty="0"/>
              <a:t> This offset variable automatically reset the value to its earliest offset.</a:t>
            </a:r>
          </a:p>
          <a:p>
            <a:pPr lvl="1"/>
            <a:endParaRPr lang="en-US" sz="1500" dirty="0"/>
          </a:p>
          <a:p>
            <a:pPr lvl="1"/>
            <a:r>
              <a:rPr lang="en-US" sz="1500" b="1" dirty="0"/>
              <a:t>latest:</a:t>
            </a:r>
            <a:r>
              <a:rPr lang="en-US" sz="1500" dirty="0"/>
              <a:t> This offset variable reset the offset value to its latest offset.</a:t>
            </a:r>
          </a:p>
          <a:p>
            <a:pPr lvl="1"/>
            <a:endParaRPr lang="en-US" sz="1500" dirty="0"/>
          </a:p>
          <a:p>
            <a:pPr lvl="1"/>
            <a:r>
              <a:rPr lang="en-US" sz="1500" b="1" dirty="0"/>
              <a:t>none:</a:t>
            </a:r>
            <a:r>
              <a:rPr lang="en-US" sz="1500" dirty="0"/>
              <a:t> If no previous offset is found for the previous group, it throws an exception to the consumer.</a:t>
            </a:r>
          </a:p>
          <a:p>
            <a:endParaRPr lang="en-US" sz="1500" dirty="0"/>
          </a:p>
          <a:p>
            <a:r>
              <a:rPr lang="en-US" sz="1500" dirty="0"/>
              <a:t>These are some essential properties that are required to implement a consumer</a:t>
            </a:r>
          </a:p>
        </p:txBody>
      </p:sp>
    </p:spTree>
    <p:extLst>
      <p:ext uri="{BB962C8B-B14F-4D97-AF65-F5344CB8AC3E}">
        <p14:creationId xmlns:p14="http://schemas.microsoft.com/office/powerpoint/2010/main" val="28172042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pic>
        <p:nvPicPr>
          <p:cNvPr id="4" name="Picture 3">
            <a:extLst>
              <a:ext uri="{FF2B5EF4-FFF2-40B4-BE49-F238E27FC236}">
                <a16:creationId xmlns:a16="http://schemas.microsoft.com/office/drawing/2014/main" id="{6D3AC007-BE00-45EF-8F72-B60B59A13712}"/>
              </a:ext>
            </a:extLst>
          </p:cNvPr>
          <p:cNvPicPr>
            <a:picLocks noChangeAspect="1"/>
          </p:cNvPicPr>
          <p:nvPr/>
        </p:nvPicPr>
        <p:blipFill>
          <a:blip r:embed="rId3"/>
          <a:stretch>
            <a:fillRect/>
          </a:stretch>
        </p:blipFill>
        <p:spPr>
          <a:xfrm>
            <a:off x="177619" y="667051"/>
            <a:ext cx="6239746" cy="971686"/>
          </a:xfrm>
          <a:prstGeom prst="rect">
            <a:avLst/>
          </a:prstGeom>
        </p:spPr>
      </p:pic>
      <p:pic>
        <p:nvPicPr>
          <p:cNvPr id="5" name="Picture 4">
            <a:extLst>
              <a:ext uri="{FF2B5EF4-FFF2-40B4-BE49-F238E27FC236}">
                <a16:creationId xmlns:a16="http://schemas.microsoft.com/office/drawing/2014/main" id="{C8D67923-65E0-4125-9163-AA2D1B241C71}"/>
              </a:ext>
            </a:extLst>
          </p:cNvPr>
          <p:cNvPicPr>
            <a:picLocks noChangeAspect="1"/>
          </p:cNvPicPr>
          <p:nvPr/>
        </p:nvPicPr>
        <p:blipFill>
          <a:blip r:embed="rId4"/>
          <a:stretch>
            <a:fillRect/>
          </a:stretch>
        </p:blipFill>
        <p:spPr>
          <a:xfrm>
            <a:off x="577392" y="4572000"/>
            <a:ext cx="8309344" cy="2017643"/>
          </a:xfrm>
          <a:prstGeom prst="rect">
            <a:avLst/>
          </a:prstGeom>
        </p:spPr>
        <p:style>
          <a:lnRef idx="1">
            <a:schemeClr val="accent4"/>
          </a:lnRef>
          <a:fillRef idx="3">
            <a:schemeClr val="accent4"/>
          </a:fillRef>
          <a:effectRef idx="2">
            <a:schemeClr val="accent4"/>
          </a:effectRef>
          <a:fontRef idx="minor">
            <a:schemeClr val="lt1"/>
          </a:fontRef>
        </p:style>
      </p:pic>
      <p:sp>
        <p:nvSpPr>
          <p:cNvPr id="6" name="Rectangle 5">
            <a:extLst>
              <a:ext uri="{FF2B5EF4-FFF2-40B4-BE49-F238E27FC236}">
                <a16:creationId xmlns:a16="http://schemas.microsoft.com/office/drawing/2014/main" id="{CF8C1055-7ABE-4CB2-8030-D83B4DDFF3F6}"/>
              </a:ext>
            </a:extLst>
          </p:cNvPr>
          <p:cNvSpPr/>
          <p:nvPr/>
        </p:nvSpPr>
        <p:spPr>
          <a:xfrm>
            <a:off x="177619" y="2362200"/>
            <a:ext cx="11861981" cy="1447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1800" dirty="0">
                <a:solidFill>
                  <a:schemeClr val="tx1"/>
                </a:solidFill>
              </a:rPr>
              <a:t>Create an object of </a:t>
            </a:r>
            <a:r>
              <a:rPr lang="en-US" sz="1800" dirty="0" err="1">
                <a:solidFill>
                  <a:schemeClr val="tx1"/>
                </a:solidFill>
              </a:rPr>
              <a:t>KafkaConsumer</a:t>
            </a:r>
            <a:r>
              <a:rPr lang="en-US" sz="1800" dirty="0">
                <a:solidFill>
                  <a:schemeClr val="tx1"/>
                </a:solidFill>
              </a:rPr>
              <a:t> leveraging our properties.</a:t>
            </a:r>
          </a:p>
          <a:p>
            <a:pPr marL="342900" indent="-342900">
              <a:buFont typeface="Wingdings" panose="05000000000000000000" pitchFamily="2" charset="2"/>
              <a:buChar char="ü"/>
            </a:pPr>
            <a:r>
              <a:rPr lang="en-US" sz="1800" dirty="0">
                <a:solidFill>
                  <a:schemeClr val="tx1"/>
                </a:solidFill>
              </a:rPr>
              <a:t>To read the messages from a topic, we need to connect the consumer to the specified topic. Here, we use </a:t>
            </a:r>
            <a:r>
              <a:rPr lang="en-US" sz="1800" dirty="0" err="1">
                <a:solidFill>
                  <a:schemeClr val="tx1"/>
                </a:solidFill>
              </a:rPr>
              <a:t>Arrays.asList</a:t>
            </a:r>
            <a:r>
              <a:rPr lang="en-US" sz="1800" dirty="0">
                <a:solidFill>
                  <a:schemeClr val="tx1"/>
                </a:solidFill>
              </a:rPr>
              <a:t>(),as it allows our consumer to subscribe to multiple topics.</a:t>
            </a:r>
          </a:p>
          <a:p>
            <a:pPr marL="342900" indent="-342900">
              <a:buFont typeface="Wingdings" panose="05000000000000000000" pitchFamily="2" charset="2"/>
              <a:buChar char="ü"/>
            </a:pPr>
            <a:r>
              <a:rPr lang="en-US" sz="1800" dirty="0">
                <a:solidFill>
                  <a:schemeClr val="tx1"/>
                </a:solidFill>
              </a:rPr>
              <a:t>Below code shows the implementation of subscription of the consumer to one topic.</a:t>
            </a:r>
          </a:p>
        </p:txBody>
      </p:sp>
    </p:spTree>
    <p:extLst>
      <p:ext uri="{BB962C8B-B14F-4D97-AF65-F5344CB8AC3E}">
        <p14:creationId xmlns:p14="http://schemas.microsoft.com/office/powerpoint/2010/main" val="17777153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5" name="Rectangle 4">
            <a:extLst>
              <a:ext uri="{FF2B5EF4-FFF2-40B4-BE49-F238E27FC236}">
                <a16:creationId xmlns:a16="http://schemas.microsoft.com/office/drawing/2014/main" id="{756E346D-3103-41B7-A3B4-CA3BDCCC43C2}"/>
              </a:ext>
            </a:extLst>
          </p:cNvPr>
          <p:cNvSpPr/>
          <p:nvPr/>
        </p:nvSpPr>
        <p:spPr>
          <a:xfrm>
            <a:off x="207436" y="838288"/>
            <a:ext cx="11755963" cy="2031325"/>
          </a:xfrm>
          <a:prstGeom prst="rect">
            <a:avLst/>
          </a:prstGeom>
          <a:solidFill>
            <a:srgbClr val="92D050"/>
          </a:solidFill>
        </p:spPr>
        <p:txBody>
          <a:bodyPr wrap="square">
            <a:spAutoFit/>
          </a:bodyPr>
          <a:lstStyle/>
          <a:p>
            <a:r>
              <a:rPr lang="en-US" sz="1800" b="1" dirty="0"/>
              <a:t>Poll for some new data:</a:t>
            </a:r>
            <a:br>
              <a:rPr lang="en-US" sz="1800" b="1" dirty="0"/>
            </a:br>
            <a:endParaRPr lang="en-US" sz="1800" b="1" dirty="0"/>
          </a:p>
          <a:p>
            <a:pPr marL="285750" indent="-285750">
              <a:buFont typeface="Wingdings" panose="05000000000000000000" pitchFamily="2" charset="2"/>
              <a:buChar char="ü"/>
            </a:pPr>
            <a:r>
              <a:rPr lang="en-US" sz="1800" dirty="0"/>
              <a:t>The consumer reads data from Kafka through the polling method. The poll method returns the data that hasn't been fetched yet by the consumer subscribed to the partitions. </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The duration of the poll call for example .poll(</a:t>
            </a:r>
            <a:r>
              <a:rPr lang="en-US" sz="1800" dirty="0" err="1"/>
              <a:t>Duration.ofMillis</a:t>
            </a:r>
            <a:r>
              <a:rPr lang="en-US" sz="1800" dirty="0"/>
              <a:t>(100)) is the amount of time to block on this call before returning an empty list in case no data was returned (also called long polling)</a:t>
            </a:r>
          </a:p>
        </p:txBody>
      </p:sp>
      <p:pic>
        <p:nvPicPr>
          <p:cNvPr id="7" name="Picture 6">
            <a:extLst>
              <a:ext uri="{FF2B5EF4-FFF2-40B4-BE49-F238E27FC236}">
                <a16:creationId xmlns:a16="http://schemas.microsoft.com/office/drawing/2014/main" id="{BD6EA6A0-B259-0F06-46B5-F847794A59EA}"/>
              </a:ext>
            </a:extLst>
          </p:cNvPr>
          <p:cNvPicPr>
            <a:picLocks noChangeAspect="1"/>
          </p:cNvPicPr>
          <p:nvPr/>
        </p:nvPicPr>
        <p:blipFill>
          <a:blip r:embed="rId3"/>
          <a:stretch>
            <a:fillRect/>
          </a:stretch>
        </p:blipFill>
        <p:spPr>
          <a:xfrm>
            <a:off x="53664" y="3329849"/>
            <a:ext cx="12063505" cy="3078747"/>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5628833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5" name="Rectangle 4">
            <a:extLst>
              <a:ext uri="{FF2B5EF4-FFF2-40B4-BE49-F238E27FC236}">
                <a16:creationId xmlns:a16="http://schemas.microsoft.com/office/drawing/2014/main" id="{F595C4D6-6B6A-45EF-8D61-4F0FA23DE52F}"/>
              </a:ext>
            </a:extLst>
          </p:cNvPr>
          <p:cNvSpPr/>
          <p:nvPr/>
        </p:nvSpPr>
        <p:spPr>
          <a:xfrm>
            <a:off x="76200" y="643859"/>
            <a:ext cx="12039600" cy="2585323"/>
          </a:xfrm>
          <a:prstGeom prst="rect">
            <a:avLst/>
          </a:prstGeom>
          <a:solidFill>
            <a:schemeClr val="tx2">
              <a:lumMod val="20000"/>
              <a:lumOff val="80000"/>
            </a:schemeClr>
          </a:solidFill>
        </p:spPr>
        <p:txBody>
          <a:bodyPr wrap="square">
            <a:spAutoFit/>
          </a:bodyPr>
          <a:lstStyle/>
          <a:p>
            <a:r>
              <a:rPr lang="en-US" sz="1800" b="1" dirty="0"/>
              <a:t>Read messages from the beginning:</a:t>
            </a:r>
          </a:p>
          <a:p>
            <a:endParaRPr lang="en-US" sz="1800" dirty="0"/>
          </a:p>
          <a:p>
            <a:pPr marL="285750" indent="-285750">
              <a:buFont typeface="Wingdings" panose="05000000000000000000" pitchFamily="2" charset="2"/>
              <a:buChar char="ü"/>
            </a:pPr>
            <a:r>
              <a:rPr lang="en-US" sz="1800" dirty="0"/>
              <a:t>In the last section, we assigned a group id of “Group99” to the consumer.</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Stop the consumer application, and re-run it. You will notice there are no messages displayed in the console. This is due to the fact that Kafka keeps track of consumer reads (consumer groups offsets) and therefore the consumer will not encounter the same messages twice.</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Change the group id to “Group100” and run the application you will see all the messages in the console</a:t>
            </a:r>
          </a:p>
        </p:txBody>
      </p:sp>
      <p:sp>
        <p:nvSpPr>
          <p:cNvPr id="7" name="Rectangle 6">
            <a:extLst>
              <a:ext uri="{FF2B5EF4-FFF2-40B4-BE49-F238E27FC236}">
                <a16:creationId xmlns:a16="http://schemas.microsoft.com/office/drawing/2014/main" id="{122E2666-60D2-430B-A0CA-C9043385255E}"/>
              </a:ext>
            </a:extLst>
          </p:cNvPr>
          <p:cNvSpPr/>
          <p:nvPr/>
        </p:nvSpPr>
        <p:spPr>
          <a:xfrm>
            <a:off x="76200" y="3886200"/>
            <a:ext cx="12039600" cy="2308324"/>
          </a:xfrm>
          <a:prstGeom prst="rect">
            <a:avLst/>
          </a:prstGeom>
          <a:solidFill>
            <a:schemeClr val="accent6">
              <a:lumMod val="20000"/>
              <a:lumOff val="80000"/>
            </a:schemeClr>
          </a:solidFill>
        </p:spPr>
        <p:txBody>
          <a:bodyPr wrap="square">
            <a:spAutoFit/>
          </a:bodyPr>
          <a:lstStyle/>
          <a:p>
            <a:r>
              <a:rPr lang="en-US" sz="1800" b="1" dirty="0"/>
              <a:t>Partition Rebalance:</a:t>
            </a:r>
          </a:p>
          <a:p>
            <a:endParaRPr lang="en-US" sz="1800" b="1" dirty="0"/>
          </a:p>
          <a:p>
            <a:pPr marL="285750" indent="-285750">
              <a:buFont typeface="Wingdings" panose="05000000000000000000" pitchFamily="2" charset="2"/>
              <a:buChar char="ü"/>
            </a:pPr>
            <a:r>
              <a:rPr lang="en-US" sz="1800" dirty="0"/>
              <a:t>Moving partition ownership from one consumer to another is called a rebalance. Rebalances are important because they provide the consumer group with high availability and scalability.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Currently, we only have one consumer in our group, and therefore that consumer reads from all the topic partitions.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b="1" dirty="0"/>
              <a:t>To see rebalances in action, launch another consumer by running the same consumer application.</a:t>
            </a:r>
            <a:endParaRPr lang="en-US" sz="1800" dirty="0"/>
          </a:p>
        </p:txBody>
      </p:sp>
    </p:spTree>
    <p:extLst>
      <p:ext uri="{BB962C8B-B14F-4D97-AF65-F5344CB8AC3E}">
        <p14:creationId xmlns:p14="http://schemas.microsoft.com/office/powerpoint/2010/main" val="7210349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4129618" y="22259"/>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pic>
        <p:nvPicPr>
          <p:cNvPr id="4" name="Picture 3">
            <a:extLst>
              <a:ext uri="{FF2B5EF4-FFF2-40B4-BE49-F238E27FC236}">
                <a16:creationId xmlns:a16="http://schemas.microsoft.com/office/drawing/2014/main" id="{F7111B8D-A636-44DA-A206-6BE5AC75B69A}"/>
              </a:ext>
            </a:extLst>
          </p:cNvPr>
          <p:cNvPicPr>
            <a:picLocks noChangeAspect="1"/>
          </p:cNvPicPr>
          <p:nvPr/>
        </p:nvPicPr>
        <p:blipFill>
          <a:blip r:embed="rId3"/>
          <a:stretch>
            <a:fillRect/>
          </a:stretch>
        </p:blipFill>
        <p:spPr>
          <a:xfrm>
            <a:off x="2286000" y="3904990"/>
            <a:ext cx="6019800" cy="2908188"/>
          </a:xfrm>
          <a:prstGeom prst="rect">
            <a:avLst/>
          </a:prstGeom>
        </p:spPr>
      </p:pic>
      <p:sp>
        <p:nvSpPr>
          <p:cNvPr id="5" name="Rectangle 4">
            <a:extLst>
              <a:ext uri="{FF2B5EF4-FFF2-40B4-BE49-F238E27FC236}">
                <a16:creationId xmlns:a16="http://schemas.microsoft.com/office/drawing/2014/main" id="{3BB9223C-F216-4228-B9AF-0874137D8A0A}"/>
              </a:ext>
            </a:extLst>
          </p:cNvPr>
          <p:cNvSpPr/>
          <p:nvPr/>
        </p:nvSpPr>
        <p:spPr>
          <a:xfrm>
            <a:off x="76200" y="493191"/>
            <a:ext cx="12039600" cy="3366672"/>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400" dirty="0">
                <a:solidFill>
                  <a:schemeClr val="tx1"/>
                </a:solidFill>
              </a:rPr>
              <a:t>Using the Kafka Consumer Java API, offsets are committed regularly and automatically in order to enable at-least-once reading scenarios.</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By default, the property </a:t>
            </a:r>
            <a:r>
              <a:rPr lang="en-US" sz="1400" dirty="0" err="1">
                <a:solidFill>
                  <a:schemeClr val="tx1"/>
                </a:solidFill>
              </a:rPr>
              <a:t>enable.auto.commit</a:t>
            </a:r>
            <a:r>
              <a:rPr lang="en-US" sz="1400" dirty="0">
                <a:solidFill>
                  <a:schemeClr val="tx1"/>
                </a:solidFill>
              </a:rPr>
              <a:t>=true and therefore offsets are committed automatically with a frequency controlled by the config auto.commit.interval.ms.</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The process of committing the offsets happens when the .poll() function is called and the time between two calls to .poll() is greater than the setting auto.commit.interval.ms (5 seconds by default).</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This means that to be in an "at-least-once" processing use case (the most desirable one), you need to ensure all the messages in your consumer code are successfully processed before performing another .poll() call (which is the case in the sample code defined above). If this is not the case, then offsets could be committed before the messages are actually processed, therefore resulting in an "at-most once" processing pattern, possibly resulting in message skipping (which is undesirable).</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In that (rare) case, you must disable </a:t>
            </a:r>
            <a:r>
              <a:rPr lang="en-US" sz="1400" dirty="0" err="1">
                <a:solidFill>
                  <a:schemeClr val="tx1"/>
                </a:solidFill>
              </a:rPr>
              <a:t>enable.auto.commit</a:t>
            </a:r>
            <a:r>
              <a:rPr lang="en-US" sz="1400" dirty="0">
                <a:solidFill>
                  <a:schemeClr val="tx1"/>
                </a:solidFill>
              </a:rPr>
              <a:t>, and most likely most processing to a separate thread, and then from time to time call .</a:t>
            </a:r>
            <a:r>
              <a:rPr lang="en-US" sz="1400" dirty="0" err="1">
                <a:solidFill>
                  <a:schemeClr val="tx1"/>
                </a:solidFill>
              </a:rPr>
              <a:t>commitSync</a:t>
            </a:r>
            <a:r>
              <a:rPr lang="en-US" sz="1400" dirty="0">
                <a:solidFill>
                  <a:schemeClr val="tx1"/>
                </a:solidFill>
              </a:rPr>
              <a:t>() or .</a:t>
            </a:r>
            <a:r>
              <a:rPr lang="en-US" sz="1400" dirty="0" err="1">
                <a:solidFill>
                  <a:schemeClr val="tx1"/>
                </a:solidFill>
              </a:rPr>
              <a:t>commitAsync</a:t>
            </a:r>
            <a:r>
              <a:rPr lang="en-US" sz="1400" dirty="0">
                <a:solidFill>
                  <a:schemeClr val="tx1"/>
                </a:solidFill>
              </a:rPr>
              <a:t>()with the correct offsets manually.</a:t>
            </a:r>
          </a:p>
        </p:txBody>
      </p:sp>
      <p:sp>
        <p:nvSpPr>
          <p:cNvPr id="7" name="Rectangle 6">
            <a:extLst>
              <a:ext uri="{FF2B5EF4-FFF2-40B4-BE49-F238E27FC236}">
                <a16:creationId xmlns:a16="http://schemas.microsoft.com/office/drawing/2014/main" id="{7F5ED49C-E2BA-426B-A87C-59BC3754EA4F}"/>
              </a:ext>
            </a:extLst>
          </p:cNvPr>
          <p:cNvSpPr/>
          <p:nvPr/>
        </p:nvSpPr>
        <p:spPr>
          <a:xfrm>
            <a:off x="86139" y="143277"/>
            <a:ext cx="3436133" cy="338554"/>
          </a:xfrm>
          <a:prstGeom prst="rect">
            <a:avLst/>
          </a:prstGeom>
          <a:solidFill>
            <a:srgbClr val="FF0000"/>
          </a:solidFill>
        </p:spPr>
        <p:txBody>
          <a:bodyPr wrap="none">
            <a:spAutoFit/>
          </a:bodyPr>
          <a:lstStyle/>
          <a:p>
            <a:r>
              <a:rPr lang="en-US" sz="1600" b="1" dirty="0">
                <a:solidFill>
                  <a:schemeClr val="bg1"/>
                </a:solidFill>
                <a:latin typeface="Inter"/>
              </a:rPr>
              <a:t>Automatic Offset Committing Strategy</a:t>
            </a:r>
            <a:endParaRPr lang="en-US" sz="1600" b="1" i="0" dirty="0">
              <a:solidFill>
                <a:schemeClr val="bg1"/>
              </a:solidFill>
              <a:effectLst/>
              <a:latin typeface="Inter"/>
            </a:endParaRPr>
          </a:p>
        </p:txBody>
      </p:sp>
    </p:spTree>
    <p:extLst>
      <p:ext uri="{BB962C8B-B14F-4D97-AF65-F5344CB8AC3E}">
        <p14:creationId xmlns:p14="http://schemas.microsoft.com/office/powerpoint/2010/main" val="38621014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4" name="Rectangle 3">
            <a:extLst>
              <a:ext uri="{FF2B5EF4-FFF2-40B4-BE49-F238E27FC236}">
                <a16:creationId xmlns:a16="http://schemas.microsoft.com/office/drawing/2014/main" id="{08A28410-941A-47EF-82D8-C778EE76082B}"/>
              </a:ext>
            </a:extLst>
          </p:cNvPr>
          <p:cNvSpPr/>
          <p:nvPr/>
        </p:nvSpPr>
        <p:spPr>
          <a:xfrm>
            <a:off x="218018" y="2209800"/>
            <a:ext cx="11755964" cy="2862322"/>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ü"/>
            </a:pPr>
            <a:r>
              <a:rPr lang="en-US" sz="1800" dirty="0"/>
              <a:t>Currently our consumer is running an infinite loop with while(true) but we can catch an Exception that happens when our consumer is shutting down.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For this, we need to call </a:t>
            </a:r>
            <a:r>
              <a:rPr lang="en-US" sz="1800" dirty="0" err="1"/>
              <a:t>consumer.wakeup</a:t>
            </a:r>
            <a:r>
              <a:rPr lang="en-US" sz="1800" dirty="0"/>
              <a:t>() which will trigger a </a:t>
            </a:r>
            <a:r>
              <a:rPr lang="en-US" sz="1800" dirty="0" err="1"/>
              <a:t>WakeupException</a:t>
            </a:r>
            <a:r>
              <a:rPr lang="en-US" sz="1800" dirty="0"/>
              <a:t> next time the .poll() function is called.</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The </a:t>
            </a:r>
            <a:r>
              <a:rPr lang="en-US" sz="1800" dirty="0" err="1"/>
              <a:t>WakeupException</a:t>
            </a:r>
            <a:r>
              <a:rPr lang="en-US" sz="1800" dirty="0"/>
              <a:t> itself does not need to be handled, but then in a finally{} block we can call </a:t>
            </a:r>
            <a:r>
              <a:rPr lang="en-US" sz="1800" dirty="0" err="1"/>
              <a:t>consumer.close</a:t>
            </a:r>
            <a:r>
              <a:rPr lang="en-US" sz="1800" dirty="0"/>
              <a:t>() which will take care of: committing the offsets if needed and close the connection to Kafka</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In order to call </a:t>
            </a:r>
            <a:r>
              <a:rPr lang="en-US" sz="1800" dirty="0" err="1"/>
              <a:t>consumer.wakeup</a:t>
            </a:r>
            <a:r>
              <a:rPr lang="en-US" sz="1800" dirty="0"/>
              <a:t>() we need to use a </a:t>
            </a:r>
            <a:r>
              <a:rPr lang="en-US" sz="1800" dirty="0" err="1"/>
              <a:t>ShutdownHook</a:t>
            </a:r>
            <a:r>
              <a:rPr lang="en-US" sz="1800" dirty="0"/>
              <a:t>. That </a:t>
            </a:r>
            <a:r>
              <a:rPr lang="en-US" sz="1800" dirty="0" err="1"/>
              <a:t>ShutdownHook</a:t>
            </a:r>
            <a:r>
              <a:rPr lang="en-US" sz="1800" dirty="0"/>
              <a:t> needs to be linked to the main thread in order to wait for all threads to complete before shutting down the program.</a:t>
            </a:r>
          </a:p>
        </p:txBody>
      </p:sp>
      <p:sp>
        <p:nvSpPr>
          <p:cNvPr id="5" name="Rectangle 4">
            <a:extLst>
              <a:ext uri="{FF2B5EF4-FFF2-40B4-BE49-F238E27FC236}">
                <a16:creationId xmlns:a16="http://schemas.microsoft.com/office/drawing/2014/main" id="{11B0B650-2A2E-466C-9EE4-50EB4C273335}"/>
              </a:ext>
            </a:extLst>
          </p:cNvPr>
          <p:cNvSpPr/>
          <p:nvPr/>
        </p:nvSpPr>
        <p:spPr>
          <a:xfrm>
            <a:off x="218018" y="1730136"/>
            <a:ext cx="3236142" cy="369332"/>
          </a:xfrm>
          <a:prstGeom prst="rect">
            <a:avLst/>
          </a:prstGeom>
          <a:solidFill>
            <a:srgbClr val="FF0000"/>
          </a:solidFill>
        </p:spPr>
        <p:txBody>
          <a:bodyPr wrap="none">
            <a:spAutoFit/>
          </a:bodyPr>
          <a:lstStyle/>
          <a:p>
            <a:r>
              <a:rPr lang="en-US" sz="1800" dirty="0">
                <a:solidFill>
                  <a:schemeClr val="bg1"/>
                </a:solidFill>
              </a:rPr>
              <a:t>Graceful Shutdown of Consumer</a:t>
            </a:r>
          </a:p>
        </p:txBody>
      </p:sp>
    </p:spTree>
    <p:extLst>
      <p:ext uri="{BB962C8B-B14F-4D97-AF65-F5344CB8AC3E}">
        <p14:creationId xmlns:p14="http://schemas.microsoft.com/office/powerpoint/2010/main" val="7794638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92078</TotalTime>
  <Words>1044</Words>
  <Application>Microsoft Office PowerPoint</Application>
  <PresentationFormat>Widescreen</PresentationFormat>
  <Paragraphs>80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9886</cp:revision>
  <dcterms:created xsi:type="dcterms:W3CDTF">2006-08-16T00:00:00Z</dcterms:created>
  <dcterms:modified xsi:type="dcterms:W3CDTF">2022-10-22T03:17:22Z</dcterms:modified>
</cp:coreProperties>
</file>