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8"/>
  </p:notesMasterIdLst>
  <p:sldIdLst>
    <p:sldId id="471" r:id="rId2"/>
    <p:sldId id="477" r:id="rId3"/>
    <p:sldId id="475" r:id="rId4"/>
    <p:sldId id="478" r:id="rId5"/>
    <p:sldId id="479" r:id="rId6"/>
    <p:sldId id="476" r:id="rId7"/>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6/26/2023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07758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90403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44015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956510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6258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6/26/2023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61984"/>
            <a:ext cx="5867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 Why do we need SSO? </a:t>
            </a:r>
          </a:p>
        </p:txBody>
      </p:sp>
      <p:pic>
        <p:nvPicPr>
          <p:cNvPr id="4" name="Picture 3">
            <a:extLst>
              <a:ext uri="{FF2B5EF4-FFF2-40B4-BE49-F238E27FC236}">
                <a16:creationId xmlns:a16="http://schemas.microsoft.com/office/drawing/2014/main" id="{2DCA6EFF-799E-D8ED-61AF-17119AC35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947746"/>
            <a:ext cx="9753600" cy="4757854"/>
          </a:xfrm>
          <a:prstGeom prst="rect">
            <a:avLst/>
          </a:prstGeom>
        </p:spPr>
      </p:pic>
      <p:sp>
        <p:nvSpPr>
          <p:cNvPr id="5" name="TextBox 4">
            <a:extLst>
              <a:ext uri="{FF2B5EF4-FFF2-40B4-BE49-F238E27FC236}">
                <a16:creationId xmlns:a16="http://schemas.microsoft.com/office/drawing/2014/main" id="{159621AA-428C-08D8-07B8-5B8FAABD7A1F}"/>
              </a:ext>
            </a:extLst>
          </p:cNvPr>
          <p:cNvSpPr txBox="1"/>
          <p:nvPr/>
        </p:nvSpPr>
        <p:spPr>
          <a:xfrm>
            <a:off x="2514600" y="4081346"/>
            <a:ext cx="2263184" cy="338554"/>
          </a:xfrm>
          <a:prstGeom prst="rect">
            <a:avLst/>
          </a:prstGeom>
          <a:solidFill>
            <a:srgbClr val="FFC000"/>
          </a:solidFill>
        </p:spPr>
        <p:txBody>
          <a:bodyPr wrap="none" rtlCol="0">
            <a:spAutoFit/>
          </a:bodyPr>
          <a:lstStyle/>
          <a:p>
            <a:r>
              <a:rPr lang="en-US" sz="1600" dirty="0"/>
              <a:t>Username and Password</a:t>
            </a:r>
          </a:p>
        </p:txBody>
      </p:sp>
      <p:sp>
        <p:nvSpPr>
          <p:cNvPr id="8" name="TextBox 7">
            <a:extLst>
              <a:ext uri="{FF2B5EF4-FFF2-40B4-BE49-F238E27FC236}">
                <a16:creationId xmlns:a16="http://schemas.microsoft.com/office/drawing/2014/main" id="{C4A7E40B-C711-2690-6AE4-F77FFB09BAF8}"/>
              </a:ext>
            </a:extLst>
          </p:cNvPr>
          <p:cNvSpPr txBox="1"/>
          <p:nvPr/>
        </p:nvSpPr>
        <p:spPr>
          <a:xfrm>
            <a:off x="613835" y="983221"/>
            <a:ext cx="6096000" cy="2308324"/>
          </a:xfrm>
          <a:prstGeom prst="rect">
            <a:avLst/>
          </a:prstGeom>
          <a:solidFill>
            <a:schemeClr val="accent5">
              <a:lumMod val="20000"/>
              <a:lumOff val="80000"/>
            </a:schemeClr>
          </a:solidFill>
        </p:spPr>
        <p:txBody>
          <a:bodyPr wrap="square">
            <a:spAutoFit/>
          </a:bodyPr>
          <a:lstStyle/>
          <a:p>
            <a:pPr marL="285750" indent="-285750">
              <a:buFont typeface="Wingdings" panose="05000000000000000000" pitchFamily="2" charset="2"/>
              <a:buChar char="ü"/>
            </a:pPr>
            <a:r>
              <a:rPr lang="en-US" sz="1800" b="1" i="0" dirty="0">
                <a:solidFill>
                  <a:srgbClr val="273239"/>
                </a:solidFill>
                <a:effectLst/>
              </a:rPr>
              <a:t>Single Sign On (SSO)</a:t>
            </a:r>
            <a:r>
              <a:rPr lang="en-US" sz="1800" b="0" i="0" dirty="0">
                <a:solidFill>
                  <a:srgbClr val="273239"/>
                </a:solidFill>
                <a:effectLst/>
              </a:rPr>
              <a:t> is an authentication scheme where users can securely authenticate and gain access to multiple applications and websites by only logging in with a single username and password.</a:t>
            </a:r>
            <a:br>
              <a:rPr lang="en-US" sz="1800" b="0" i="0" dirty="0">
                <a:solidFill>
                  <a:srgbClr val="273239"/>
                </a:solidFill>
                <a:effectLst/>
              </a:rPr>
            </a:br>
            <a:endParaRPr lang="en-US" sz="1800" b="0" i="0" dirty="0">
              <a:solidFill>
                <a:srgbClr val="273239"/>
              </a:solidFill>
              <a:effectLst/>
            </a:endParaRPr>
          </a:p>
          <a:p>
            <a:pPr marL="285750" indent="-285750">
              <a:buFont typeface="Wingdings" panose="05000000000000000000" pitchFamily="2" charset="2"/>
              <a:buChar char="ü"/>
            </a:pPr>
            <a:r>
              <a:rPr lang="en-US" sz="1800" b="0" i="0" dirty="0">
                <a:solidFill>
                  <a:srgbClr val="273239"/>
                </a:solidFill>
                <a:effectLst/>
              </a:rPr>
              <a:t>For example, logging in to your Google account once will allow you to access Google applications such as Google Docs, Gmail, and Google Drive.</a:t>
            </a:r>
            <a:endParaRPr lang="en-US" sz="1800" dirty="0"/>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61984"/>
            <a:ext cx="5867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 Why do we need SSO? </a:t>
            </a:r>
          </a:p>
        </p:txBody>
      </p:sp>
      <p:pic>
        <p:nvPicPr>
          <p:cNvPr id="4" name="Picture 3">
            <a:extLst>
              <a:ext uri="{FF2B5EF4-FFF2-40B4-BE49-F238E27FC236}">
                <a16:creationId xmlns:a16="http://schemas.microsoft.com/office/drawing/2014/main" id="{2DCA6EFF-799E-D8ED-61AF-17119AC35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947746"/>
            <a:ext cx="9753600" cy="4757854"/>
          </a:xfrm>
          <a:prstGeom prst="rect">
            <a:avLst/>
          </a:prstGeom>
        </p:spPr>
      </p:pic>
      <p:sp>
        <p:nvSpPr>
          <p:cNvPr id="5" name="TextBox 4">
            <a:extLst>
              <a:ext uri="{FF2B5EF4-FFF2-40B4-BE49-F238E27FC236}">
                <a16:creationId xmlns:a16="http://schemas.microsoft.com/office/drawing/2014/main" id="{159621AA-428C-08D8-07B8-5B8FAABD7A1F}"/>
              </a:ext>
            </a:extLst>
          </p:cNvPr>
          <p:cNvSpPr txBox="1"/>
          <p:nvPr/>
        </p:nvSpPr>
        <p:spPr>
          <a:xfrm>
            <a:off x="2514600" y="4081346"/>
            <a:ext cx="2263184" cy="338554"/>
          </a:xfrm>
          <a:prstGeom prst="rect">
            <a:avLst/>
          </a:prstGeom>
          <a:solidFill>
            <a:srgbClr val="FFC000"/>
          </a:solidFill>
        </p:spPr>
        <p:txBody>
          <a:bodyPr wrap="none" rtlCol="0">
            <a:spAutoFit/>
          </a:bodyPr>
          <a:lstStyle/>
          <a:p>
            <a:r>
              <a:rPr lang="en-US" sz="1600" dirty="0"/>
              <a:t>Username and Password</a:t>
            </a:r>
          </a:p>
        </p:txBody>
      </p:sp>
      <p:sp>
        <p:nvSpPr>
          <p:cNvPr id="8" name="TextBox 7">
            <a:extLst>
              <a:ext uri="{FF2B5EF4-FFF2-40B4-BE49-F238E27FC236}">
                <a16:creationId xmlns:a16="http://schemas.microsoft.com/office/drawing/2014/main" id="{C4A7E40B-C711-2690-6AE4-F77FFB09BAF8}"/>
              </a:ext>
            </a:extLst>
          </p:cNvPr>
          <p:cNvSpPr txBox="1"/>
          <p:nvPr/>
        </p:nvSpPr>
        <p:spPr>
          <a:xfrm>
            <a:off x="76200" y="687923"/>
            <a:ext cx="7086600" cy="2800767"/>
          </a:xfrm>
          <a:prstGeom prst="rect">
            <a:avLst/>
          </a:prstGeom>
          <a:solidFill>
            <a:schemeClr val="accent5">
              <a:lumMod val="20000"/>
              <a:lumOff val="80000"/>
            </a:schemeClr>
          </a:solidFill>
        </p:spPr>
        <p:txBody>
          <a:bodyPr wrap="square">
            <a:spAutoFit/>
          </a:bodyPr>
          <a:lstStyle/>
          <a:p>
            <a:pPr marL="285750" indent="-285750">
              <a:buFont typeface="Wingdings" panose="05000000000000000000" pitchFamily="2" charset="2"/>
              <a:buChar char="ü"/>
            </a:pPr>
            <a:r>
              <a:rPr lang="en-US" sz="1600" i="0" dirty="0">
                <a:solidFill>
                  <a:srgbClr val="273239"/>
                </a:solidFill>
                <a:effectLst/>
              </a:rPr>
              <a:t>Without </a:t>
            </a:r>
            <a:r>
              <a:rPr lang="en-US" sz="1600" b="1" i="0" dirty="0">
                <a:solidFill>
                  <a:srgbClr val="273239"/>
                </a:solidFill>
                <a:effectLst/>
              </a:rPr>
              <a:t>SSO</a:t>
            </a:r>
            <a:r>
              <a:rPr lang="en-US" sz="1600" i="0" dirty="0">
                <a:solidFill>
                  <a:srgbClr val="273239"/>
                </a:solidFill>
                <a:effectLst/>
              </a:rPr>
              <a:t> solution, the website maintains a database of login credentials – username and passwords. Each time the user login to the website, it checks the user’s credentials against its database and authenticates the user.</a:t>
            </a:r>
          </a:p>
          <a:p>
            <a:pPr marL="285750" indent="-285750">
              <a:buFont typeface="Wingdings" panose="05000000000000000000" pitchFamily="2" charset="2"/>
              <a:buChar char="ü"/>
            </a:pPr>
            <a:endParaRPr lang="en-US" sz="1600" i="0" dirty="0">
              <a:solidFill>
                <a:srgbClr val="273239"/>
              </a:solidFill>
              <a:effectLst/>
            </a:endParaRPr>
          </a:p>
          <a:p>
            <a:pPr marL="285750" indent="-285750">
              <a:buFont typeface="Wingdings" panose="05000000000000000000" pitchFamily="2" charset="2"/>
              <a:buChar char="ü"/>
            </a:pPr>
            <a:r>
              <a:rPr lang="en-US" sz="1600" i="0" dirty="0">
                <a:solidFill>
                  <a:srgbClr val="273239"/>
                </a:solidFill>
                <a:effectLst/>
              </a:rPr>
              <a:t>With the </a:t>
            </a:r>
            <a:r>
              <a:rPr lang="en-US" sz="1600" b="1" i="0" dirty="0">
                <a:solidFill>
                  <a:srgbClr val="273239"/>
                </a:solidFill>
                <a:effectLst/>
              </a:rPr>
              <a:t>SSO</a:t>
            </a:r>
            <a:r>
              <a:rPr lang="en-US" sz="1600" i="0" dirty="0">
                <a:solidFill>
                  <a:srgbClr val="273239"/>
                </a:solidFill>
                <a:effectLst/>
              </a:rPr>
              <a:t> solution, the website does not store login credentials in its database. Instead, </a:t>
            </a:r>
            <a:r>
              <a:rPr lang="en-US" sz="1600" b="1" i="0" dirty="0">
                <a:solidFill>
                  <a:srgbClr val="273239"/>
                </a:solidFill>
                <a:effectLst/>
              </a:rPr>
              <a:t>SSO</a:t>
            </a:r>
            <a:r>
              <a:rPr lang="en-US" sz="1600" i="0" dirty="0">
                <a:solidFill>
                  <a:srgbClr val="273239"/>
                </a:solidFill>
                <a:effectLst/>
              </a:rPr>
              <a:t> makes use of a shared cluster of authentication servers where users are only required to enter their login credentials once for authentication. With this feature of one login and multiple access, it is crucial to protect login credentials in </a:t>
            </a:r>
            <a:r>
              <a:rPr lang="en-US" sz="1600" b="1" i="0" dirty="0">
                <a:solidFill>
                  <a:srgbClr val="273239"/>
                </a:solidFill>
                <a:effectLst/>
              </a:rPr>
              <a:t>SSO</a:t>
            </a:r>
            <a:r>
              <a:rPr lang="en-US" sz="1600" i="0" dirty="0">
                <a:solidFill>
                  <a:srgbClr val="273239"/>
                </a:solidFill>
                <a:effectLst/>
              </a:rPr>
              <a:t> systems. Hence it is highly recommended to integrate </a:t>
            </a:r>
            <a:r>
              <a:rPr lang="en-US" sz="1600" b="1" i="0" dirty="0">
                <a:solidFill>
                  <a:srgbClr val="273239"/>
                </a:solidFill>
                <a:effectLst/>
              </a:rPr>
              <a:t>SSO</a:t>
            </a:r>
            <a:r>
              <a:rPr lang="en-US" sz="1600" i="0" dirty="0">
                <a:solidFill>
                  <a:srgbClr val="273239"/>
                </a:solidFill>
                <a:effectLst/>
              </a:rPr>
              <a:t> with other strong authentication means such as smart tokens or one-time passwords to achieve multi-factor authentication.</a:t>
            </a:r>
          </a:p>
        </p:txBody>
      </p:sp>
    </p:spTree>
    <p:extLst>
      <p:ext uri="{BB962C8B-B14F-4D97-AF65-F5344CB8AC3E}">
        <p14:creationId xmlns:p14="http://schemas.microsoft.com/office/powerpoint/2010/main" val="1536053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61984"/>
            <a:ext cx="5867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 Why do we need SSO? </a:t>
            </a:r>
          </a:p>
        </p:txBody>
      </p:sp>
      <p:pic>
        <p:nvPicPr>
          <p:cNvPr id="4" name="Picture 3">
            <a:extLst>
              <a:ext uri="{FF2B5EF4-FFF2-40B4-BE49-F238E27FC236}">
                <a16:creationId xmlns:a16="http://schemas.microsoft.com/office/drawing/2014/main" id="{7E69E039-1B59-FFA2-09D3-4E86F3726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271315"/>
            <a:ext cx="8949828" cy="5305969"/>
          </a:xfrm>
          <a:prstGeom prst="rect">
            <a:avLst/>
          </a:prstGeom>
        </p:spPr>
      </p:pic>
      <p:cxnSp>
        <p:nvCxnSpPr>
          <p:cNvPr id="7" name="Straight Arrow Connector 6">
            <a:extLst>
              <a:ext uri="{FF2B5EF4-FFF2-40B4-BE49-F238E27FC236}">
                <a16:creationId xmlns:a16="http://schemas.microsoft.com/office/drawing/2014/main" id="{1A21062D-685E-3D40-4C07-9E9C15B8BDC2}"/>
              </a:ext>
            </a:extLst>
          </p:cNvPr>
          <p:cNvCxnSpPr/>
          <p:nvPr/>
        </p:nvCxnSpPr>
        <p:spPr>
          <a:xfrm flipH="1">
            <a:off x="3941514" y="2667000"/>
            <a:ext cx="3048000" cy="25146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BF67E09D-4B2E-1CD4-9A79-64843D97371D}"/>
              </a:ext>
            </a:extLst>
          </p:cNvPr>
          <p:cNvSpPr txBox="1"/>
          <p:nvPr/>
        </p:nvSpPr>
        <p:spPr>
          <a:xfrm>
            <a:off x="3941514" y="3429000"/>
            <a:ext cx="1600375" cy="338554"/>
          </a:xfrm>
          <a:prstGeom prst="rect">
            <a:avLst/>
          </a:prstGeom>
          <a:solidFill>
            <a:srgbClr val="FFFF00"/>
          </a:solidFill>
        </p:spPr>
        <p:txBody>
          <a:bodyPr wrap="none" rtlCol="0">
            <a:spAutoFit/>
          </a:bodyPr>
          <a:lstStyle/>
          <a:p>
            <a:r>
              <a:rPr lang="en-US" sz="1600" dirty="0"/>
              <a:t>1.SSO Login Page</a:t>
            </a:r>
          </a:p>
        </p:txBody>
      </p:sp>
      <p:cxnSp>
        <p:nvCxnSpPr>
          <p:cNvPr id="10" name="Straight Arrow Connector 9">
            <a:extLst>
              <a:ext uri="{FF2B5EF4-FFF2-40B4-BE49-F238E27FC236}">
                <a16:creationId xmlns:a16="http://schemas.microsoft.com/office/drawing/2014/main" id="{36F6526A-E9A3-C929-954E-B12B4D9CFFB5}"/>
              </a:ext>
            </a:extLst>
          </p:cNvPr>
          <p:cNvCxnSpPr/>
          <p:nvPr/>
        </p:nvCxnSpPr>
        <p:spPr>
          <a:xfrm>
            <a:off x="4474914" y="5486400"/>
            <a:ext cx="22098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4EED8FFD-B0A4-B216-A36C-56D8395836F6}"/>
              </a:ext>
            </a:extLst>
          </p:cNvPr>
          <p:cNvSpPr txBox="1"/>
          <p:nvPr/>
        </p:nvSpPr>
        <p:spPr>
          <a:xfrm>
            <a:off x="4518742" y="5105400"/>
            <a:ext cx="2182905" cy="338554"/>
          </a:xfrm>
          <a:prstGeom prst="rect">
            <a:avLst/>
          </a:prstGeom>
          <a:solidFill>
            <a:srgbClr val="FFFF00"/>
          </a:solidFill>
        </p:spPr>
        <p:txBody>
          <a:bodyPr wrap="none" rtlCol="0">
            <a:spAutoFit/>
          </a:bodyPr>
          <a:lstStyle/>
          <a:p>
            <a:r>
              <a:rPr lang="en-US" sz="1600" dirty="0"/>
              <a:t>2.Enter Login Credential</a:t>
            </a:r>
          </a:p>
        </p:txBody>
      </p:sp>
      <p:cxnSp>
        <p:nvCxnSpPr>
          <p:cNvPr id="13" name="Straight Arrow Connector 12">
            <a:extLst>
              <a:ext uri="{FF2B5EF4-FFF2-40B4-BE49-F238E27FC236}">
                <a16:creationId xmlns:a16="http://schemas.microsoft.com/office/drawing/2014/main" id="{A04E86D8-5502-8184-76B2-ECE62395E7C7}"/>
              </a:ext>
            </a:extLst>
          </p:cNvPr>
          <p:cNvCxnSpPr/>
          <p:nvPr/>
        </p:nvCxnSpPr>
        <p:spPr>
          <a:xfrm flipH="1">
            <a:off x="4474914" y="6019800"/>
            <a:ext cx="22098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6BEEA130-968C-918D-6B38-3424FD04B2E8}"/>
              </a:ext>
            </a:extLst>
          </p:cNvPr>
          <p:cNvCxnSpPr/>
          <p:nvPr/>
        </p:nvCxnSpPr>
        <p:spPr>
          <a:xfrm flipV="1">
            <a:off x="7218114" y="3429000"/>
            <a:ext cx="0" cy="167640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C27164D8-BA1C-AE9C-8DE8-217F9F1F6234}"/>
              </a:ext>
            </a:extLst>
          </p:cNvPr>
          <p:cNvCxnSpPr/>
          <p:nvPr/>
        </p:nvCxnSpPr>
        <p:spPr>
          <a:xfrm>
            <a:off x="7980114" y="3429000"/>
            <a:ext cx="0" cy="167640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2FC55AD6-6FE0-7EE1-E0F3-339E2738CD42}"/>
              </a:ext>
            </a:extLst>
          </p:cNvPr>
          <p:cNvCxnSpPr/>
          <p:nvPr/>
        </p:nvCxnSpPr>
        <p:spPr>
          <a:xfrm>
            <a:off x="8132514" y="2286000"/>
            <a:ext cx="27432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47F4EEE7-AB0E-6725-221C-89799E0C8455}"/>
              </a:ext>
            </a:extLst>
          </p:cNvPr>
          <p:cNvCxnSpPr>
            <a:cxnSpLocks/>
          </p:cNvCxnSpPr>
          <p:nvPr/>
        </p:nvCxnSpPr>
        <p:spPr>
          <a:xfrm flipH="1">
            <a:off x="8132514" y="2971800"/>
            <a:ext cx="27432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7B1D3302-0AE6-FC4E-DA03-23D0B89F48DE}"/>
              </a:ext>
            </a:extLst>
          </p:cNvPr>
          <p:cNvSpPr txBox="1"/>
          <p:nvPr/>
        </p:nvSpPr>
        <p:spPr>
          <a:xfrm>
            <a:off x="207436" y="694138"/>
            <a:ext cx="6096000" cy="2308324"/>
          </a:xfrm>
          <a:prstGeom prst="rect">
            <a:avLst/>
          </a:prstGeom>
          <a:solidFill>
            <a:schemeClr val="bg2"/>
          </a:solidFill>
        </p:spPr>
        <p:txBody>
          <a:bodyPr wrap="square">
            <a:spAutoFit/>
          </a:bodyPr>
          <a:lstStyle/>
          <a:p>
            <a:pPr algn="l" fontAlgn="base"/>
            <a:r>
              <a:rPr lang="en-US" sz="1800" b="0" i="0" dirty="0">
                <a:solidFill>
                  <a:srgbClr val="273239"/>
                </a:solidFill>
                <a:effectLst/>
                <a:latin typeface="+mj-lt"/>
              </a:rPr>
              <a:t>1. User enters login credentials on the website and the website checks to see if the user has already been authenticated by SSO solution. If so, the SSO solution would give the user access to the website. Otherwise, it presents the user with the SSO solution for login.</a:t>
            </a:r>
            <a:br>
              <a:rPr lang="en-US" sz="1800" b="0" i="0" dirty="0">
                <a:solidFill>
                  <a:srgbClr val="273239"/>
                </a:solidFill>
                <a:effectLst/>
                <a:latin typeface="+mj-lt"/>
              </a:rPr>
            </a:br>
            <a:endParaRPr lang="en-US" sz="1800" b="0" i="0" dirty="0">
              <a:solidFill>
                <a:srgbClr val="273239"/>
              </a:solidFill>
              <a:effectLst/>
              <a:latin typeface="+mj-lt"/>
            </a:endParaRPr>
          </a:p>
          <a:p>
            <a:pPr algn="l" fontAlgn="base"/>
            <a:r>
              <a:rPr lang="en-US" sz="1800" b="0" i="0" dirty="0">
                <a:solidFill>
                  <a:srgbClr val="273239"/>
                </a:solidFill>
                <a:effectLst/>
                <a:latin typeface="+mj-lt"/>
              </a:rPr>
              <a:t>2. The user enters username and password on the SSO solution.</a:t>
            </a:r>
          </a:p>
        </p:txBody>
      </p:sp>
      <p:sp>
        <p:nvSpPr>
          <p:cNvPr id="2" name="TextBox 1">
            <a:extLst>
              <a:ext uri="{FF2B5EF4-FFF2-40B4-BE49-F238E27FC236}">
                <a16:creationId xmlns:a16="http://schemas.microsoft.com/office/drawing/2014/main" id="{3CD3D786-2ED9-354F-90E1-C32530D60417}"/>
              </a:ext>
            </a:extLst>
          </p:cNvPr>
          <p:cNvSpPr txBox="1"/>
          <p:nvPr/>
        </p:nvSpPr>
        <p:spPr>
          <a:xfrm>
            <a:off x="11125200" y="1071260"/>
            <a:ext cx="538930" cy="400110"/>
          </a:xfrm>
          <a:prstGeom prst="rect">
            <a:avLst/>
          </a:prstGeom>
          <a:solidFill>
            <a:srgbClr val="C00000"/>
          </a:solidFill>
        </p:spPr>
        <p:txBody>
          <a:bodyPr wrap="none" rtlCol="0">
            <a:spAutoFit/>
          </a:bodyPr>
          <a:lstStyle/>
          <a:p>
            <a:r>
              <a:rPr lang="en-US" sz="2000" dirty="0">
                <a:solidFill>
                  <a:schemeClr val="bg1"/>
                </a:solidFill>
              </a:rPr>
              <a:t>IDP</a:t>
            </a:r>
          </a:p>
        </p:txBody>
      </p:sp>
    </p:spTree>
    <p:extLst>
      <p:ext uri="{BB962C8B-B14F-4D97-AF65-F5344CB8AC3E}">
        <p14:creationId xmlns:p14="http://schemas.microsoft.com/office/powerpoint/2010/main" val="20337868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61984"/>
            <a:ext cx="5867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 Why do we need SSO? </a:t>
            </a:r>
          </a:p>
        </p:txBody>
      </p:sp>
      <p:pic>
        <p:nvPicPr>
          <p:cNvPr id="4" name="Picture 3">
            <a:extLst>
              <a:ext uri="{FF2B5EF4-FFF2-40B4-BE49-F238E27FC236}">
                <a16:creationId xmlns:a16="http://schemas.microsoft.com/office/drawing/2014/main" id="{7E69E039-1B59-FFA2-09D3-4E86F3726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271315"/>
            <a:ext cx="8949828" cy="5305969"/>
          </a:xfrm>
          <a:prstGeom prst="rect">
            <a:avLst/>
          </a:prstGeom>
        </p:spPr>
      </p:pic>
      <p:cxnSp>
        <p:nvCxnSpPr>
          <p:cNvPr id="7" name="Straight Arrow Connector 6">
            <a:extLst>
              <a:ext uri="{FF2B5EF4-FFF2-40B4-BE49-F238E27FC236}">
                <a16:creationId xmlns:a16="http://schemas.microsoft.com/office/drawing/2014/main" id="{1A21062D-685E-3D40-4C07-9E9C15B8BDC2}"/>
              </a:ext>
            </a:extLst>
          </p:cNvPr>
          <p:cNvCxnSpPr/>
          <p:nvPr/>
        </p:nvCxnSpPr>
        <p:spPr>
          <a:xfrm flipH="1">
            <a:off x="3941514" y="2667000"/>
            <a:ext cx="3048000" cy="25146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BF67E09D-4B2E-1CD4-9A79-64843D97371D}"/>
              </a:ext>
            </a:extLst>
          </p:cNvPr>
          <p:cNvSpPr txBox="1"/>
          <p:nvPr/>
        </p:nvSpPr>
        <p:spPr>
          <a:xfrm>
            <a:off x="3941514" y="3429000"/>
            <a:ext cx="1600375" cy="338554"/>
          </a:xfrm>
          <a:prstGeom prst="rect">
            <a:avLst/>
          </a:prstGeom>
          <a:solidFill>
            <a:srgbClr val="FFFF00"/>
          </a:solidFill>
        </p:spPr>
        <p:txBody>
          <a:bodyPr wrap="none" rtlCol="0">
            <a:spAutoFit/>
          </a:bodyPr>
          <a:lstStyle/>
          <a:p>
            <a:r>
              <a:rPr lang="en-US" sz="1600" dirty="0"/>
              <a:t>1.SSO Login Page</a:t>
            </a:r>
          </a:p>
        </p:txBody>
      </p:sp>
      <p:cxnSp>
        <p:nvCxnSpPr>
          <p:cNvPr id="10" name="Straight Arrow Connector 9">
            <a:extLst>
              <a:ext uri="{FF2B5EF4-FFF2-40B4-BE49-F238E27FC236}">
                <a16:creationId xmlns:a16="http://schemas.microsoft.com/office/drawing/2014/main" id="{36F6526A-E9A3-C929-954E-B12B4D9CFFB5}"/>
              </a:ext>
            </a:extLst>
          </p:cNvPr>
          <p:cNvCxnSpPr/>
          <p:nvPr/>
        </p:nvCxnSpPr>
        <p:spPr>
          <a:xfrm>
            <a:off x="4474914" y="5486400"/>
            <a:ext cx="22098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4EED8FFD-B0A4-B216-A36C-56D8395836F6}"/>
              </a:ext>
            </a:extLst>
          </p:cNvPr>
          <p:cNvSpPr txBox="1"/>
          <p:nvPr/>
        </p:nvSpPr>
        <p:spPr>
          <a:xfrm>
            <a:off x="4518742" y="5105400"/>
            <a:ext cx="2182905" cy="338554"/>
          </a:xfrm>
          <a:prstGeom prst="rect">
            <a:avLst/>
          </a:prstGeom>
          <a:solidFill>
            <a:srgbClr val="FFFF00"/>
          </a:solidFill>
        </p:spPr>
        <p:txBody>
          <a:bodyPr wrap="none" rtlCol="0">
            <a:spAutoFit/>
          </a:bodyPr>
          <a:lstStyle/>
          <a:p>
            <a:r>
              <a:rPr lang="en-US" sz="1600" dirty="0"/>
              <a:t>2.Enter Login Credential</a:t>
            </a:r>
          </a:p>
        </p:txBody>
      </p:sp>
      <p:cxnSp>
        <p:nvCxnSpPr>
          <p:cNvPr id="13" name="Straight Arrow Connector 12">
            <a:extLst>
              <a:ext uri="{FF2B5EF4-FFF2-40B4-BE49-F238E27FC236}">
                <a16:creationId xmlns:a16="http://schemas.microsoft.com/office/drawing/2014/main" id="{A04E86D8-5502-8184-76B2-ECE62395E7C7}"/>
              </a:ext>
            </a:extLst>
          </p:cNvPr>
          <p:cNvCxnSpPr/>
          <p:nvPr/>
        </p:nvCxnSpPr>
        <p:spPr>
          <a:xfrm flipH="1">
            <a:off x="4474914" y="6019800"/>
            <a:ext cx="22098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6BEEA130-968C-918D-6B38-3424FD04B2E8}"/>
              </a:ext>
            </a:extLst>
          </p:cNvPr>
          <p:cNvCxnSpPr/>
          <p:nvPr/>
        </p:nvCxnSpPr>
        <p:spPr>
          <a:xfrm flipV="1">
            <a:off x="7218114" y="3429000"/>
            <a:ext cx="0" cy="167640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C27164D8-BA1C-AE9C-8DE8-217F9F1F6234}"/>
              </a:ext>
            </a:extLst>
          </p:cNvPr>
          <p:cNvCxnSpPr/>
          <p:nvPr/>
        </p:nvCxnSpPr>
        <p:spPr>
          <a:xfrm>
            <a:off x="7980114" y="3429000"/>
            <a:ext cx="0" cy="167640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6F0ECFC7-CC2C-55BA-D42F-777E39E698D4}"/>
              </a:ext>
            </a:extLst>
          </p:cNvPr>
          <p:cNvSpPr txBox="1"/>
          <p:nvPr/>
        </p:nvSpPr>
        <p:spPr>
          <a:xfrm>
            <a:off x="5180082" y="4204627"/>
            <a:ext cx="2003882" cy="584775"/>
          </a:xfrm>
          <a:prstGeom prst="rect">
            <a:avLst/>
          </a:prstGeom>
          <a:solidFill>
            <a:srgbClr val="FFFF00"/>
          </a:solidFill>
        </p:spPr>
        <p:txBody>
          <a:bodyPr wrap="none" rtlCol="0">
            <a:spAutoFit/>
          </a:bodyPr>
          <a:lstStyle/>
          <a:p>
            <a:r>
              <a:rPr lang="en-US" sz="1600" dirty="0"/>
              <a:t>3.Send Credentials to </a:t>
            </a:r>
          </a:p>
          <a:p>
            <a:r>
              <a:rPr lang="en-US" sz="1600" dirty="0"/>
              <a:t>       SSO Solution</a:t>
            </a:r>
          </a:p>
        </p:txBody>
      </p:sp>
      <p:sp>
        <p:nvSpPr>
          <p:cNvPr id="21" name="TextBox 20">
            <a:extLst>
              <a:ext uri="{FF2B5EF4-FFF2-40B4-BE49-F238E27FC236}">
                <a16:creationId xmlns:a16="http://schemas.microsoft.com/office/drawing/2014/main" id="{A5AD16A7-75AC-43C8-C91F-91942778F636}"/>
              </a:ext>
            </a:extLst>
          </p:cNvPr>
          <p:cNvSpPr txBox="1"/>
          <p:nvPr/>
        </p:nvSpPr>
        <p:spPr>
          <a:xfrm>
            <a:off x="8353927" y="1886264"/>
            <a:ext cx="2300373" cy="338554"/>
          </a:xfrm>
          <a:prstGeom prst="rect">
            <a:avLst/>
          </a:prstGeom>
          <a:solidFill>
            <a:srgbClr val="FFFF00"/>
          </a:solidFill>
        </p:spPr>
        <p:txBody>
          <a:bodyPr wrap="none" rtlCol="0">
            <a:spAutoFit/>
          </a:bodyPr>
          <a:lstStyle/>
          <a:p>
            <a:r>
              <a:rPr lang="en-US" sz="1600" dirty="0"/>
              <a:t>4.Request Authentication</a:t>
            </a:r>
          </a:p>
        </p:txBody>
      </p:sp>
      <p:cxnSp>
        <p:nvCxnSpPr>
          <p:cNvPr id="23" name="Straight Arrow Connector 22">
            <a:extLst>
              <a:ext uri="{FF2B5EF4-FFF2-40B4-BE49-F238E27FC236}">
                <a16:creationId xmlns:a16="http://schemas.microsoft.com/office/drawing/2014/main" id="{2FC55AD6-6FE0-7EE1-E0F3-339E2738CD42}"/>
              </a:ext>
            </a:extLst>
          </p:cNvPr>
          <p:cNvCxnSpPr/>
          <p:nvPr/>
        </p:nvCxnSpPr>
        <p:spPr>
          <a:xfrm>
            <a:off x="8132514" y="2286000"/>
            <a:ext cx="27432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47F4EEE7-AB0E-6725-221C-89799E0C8455}"/>
              </a:ext>
            </a:extLst>
          </p:cNvPr>
          <p:cNvCxnSpPr>
            <a:cxnSpLocks/>
          </p:cNvCxnSpPr>
          <p:nvPr/>
        </p:nvCxnSpPr>
        <p:spPr>
          <a:xfrm flipH="1">
            <a:off x="8132514" y="2971800"/>
            <a:ext cx="27432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7B1D3302-0AE6-FC4E-DA03-23D0B89F48DE}"/>
              </a:ext>
            </a:extLst>
          </p:cNvPr>
          <p:cNvSpPr txBox="1"/>
          <p:nvPr/>
        </p:nvSpPr>
        <p:spPr>
          <a:xfrm>
            <a:off x="207435" y="694138"/>
            <a:ext cx="6726763" cy="1754326"/>
          </a:xfrm>
          <a:prstGeom prst="rect">
            <a:avLst/>
          </a:prstGeom>
          <a:solidFill>
            <a:schemeClr val="bg2"/>
          </a:solidFill>
        </p:spPr>
        <p:txBody>
          <a:bodyPr wrap="square">
            <a:spAutoFit/>
          </a:bodyPr>
          <a:lstStyle/>
          <a:p>
            <a:pPr algn="l" fontAlgn="base"/>
            <a:r>
              <a:rPr lang="en-US" sz="1800" b="0" i="0" dirty="0">
                <a:solidFill>
                  <a:srgbClr val="273239"/>
                </a:solidFill>
                <a:effectLst/>
                <a:latin typeface="+mj-lt"/>
              </a:rPr>
              <a:t>3.The user’s login credentials are sent to SSO solution.</a:t>
            </a:r>
            <a:br>
              <a:rPr lang="en-US" sz="1800" b="0" i="0" dirty="0">
                <a:solidFill>
                  <a:srgbClr val="273239"/>
                </a:solidFill>
                <a:effectLst/>
                <a:latin typeface="+mj-lt"/>
              </a:rPr>
            </a:br>
            <a:endParaRPr lang="en-US" sz="1800" b="0" i="0" dirty="0">
              <a:solidFill>
                <a:srgbClr val="273239"/>
              </a:solidFill>
              <a:effectLst/>
              <a:latin typeface="+mj-lt"/>
            </a:endParaRPr>
          </a:p>
          <a:p>
            <a:pPr algn="l" fontAlgn="base"/>
            <a:r>
              <a:rPr lang="en-US" sz="1800" b="0" i="0" dirty="0">
                <a:solidFill>
                  <a:srgbClr val="273239"/>
                </a:solidFill>
                <a:effectLst/>
                <a:latin typeface="+mj-lt"/>
              </a:rPr>
              <a:t>4.The SSO solution seeks authentication from the identity provider, such as an Active Directory, to verify the user’s identity. Once the user’s identity is verified, the identity provider sends a verification to the SSO solution.</a:t>
            </a:r>
          </a:p>
        </p:txBody>
      </p:sp>
      <p:sp>
        <p:nvSpPr>
          <p:cNvPr id="2" name="TextBox 1">
            <a:extLst>
              <a:ext uri="{FF2B5EF4-FFF2-40B4-BE49-F238E27FC236}">
                <a16:creationId xmlns:a16="http://schemas.microsoft.com/office/drawing/2014/main" id="{F985384E-CE1D-7A36-143D-63A8B4C65366}"/>
              </a:ext>
            </a:extLst>
          </p:cNvPr>
          <p:cNvSpPr txBox="1"/>
          <p:nvPr/>
        </p:nvSpPr>
        <p:spPr>
          <a:xfrm>
            <a:off x="11125200" y="1071260"/>
            <a:ext cx="538930" cy="400110"/>
          </a:xfrm>
          <a:prstGeom prst="rect">
            <a:avLst/>
          </a:prstGeom>
          <a:solidFill>
            <a:srgbClr val="C00000"/>
          </a:solidFill>
        </p:spPr>
        <p:txBody>
          <a:bodyPr wrap="none" rtlCol="0">
            <a:spAutoFit/>
          </a:bodyPr>
          <a:lstStyle/>
          <a:p>
            <a:r>
              <a:rPr lang="en-US" sz="2000" dirty="0">
                <a:solidFill>
                  <a:schemeClr val="bg1"/>
                </a:solidFill>
              </a:rPr>
              <a:t>IDP</a:t>
            </a:r>
          </a:p>
        </p:txBody>
      </p:sp>
    </p:spTree>
    <p:extLst>
      <p:ext uri="{BB962C8B-B14F-4D97-AF65-F5344CB8AC3E}">
        <p14:creationId xmlns:p14="http://schemas.microsoft.com/office/powerpoint/2010/main" val="11984290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61984"/>
            <a:ext cx="5867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 Why do we need SSO? </a:t>
            </a:r>
          </a:p>
        </p:txBody>
      </p:sp>
      <p:pic>
        <p:nvPicPr>
          <p:cNvPr id="4" name="Picture 3">
            <a:extLst>
              <a:ext uri="{FF2B5EF4-FFF2-40B4-BE49-F238E27FC236}">
                <a16:creationId xmlns:a16="http://schemas.microsoft.com/office/drawing/2014/main" id="{7E69E039-1B59-FFA2-09D3-4E86F3726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271315"/>
            <a:ext cx="8949828" cy="5305969"/>
          </a:xfrm>
          <a:prstGeom prst="rect">
            <a:avLst/>
          </a:prstGeom>
        </p:spPr>
      </p:pic>
      <p:cxnSp>
        <p:nvCxnSpPr>
          <p:cNvPr id="7" name="Straight Arrow Connector 6">
            <a:extLst>
              <a:ext uri="{FF2B5EF4-FFF2-40B4-BE49-F238E27FC236}">
                <a16:creationId xmlns:a16="http://schemas.microsoft.com/office/drawing/2014/main" id="{1A21062D-685E-3D40-4C07-9E9C15B8BDC2}"/>
              </a:ext>
            </a:extLst>
          </p:cNvPr>
          <p:cNvCxnSpPr/>
          <p:nvPr/>
        </p:nvCxnSpPr>
        <p:spPr>
          <a:xfrm flipH="1">
            <a:off x="3941514" y="2667000"/>
            <a:ext cx="3048000" cy="25146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BF67E09D-4B2E-1CD4-9A79-64843D97371D}"/>
              </a:ext>
            </a:extLst>
          </p:cNvPr>
          <p:cNvSpPr txBox="1"/>
          <p:nvPr/>
        </p:nvSpPr>
        <p:spPr>
          <a:xfrm>
            <a:off x="3941514" y="3429000"/>
            <a:ext cx="1600375" cy="338554"/>
          </a:xfrm>
          <a:prstGeom prst="rect">
            <a:avLst/>
          </a:prstGeom>
          <a:solidFill>
            <a:srgbClr val="FFFF00"/>
          </a:solidFill>
        </p:spPr>
        <p:txBody>
          <a:bodyPr wrap="none" rtlCol="0">
            <a:spAutoFit/>
          </a:bodyPr>
          <a:lstStyle/>
          <a:p>
            <a:r>
              <a:rPr lang="en-US" sz="1600" dirty="0"/>
              <a:t>1.SSO Login Page</a:t>
            </a:r>
          </a:p>
        </p:txBody>
      </p:sp>
      <p:cxnSp>
        <p:nvCxnSpPr>
          <p:cNvPr id="10" name="Straight Arrow Connector 9">
            <a:extLst>
              <a:ext uri="{FF2B5EF4-FFF2-40B4-BE49-F238E27FC236}">
                <a16:creationId xmlns:a16="http://schemas.microsoft.com/office/drawing/2014/main" id="{36F6526A-E9A3-C929-954E-B12B4D9CFFB5}"/>
              </a:ext>
            </a:extLst>
          </p:cNvPr>
          <p:cNvCxnSpPr/>
          <p:nvPr/>
        </p:nvCxnSpPr>
        <p:spPr>
          <a:xfrm>
            <a:off x="4474914" y="5486400"/>
            <a:ext cx="22098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4EED8FFD-B0A4-B216-A36C-56D8395836F6}"/>
              </a:ext>
            </a:extLst>
          </p:cNvPr>
          <p:cNvSpPr txBox="1"/>
          <p:nvPr/>
        </p:nvSpPr>
        <p:spPr>
          <a:xfrm>
            <a:off x="4518742" y="5105400"/>
            <a:ext cx="2182905" cy="338554"/>
          </a:xfrm>
          <a:prstGeom prst="rect">
            <a:avLst/>
          </a:prstGeom>
          <a:solidFill>
            <a:srgbClr val="FFFF00"/>
          </a:solidFill>
        </p:spPr>
        <p:txBody>
          <a:bodyPr wrap="none" rtlCol="0">
            <a:spAutoFit/>
          </a:bodyPr>
          <a:lstStyle/>
          <a:p>
            <a:r>
              <a:rPr lang="en-US" sz="1600" dirty="0"/>
              <a:t>2.Enter Login Credential</a:t>
            </a:r>
          </a:p>
        </p:txBody>
      </p:sp>
      <p:cxnSp>
        <p:nvCxnSpPr>
          <p:cNvPr id="13" name="Straight Arrow Connector 12">
            <a:extLst>
              <a:ext uri="{FF2B5EF4-FFF2-40B4-BE49-F238E27FC236}">
                <a16:creationId xmlns:a16="http://schemas.microsoft.com/office/drawing/2014/main" id="{A04E86D8-5502-8184-76B2-ECE62395E7C7}"/>
              </a:ext>
            </a:extLst>
          </p:cNvPr>
          <p:cNvCxnSpPr/>
          <p:nvPr/>
        </p:nvCxnSpPr>
        <p:spPr>
          <a:xfrm flipH="1">
            <a:off x="4474914" y="6019800"/>
            <a:ext cx="22098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0AC7FA3E-E054-B24D-A7D3-FF5D0BB84BCD}"/>
              </a:ext>
            </a:extLst>
          </p:cNvPr>
          <p:cNvSpPr txBox="1"/>
          <p:nvPr/>
        </p:nvSpPr>
        <p:spPr>
          <a:xfrm>
            <a:off x="4855914" y="6062246"/>
            <a:ext cx="1586588" cy="338554"/>
          </a:xfrm>
          <a:prstGeom prst="rect">
            <a:avLst/>
          </a:prstGeom>
          <a:solidFill>
            <a:srgbClr val="FFFF00"/>
          </a:solidFill>
        </p:spPr>
        <p:txBody>
          <a:bodyPr wrap="none" rtlCol="0">
            <a:spAutoFit/>
          </a:bodyPr>
          <a:lstStyle/>
          <a:p>
            <a:r>
              <a:rPr lang="en-US" sz="1600" dirty="0"/>
              <a:t>6.Access granted</a:t>
            </a:r>
          </a:p>
        </p:txBody>
      </p:sp>
      <p:cxnSp>
        <p:nvCxnSpPr>
          <p:cNvPr id="17" name="Straight Arrow Connector 16">
            <a:extLst>
              <a:ext uri="{FF2B5EF4-FFF2-40B4-BE49-F238E27FC236}">
                <a16:creationId xmlns:a16="http://schemas.microsoft.com/office/drawing/2014/main" id="{6BEEA130-968C-918D-6B38-3424FD04B2E8}"/>
              </a:ext>
            </a:extLst>
          </p:cNvPr>
          <p:cNvCxnSpPr/>
          <p:nvPr/>
        </p:nvCxnSpPr>
        <p:spPr>
          <a:xfrm flipV="1">
            <a:off x="7218114" y="3429000"/>
            <a:ext cx="0" cy="167640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C27164D8-BA1C-AE9C-8DE8-217F9F1F6234}"/>
              </a:ext>
            </a:extLst>
          </p:cNvPr>
          <p:cNvCxnSpPr/>
          <p:nvPr/>
        </p:nvCxnSpPr>
        <p:spPr>
          <a:xfrm>
            <a:off x="7980114" y="3429000"/>
            <a:ext cx="0" cy="167640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6F0ECFC7-CC2C-55BA-D42F-777E39E698D4}"/>
              </a:ext>
            </a:extLst>
          </p:cNvPr>
          <p:cNvSpPr txBox="1"/>
          <p:nvPr/>
        </p:nvSpPr>
        <p:spPr>
          <a:xfrm>
            <a:off x="5180082" y="4204627"/>
            <a:ext cx="2003882" cy="584775"/>
          </a:xfrm>
          <a:prstGeom prst="rect">
            <a:avLst/>
          </a:prstGeom>
          <a:solidFill>
            <a:srgbClr val="FFFF00"/>
          </a:solidFill>
        </p:spPr>
        <p:txBody>
          <a:bodyPr wrap="none" rtlCol="0">
            <a:spAutoFit/>
          </a:bodyPr>
          <a:lstStyle/>
          <a:p>
            <a:r>
              <a:rPr lang="en-US" sz="1600" dirty="0"/>
              <a:t>3.Send Credentials to </a:t>
            </a:r>
          </a:p>
          <a:p>
            <a:r>
              <a:rPr lang="en-US" sz="1600" dirty="0"/>
              <a:t>       SSO Solution</a:t>
            </a:r>
          </a:p>
        </p:txBody>
      </p:sp>
      <p:sp>
        <p:nvSpPr>
          <p:cNvPr id="21" name="TextBox 20">
            <a:extLst>
              <a:ext uri="{FF2B5EF4-FFF2-40B4-BE49-F238E27FC236}">
                <a16:creationId xmlns:a16="http://schemas.microsoft.com/office/drawing/2014/main" id="{A5AD16A7-75AC-43C8-C91F-91942778F636}"/>
              </a:ext>
            </a:extLst>
          </p:cNvPr>
          <p:cNvSpPr txBox="1"/>
          <p:nvPr/>
        </p:nvSpPr>
        <p:spPr>
          <a:xfrm>
            <a:off x="8353927" y="1886264"/>
            <a:ext cx="2300373" cy="338554"/>
          </a:xfrm>
          <a:prstGeom prst="rect">
            <a:avLst/>
          </a:prstGeom>
          <a:solidFill>
            <a:srgbClr val="FFFF00"/>
          </a:solidFill>
        </p:spPr>
        <p:txBody>
          <a:bodyPr wrap="none" rtlCol="0">
            <a:spAutoFit/>
          </a:bodyPr>
          <a:lstStyle/>
          <a:p>
            <a:r>
              <a:rPr lang="en-US" sz="1600" dirty="0"/>
              <a:t>4.Request Authentication</a:t>
            </a:r>
          </a:p>
        </p:txBody>
      </p:sp>
      <p:cxnSp>
        <p:nvCxnSpPr>
          <p:cNvPr id="23" name="Straight Arrow Connector 22">
            <a:extLst>
              <a:ext uri="{FF2B5EF4-FFF2-40B4-BE49-F238E27FC236}">
                <a16:creationId xmlns:a16="http://schemas.microsoft.com/office/drawing/2014/main" id="{2FC55AD6-6FE0-7EE1-E0F3-339E2738CD42}"/>
              </a:ext>
            </a:extLst>
          </p:cNvPr>
          <p:cNvCxnSpPr/>
          <p:nvPr/>
        </p:nvCxnSpPr>
        <p:spPr>
          <a:xfrm>
            <a:off x="8132514" y="2286000"/>
            <a:ext cx="27432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47F4EEE7-AB0E-6725-221C-89799E0C8455}"/>
              </a:ext>
            </a:extLst>
          </p:cNvPr>
          <p:cNvCxnSpPr>
            <a:cxnSpLocks/>
          </p:cNvCxnSpPr>
          <p:nvPr/>
        </p:nvCxnSpPr>
        <p:spPr>
          <a:xfrm flipH="1">
            <a:off x="8132514" y="2971800"/>
            <a:ext cx="27432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2A2DB398-D224-0C9B-CA6A-E9A149621B4C}"/>
              </a:ext>
            </a:extLst>
          </p:cNvPr>
          <p:cNvSpPr txBox="1"/>
          <p:nvPr/>
        </p:nvSpPr>
        <p:spPr>
          <a:xfrm>
            <a:off x="8284914" y="4127212"/>
            <a:ext cx="2417650" cy="338554"/>
          </a:xfrm>
          <a:prstGeom prst="rect">
            <a:avLst/>
          </a:prstGeom>
          <a:solidFill>
            <a:srgbClr val="FFFF00"/>
          </a:solidFill>
        </p:spPr>
        <p:txBody>
          <a:bodyPr wrap="none" rtlCol="0">
            <a:spAutoFit/>
          </a:bodyPr>
          <a:lstStyle/>
          <a:p>
            <a:r>
              <a:rPr lang="en-US" sz="1600" dirty="0"/>
              <a:t>5.Pass Authentication Data</a:t>
            </a:r>
          </a:p>
        </p:txBody>
      </p:sp>
      <p:sp>
        <p:nvSpPr>
          <p:cNvPr id="29" name="TextBox 28">
            <a:extLst>
              <a:ext uri="{FF2B5EF4-FFF2-40B4-BE49-F238E27FC236}">
                <a16:creationId xmlns:a16="http://schemas.microsoft.com/office/drawing/2014/main" id="{7B1D3302-0AE6-FC4E-DA03-23D0B89F48DE}"/>
              </a:ext>
            </a:extLst>
          </p:cNvPr>
          <p:cNvSpPr txBox="1"/>
          <p:nvPr/>
        </p:nvSpPr>
        <p:spPr>
          <a:xfrm>
            <a:off x="207435" y="694138"/>
            <a:ext cx="6726763" cy="2031325"/>
          </a:xfrm>
          <a:prstGeom prst="rect">
            <a:avLst/>
          </a:prstGeom>
          <a:solidFill>
            <a:schemeClr val="bg2"/>
          </a:solidFill>
        </p:spPr>
        <p:txBody>
          <a:bodyPr wrap="square">
            <a:spAutoFit/>
          </a:bodyPr>
          <a:lstStyle/>
          <a:p>
            <a:pPr algn="l" fontAlgn="base"/>
            <a:r>
              <a:rPr lang="en-US" sz="1800" b="0" i="0" dirty="0">
                <a:solidFill>
                  <a:srgbClr val="273239"/>
                </a:solidFill>
                <a:effectLst/>
                <a:latin typeface="+mj-lt"/>
              </a:rPr>
              <a:t>5.The authentication information is passed from the SSO solution to the website where the user will be granted access to the website.</a:t>
            </a:r>
            <a:br>
              <a:rPr lang="en-US" sz="1800" b="0" i="0" dirty="0">
                <a:solidFill>
                  <a:srgbClr val="273239"/>
                </a:solidFill>
                <a:effectLst/>
                <a:latin typeface="+mj-lt"/>
              </a:rPr>
            </a:br>
            <a:endParaRPr lang="en-US" sz="1800" b="0" i="0" dirty="0">
              <a:solidFill>
                <a:srgbClr val="273239"/>
              </a:solidFill>
              <a:effectLst/>
              <a:latin typeface="+mj-lt"/>
            </a:endParaRPr>
          </a:p>
          <a:p>
            <a:pPr algn="l" fontAlgn="base"/>
            <a:r>
              <a:rPr lang="en-US" sz="1800" dirty="0">
                <a:solidFill>
                  <a:srgbClr val="273239"/>
                </a:solidFill>
                <a:latin typeface="+mj-lt"/>
              </a:rPr>
              <a:t>6. </a:t>
            </a:r>
            <a:r>
              <a:rPr lang="en-US" sz="1800" b="0" i="0" dirty="0">
                <a:solidFill>
                  <a:srgbClr val="273239"/>
                </a:solidFill>
                <a:effectLst/>
                <a:latin typeface="+mj-lt"/>
              </a:rPr>
              <a:t>Upon successful login with SSO, the website passes authentication data in the form of tokens as a form of verification that the user is authenticated as the user navigates to a different application or web page.</a:t>
            </a:r>
          </a:p>
        </p:txBody>
      </p:sp>
      <p:sp>
        <p:nvSpPr>
          <p:cNvPr id="2" name="TextBox 1">
            <a:extLst>
              <a:ext uri="{FF2B5EF4-FFF2-40B4-BE49-F238E27FC236}">
                <a16:creationId xmlns:a16="http://schemas.microsoft.com/office/drawing/2014/main" id="{3324C4B7-972A-5547-A73C-370A6530718A}"/>
              </a:ext>
            </a:extLst>
          </p:cNvPr>
          <p:cNvSpPr txBox="1"/>
          <p:nvPr/>
        </p:nvSpPr>
        <p:spPr>
          <a:xfrm>
            <a:off x="11125200" y="1071260"/>
            <a:ext cx="538930" cy="400110"/>
          </a:xfrm>
          <a:prstGeom prst="rect">
            <a:avLst/>
          </a:prstGeom>
          <a:solidFill>
            <a:srgbClr val="C00000"/>
          </a:solidFill>
        </p:spPr>
        <p:txBody>
          <a:bodyPr wrap="none" rtlCol="0">
            <a:spAutoFit/>
          </a:bodyPr>
          <a:lstStyle/>
          <a:p>
            <a:r>
              <a:rPr lang="en-US" sz="2000" dirty="0">
                <a:solidFill>
                  <a:schemeClr val="bg1"/>
                </a:solidFill>
              </a:rPr>
              <a:t>IDP</a:t>
            </a:r>
          </a:p>
        </p:txBody>
      </p:sp>
    </p:spTree>
    <p:extLst>
      <p:ext uri="{BB962C8B-B14F-4D97-AF65-F5344CB8AC3E}">
        <p14:creationId xmlns:p14="http://schemas.microsoft.com/office/powerpoint/2010/main" val="30822215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61984"/>
            <a:ext cx="5867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 Why do we need SSO? </a:t>
            </a:r>
          </a:p>
        </p:txBody>
      </p:sp>
      <p:sp>
        <p:nvSpPr>
          <p:cNvPr id="4" name="TextBox 3">
            <a:extLst>
              <a:ext uri="{FF2B5EF4-FFF2-40B4-BE49-F238E27FC236}">
                <a16:creationId xmlns:a16="http://schemas.microsoft.com/office/drawing/2014/main" id="{CBBC5ECB-C7F7-1B0B-7922-9044795AE0C1}"/>
              </a:ext>
            </a:extLst>
          </p:cNvPr>
          <p:cNvSpPr txBox="1"/>
          <p:nvPr/>
        </p:nvSpPr>
        <p:spPr>
          <a:xfrm>
            <a:off x="207437" y="1704676"/>
            <a:ext cx="11298763" cy="1569660"/>
          </a:xfrm>
          <a:prstGeom prst="rect">
            <a:avLst/>
          </a:prstGeom>
          <a:ln w="3175"/>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lgn="l" fontAlgn="base">
              <a:buFont typeface="Wingdings" panose="05000000000000000000" pitchFamily="2" charset="2"/>
              <a:buChar char="ü"/>
            </a:pPr>
            <a:r>
              <a:rPr lang="en-US" sz="2400" b="0" i="0" dirty="0">
                <a:solidFill>
                  <a:srgbClr val="273239"/>
                </a:solidFill>
                <a:effectLst/>
              </a:rPr>
              <a:t>Increased convenience for users as they only need to remember and key in login information once.</a:t>
            </a:r>
            <a:br>
              <a:rPr lang="en-US" sz="2400" b="0" i="0" dirty="0">
                <a:solidFill>
                  <a:srgbClr val="273239"/>
                </a:solidFill>
                <a:effectLst/>
              </a:rPr>
            </a:br>
            <a:endParaRPr lang="en-US" sz="2400" b="0" i="0" dirty="0">
              <a:solidFill>
                <a:srgbClr val="273239"/>
              </a:solidFill>
              <a:effectLst/>
            </a:endParaRPr>
          </a:p>
          <a:p>
            <a:pPr marL="342900" indent="-342900" algn="l" fontAlgn="base">
              <a:buFont typeface="Wingdings" panose="05000000000000000000" pitchFamily="2" charset="2"/>
              <a:buChar char="ü"/>
            </a:pPr>
            <a:r>
              <a:rPr lang="en-US" sz="2400" b="0" i="0" dirty="0">
                <a:solidFill>
                  <a:srgbClr val="273239"/>
                </a:solidFill>
                <a:effectLst/>
              </a:rPr>
              <a:t>Reduce IT costs for managing customer’s username and passwords.</a:t>
            </a:r>
          </a:p>
        </p:txBody>
      </p:sp>
      <p:sp>
        <p:nvSpPr>
          <p:cNvPr id="5" name="TextBox 4">
            <a:extLst>
              <a:ext uri="{FF2B5EF4-FFF2-40B4-BE49-F238E27FC236}">
                <a16:creationId xmlns:a16="http://schemas.microsoft.com/office/drawing/2014/main" id="{65B51E70-E585-4728-E13B-2C82386C837C}"/>
              </a:ext>
            </a:extLst>
          </p:cNvPr>
          <p:cNvSpPr txBox="1"/>
          <p:nvPr/>
        </p:nvSpPr>
        <p:spPr>
          <a:xfrm>
            <a:off x="4575665" y="1066800"/>
            <a:ext cx="2562305" cy="470000"/>
          </a:xfrm>
          <a:prstGeom prst="rect">
            <a:avLst/>
          </a:prstGeom>
          <a:solidFill>
            <a:schemeClr val="accent2">
              <a:lumMod val="20000"/>
              <a:lumOff val="80000"/>
            </a:schemeClr>
          </a:solidFill>
        </p:spPr>
        <p:txBody>
          <a:bodyPr wrap="none" rtlCol="0">
            <a:spAutoFit/>
          </a:bodyPr>
          <a:lstStyle/>
          <a:p>
            <a:r>
              <a:rPr lang="en-US" dirty="0"/>
              <a:t>Advantages of SSO</a:t>
            </a:r>
          </a:p>
        </p:txBody>
      </p:sp>
      <p:sp>
        <p:nvSpPr>
          <p:cNvPr id="7" name="TextBox 6">
            <a:extLst>
              <a:ext uri="{FF2B5EF4-FFF2-40B4-BE49-F238E27FC236}">
                <a16:creationId xmlns:a16="http://schemas.microsoft.com/office/drawing/2014/main" id="{16176CEF-A48E-C11C-8B9E-EECABB95F9E7}"/>
              </a:ext>
            </a:extLst>
          </p:cNvPr>
          <p:cNvSpPr txBox="1"/>
          <p:nvPr/>
        </p:nvSpPr>
        <p:spPr>
          <a:xfrm>
            <a:off x="304800" y="4689022"/>
            <a:ext cx="11298763" cy="830997"/>
          </a:xfrm>
          <a:prstGeom prst="rect">
            <a:avLst/>
          </a:prstGeom>
          <a:ln w="3175"/>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lgn="l" fontAlgn="base">
              <a:buFont typeface="Wingdings" panose="05000000000000000000" pitchFamily="2" charset="2"/>
              <a:buChar char="ü"/>
            </a:pPr>
            <a:r>
              <a:rPr lang="en-US" sz="2400" b="0" i="0" dirty="0">
                <a:solidFill>
                  <a:srgbClr val="273239"/>
                </a:solidFill>
                <a:effectLst/>
              </a:rPr>
              <a:t>Authentication systems must have high availability as loss of availability can lead to denial of service for applications using a shared cluster of authentication systems.</a:t>
            </a:r>
          </a:p>
        </p:txBody>
      </p:sp>
      <p:sp>
        <p:nvSpPr>
          <p:cNvPr id="8" name="TextBox 7">
            <a:extLst>
              <a:ext uri="{FF2B5EF4-FFF2-40B4-BE49-F238E27FC236}">
                <a16:creationId xmlns:a16="http://schemas.microsoft.com/office/drawing/2014/main" id="{3996C1BE-D633-59A1-92DE-E65DBA6E958D}"/>
              </a:ext>
            </a:extLst>
          </p:cNvPr>
          <p:cNvSpPr txBox="1"/>
          <p:nvPr/>
        </p:nvSpPr>
        <p:spPr>
          <a:xfrm>
            <a:off x="4673028" y="4051146"/>
            <a:ext cx="2919774" cy="470000"/>
          </a:xfrm>
          <a:prstGeom prst="rect">
            <a:avLst/>
          </a:prstGeom>
          <a:solidFill>
            <a:schemeClr val="accent2">
              <a:lumMod val="20000"/>
              <a:lumOff val="80000"/>
            </a:schemeClr>
          </a:solidFill>
        </p:spPr>
        <p:txBody>
          <a:bodyPr wrap="none" rtlCol="0">
            <a:spAutoFit/>
          </a:bodyPr>
          <a:lstStyle/>
          <a:p>
            <a:r>
              <a:rPr lang="en-US" dirty="0"/>
              <a:t>Disadvantages of SSO</a:t>
            </a:r>
          </a:p>
        </p:txBody>
      </p:sp>
    </p:spTree>
    <p:extLst>
      <p:ext uri="{BB962C8B-B14F-4D97-AF65-F5344CB8AC3E}">
        <p14:creationId xmlns:p14="http://schemas.microsoft.com/office/powerpoint/2010/main" val="18688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91342</TotalTime>
  <Words>601</Words>
  <Application>Microsoft Office PowerPoint</Application>
  <PresentationFormat>Widescreen</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9776</cp:revision>
  <dcterms:created xsi:type="dcterms:W3CDTF">2006-08-16T00:00:00Z</dcterms:created>
  <dcterms:modified xsi:type="dcterms:W3CDTF">2023-06-26T10:00:45Z</dcterms:modified>
</cp:coreProperties>
</file>