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74" r:id="rId2"/>
    <p:sldId id="485" r:id="rId3"/>
    <p:sldId id="486" r:id="rId4"/>
    <p:sldId id="487" r:id="rId5"/>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2484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88160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00272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01959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9/7/2022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C43D0F6-F57F-4793-9A20-E61EEE89A7DC}"/>
              </a:ext>
            </a:extLst>
          </p:cNvPr>
          <p:cNvPicPr>
            <a:picLocks noChangeAspect="1"/>
          </p:cNvPicPr>
          <p:nvPr/>
        </p:nvPicPr>
        <p:blipFill>
          <a:blip r:embed="rId3"/>
          <a:stretch>
            <a:fillRect/>
          </a:stretch>
        </p:blipFill>
        <p:spPr>
          <a:xfrm>
            <a:off x="2520372" y="3260534"/>
            <a:ext cx="7151256" cy="337742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207437" y="791818"/>
            <a:ext cx="11755964" cy="2067991"/>
          </a:xfrm>
          <a:prstGeom prst="wedgeRectCallout">
            <a:avLst>
              <a:gd name="adj1" fmla="val 11246"/>
              <a:gd name="adj2" fmla="val 66836"/>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fontAlgn="base">
              <a:buFont typeface="Wingdings" panose="05000000000000000000" pitchFamily="2" charset="2"/>
              <a:buChar char="ü"/>
            </a:pPr>
            <a:r>
              <a:rPr lang="en-US" sz="1600" dirty="0"/>
              <a:t>In Kafka Workflow, Kafka is the collection of topics.</a:t>
            </a:r>
          </a:p>
          <a:p>
            <a:pPr marL="285750" indent="-285750" fontAlgn="base">
              <a:buFont typeface="Wingdings" panose="05000000000000000000" pitchFamily="2" charset="2"/>
              <a:buChar char="ü"/>
            </a:pPr>
            <a:r>
              <a:rPr lang="en-US" sz="1600" dirty="0"/>
              <a:t>Topics are separated into one or more partitions .</a:t>
            </a:r>
          </a:p>
          <a:p>
            <a:pPr marL="285750" indent="-285750" fontAlgn="base">
              <a:buFont typeface="Wingdings" panose="05000000000000000000" pitchFamily="2" charset="2"/>
              <a:buChar char="ü"/>
            </a:pPr>
            <a:r>
              <a:rPr lang="en-US" sz="1600" dirty="0"/>
              <a:t>partition is a sequence of messages, where index identifies each message (also we call an offset). </a:t>
            </a:r>
          </a:p>
          <a:p>
            <a:pPr marL="285750" indent="-285750" fontAlgn="base">
              <a:buFont typeface="Wingdings" panose="05000000000000000000" pitchFamily="2" charset="2"/>
              <a:buChar char="ü"/>
            </a:pPr>
            <a:r>
              <a:rPr lang="en-US" sz="1600" dirty="0"/>
              <a:t>In a </a:t>
            </a:r>
            <a:r>
              <a:rPr lang="en-US" sz="1600" b="1" dirty="0"/>
              <a:t>Kafka cluster</a:t>
            </a:r>
            <a:r>
              <a:rPr lang="en-US" sz="1600" dirty="0"/>
              <a:t>, all the data is the disjoint union of partitions.</a:t>
            </a:r>
          </a:p>
          <a:p>
            <a:pPr marL="285750" indent="-285750" fontAlgn="base">
              <a:buFont typeface="Wingdings" panose="05000000000000000000" pitchFamily="2" charset="2"/>
              <a:buChar char="ü"/>
            </a:pPr>
            <a:r>
              <a:rPr lang="en-US" sz="1600" dirty="0"/>
              <a:t>The incoming messages are present at the end of a partition, hence consumer can read them. Also, by replicating the messages to different brokers, Kafka maintains durability.</a:t>
            </a:r>
          </a:p>
          <a:p>
            <a:pPr marL="285750" indent="-285750" fontAlgn="base">
              <a:buFont typeface="Wingdings" panose="05000000000000000000" pitchFamily="2" charset="2"/>
              <a:buChar char="ü"/>
            </a:pPr>
            <a:r>
              <a:rPr lang="en-US" sz="1600" dirty="0"/>
              <a:t>In a very fast, reliable, persisted, fault-tolerance and zero downtime manner, Kafka offers a Pub-sub and queue-based messaging system. Moreover, producers send the message to a topic and the consumer </a:t>
            </a:r>
            <a:r>
              <a:rPr lang="en-US" sz="1600"/>
              <a:t>can consume the </a:t>
            </a:r>
            <a:r>
              <a:rPr lang="en-US" sz="1600" dirty="0"/>
              <a:t>message from the topic.</a:t>
            </a:r>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207436" y="381000"/>
            <a:ext cx="1655710" cy="369332"/>
          </a:xfrm>
          <a:prstGeom prst="rect">
            <a:avLst/>
          </a:prstGeom>
          <a:solidFill>
            <a:srgbClr val="FF0000"/>
          </a:solidFill>
        </p:spPr>
        <p:txBody>
          <a:bodyPr wrap="none">
            <a:spAutoFit/>
          </a:bodyPr>
          <a:lstStyle/>
          <a:p>
            <a:pPr fontAlgn="base"/>
            <a:r>
              <a:rPr lang="en-US" sz="1800" dirty="0">
                <a:solidFill>
                  <a:schemeClr val="bg1"/>
                </a:solidFill>
                <a:latin typeface="inherit"/>
              </a:rPr>
              <a:t>Kafka Workflow</a:t>
            </a:r>
            <a:endParaRPr lang="en-US" sz="1800" b="0" i="0" dirty="0">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4263124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99063F-2294-4F27-98C0-C0ACD6775458}"/>
              </a:ext>
            </a:extLst>
          </p:cNvPr>
          <p:cNvPicPr>
            <a:picLocks noChangeAspect="1"/>
          </p:cNvPicPr>
          <p:nvPr/>
        </p:nvPicPr>
        <p:blipFill>
          <a:blip r:embed="rId3"/>
          <a:stretch>
            <a:fillRect/>
          </a:stretch>
        </p:blipFill>
        <p:spPr>
          <a:xfrm>
            <a:off x="95588" y="3908160"/>
            <a:ext cx="5709228" cy="2836547"/>
          </a:xfrm>
          <a:prstGeom prst="rect">
            <a:avLst/>
          </a:prstGeom>
        </p:spPr>
        <p:style>
          <a:lnRef idx="1">
            <a:schemeClr val="accent6"/>
          </a:lnRef>
          <a:fillRef idx="2">
            <a:schemeClr val="accent6"/>
          </a:fillRef>
          <a:effectRef idx="1">
            <a:schemeClr val="accent6"/>
          </a:effectRef>
          <a:fontRef idx="minor">
            <a:schemeClr val="dk1"/>
          </a:fontRef>
        </p:style>
      </p:pic>
      <p:pic>
        <p:nvPicPr>
          <p:cNvPr id="10" name="Picture 9">
            <a:extLst>
              <a:ext uri="{FF2B5EF4-FFF2-40B4-BE49-F238E27FC236}">
                <a16:creationId xmlns:a16="http://schemas.microsoft.com/office/drawing/2014/main" id="{4C43D0F6-F57F-4793-9A20-E61EEE89A7DC}"/>
              </a:ext>
            </a:extLst>
          </p:cNvPr>
          <p:cNvPicPr>
            <a:picLocks noChangeAspect="1"/>
          </p:cNvPicPr>
          <p:nvPr/>
        </p:nvPicPr>
        <p:blipFill>
          <a:blip r:embed="rId4"/>
          <a:stretch>
            <a:fillRect/>
          </a:stretch>
        </p:blipFill>
        <p:spPr>
          <a:xfrm>
            <a:off x="6119029" y="3884969"/>
            <a:ext cx="5857624" cy="2836547"/>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95588" y="791818"/>
            <a:ext cx="11867813" cy="2836546"/>
          </a:xfrm>
          <a:prstGeom prst="wedgeRectCallout">
            <a:avLst>
              <a:gd name="adj1" fmla="val -5845"/>
              <a:gd name="adj2" fmla="val 60366"/>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fontAlgn="base">
              <a:buFont typeface="Wingdings" panose="05000000000000000000" pitchFamily="2" charset="2"/>
              <a:buChar char="ü"/>
            </a:pPr>
            <a:r>
              <a:rPr lang="en-US" sz="1300" dirty="0"/>
              <a:t>At regular intervals, </a:t>
            </a:r>
            <a:r>
              <a:rPr lang="en-US" sz="1300" b="1" dirty="0"/>
              <a:t>Kafka Producers</a:t>
            </a:r>
            <a:r>
              <a:rPr lang="en-US" sz="1300" dirty="0"/>
              <a:t> send the message to a topic.</a:t>
            </a:r>
          </a:p>
          <a:p>
            <a:pPr marL="171450" indent="-171450" fontAlgn="base">
              <a:buFont typeface="Wingdings" panose="05000000000000000000" pitchFamily="2" charset="2"/>
              <a:buChar char="ü"/>
            </a:pPr>
            <a:r>
              <a:rPr lang="en-US" sz="1300" b="1" dirty="0"/>
              <a:t>Kafka Brokers</a:t>
            </a:r>
            <a:r>
              <a:rPr lang="en-US" sz="1300" dirty="0"/>
              <a:t> stores all messages in the partitions configured for that particular topic, ensuring equal distribution of messages between partitions. For example, Kafka will store one message in the first partition and the second message in the second partition if the producer sends two messages and there are two partitions.</a:t>
            </a:r>
          </a:p>
          <a:p>
            <a:pPr marL="171450" indent="-171450" fontAlgn="base">
              <a:buFont typeface="Wingdings" panose="05000000000000000000" pitchFamily="2" charset="2"/>
              <a:buChar char="ü"/>
            </a:pPr>
            <a:r>
              <a:rPr lang="en-US" sz="1300" dirty="0"/>
              <a:t>Moreover, </a:t>
            </a:r>
            <a:r>
              <a:rPr lang="en-US" sz="1300" b="1" dirty="0"/>
              <a:t>Kafka Consumer</a:t>
            </a:r>
            <a:r>
              <a:rPr lang="en-US" sz="1300" dirty="0"/>
              <a:t> subscribes to a specific topic.</a:t>
            </a:r>
          </a:p>
          <a:p>
            <a:pPr marL="171450" indent="-171450" fontAlgn="base">
              <a:buFont typeface="Wingdings" panose="05000000000000000000" pitchFamily="2" charset="2"/>
              <a:buChar char="ü"/>
            </a:pPr>
            <a:r>
              <a:rPr lang="en-US" sz="1300" dirty="0"/>
              <a:t>Once the consumer subscribes to a topic, Kafka offers the current offset of the topic to the consumer and save the offset in the Zookeeper ensemble.</a:t>
            </a:r>
          </a:p>
          <a:p>
            <a:pPr marL="171450" indent="-171450" fontAlgn="base">
              <a:buFont typeface="Wingdings" panose="05000000000000000000" pitchFamily="2" charset="2"/>
              <a:buChar char="ü"/>
            </a:pPr>
            <a:r>
              <a:rPr lang="en-US" sz="1300" dirty="0"/>
              <a:t>Also, the consumer will request the Kafka in a regular interval, for new messages (like 100 </a:t>
            </a:r>
            <a:r>
              <a:rPr lang="en-US" sz="1300" dirty="0" err="1"/>
              <a:t>Ms</a:t>
            </a:r>
            <a:r>
              <a:rPr lang="en-US" sz="1300" dirty="0"/>
              <a:t>).</a:t>
            </a:r>
          </a:p>
          <a:p>
            <a:pPr marL="171450" indent="-171450" fontAlgn="base">
              <a:buFont typeface="Wingdings" panose="05000000000000000000" pitchFamily="2" charset="2"/>
              <a:buChar char="ü"/>
            </a:pPr>
            <a:r>
              <a:rPr lang="en-US" sz="1300" dirty="0"/>
              <a:t>Kafka will forward the messages to the consumers as soon as received from producers.</a:t>
            </a:r>
          </a:p>
          <a:p>
            <a:pPr marL="171450" indent="-171450" fontAlgn="base">
              <a:buFont typeface="Wingdings" panose="05000000000000000000" pitchFamily="2" charset="2"/>
              <a:buChar char="ü"/>
            </a:pPr>
            <a:r>
              <a:rPr lang="en-US" sz="1300" dirty="0"/>
              <a:t>The consumer will receive the message and process it.</a:t>
            </a:r>
          </a:p>
          <a:p>
            <a:pPr marL="171450" indent="-171450" fontAlgn="base">
              <a:buFont typeface="Wingdings" panose="05000000000000000000" pitchFamily="2" charset="2"/>
              <a:buChar char="ü"/>
            </a:pPr>
            <a:r>
              <a:rPr lang="en-US" sz="1300" dirty="0"/>
              <a:t>Then Kafka broker receives an acknowledgment of the message processed.</a:t>
            </a:r>
          </a:p>
          <a:p>
            <a:pPr marL="171450" indent="-171450" fontAlgn="base">
              <a:buFont typeface="Wingdings" panose="05000000000000000000" pitchFamily="2" charset="2"/>
              <a:buChar char="ü"/>
            </a:pPr>
            <a:r>
              <a:rPr lang="en-US" sz="1300" dirty="0"/>
              <a:t>Further, the offset is changed and updated to the new value as soon as Kafka receives an acknowledgment. Even during server outrages, the consumer can read the next message correctly, because </a:t>
            </a:r>
            <a:r>
              <a:rPr lang="en-US" sz="1300" dirty="0" err="1"/>
              <a:t>ZooKeeper</a:t>
            </a:r>
            <a:r>
              <a:rPr lang="en-US" sz="1300" dirty="0"/>
              <a:t> maintains the offsets.</a:t>
            </a:r>
          </a:p>
          <a:p>
            <a:pPr marL="171450" indent="-171450" fontAlgn="base">
              <a:buFont typeface="Wingdings" panose="05000000000000000000" pitchFamily="2" charset="2"/>
              <a:buChar char="ü"/>
            </a:pPr>
            <a:r>
              <a:rPr lang="en-US" sz="1300" dirty="0"/>
              <a:t>However, until the consumer stops the request, the flow repeats.</a:t>
            </a:r>
          </a:p>
          <a:p>
            <a:pPr marL="171450" indent="-171450" fontAlgn="base">
              <a:buFont typeface="Wingdings" panose="05000000000000000000" pitchFamily="2" charset="2"/>
              <a:buChar char="ü"/>
            </a:pPr>
            <a:r>
              <a:rPr lang="en-US" sz="1300" dirty="0"/>
              <a:t>As a benefit, the consumer can rewind/skip any offset of a topic at any time and also can read all the subsequent messages, as a par desire.</a:t>
            </a:r>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105527" y="385120"/>
            <a:ext cx="3224601" cy="369332"/>
          </a:xfrm>
          <a:prstGeom prst="rect">
            <a:avLst/>
          </a:prstGeom>
          <a:solidFill>
            <a:srgbClr val="FF0000"/>
          </a:solidFill>
        </p:spPr>
        <p:txBody>
          <a:bodyPr wrap="none">
            <a:spAutoFit/>
          </a:bodyPr>
          <a:lstStyle/>
          <a:p>
            <a:pPr fontAlgn="base"/>
            <a:r>
              <a:rPr lang="en-US" sz="1800" dirty="0">
                <a:solidFill>
                  <a:schemeClr val="bg1"/>
                </a:solidFill>
              </a:rPr>
              <a:t>Workflow of Pub-Sub Messaging</a:t>
            </a:r>
          </a:p>
        </p:txBody>
      </p:sp>
    </p:spTree>
    <p:extLst>
      <p:ext uri="{BB962C8B-B14F-4D97-AF65-F5344CB8AC3E}">
        <p14:creationId xmlns:p14="http://schemas.microsoft.com/office/powerpoint/2010/main" val="18892537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99063F-2294-4F27-98C0-C0ACD6775458}"/>
              </a:ext>
            </a:extLst>
          </p:cNvPr>
          <p:cNvPicPr>
            <a:picLocks noChangeAspect="1"/>
          </p:cNvPicPr>
          <p:nvPr/>
        </p:nvPicPr>
        <p:blipFill>
          <a:blip r:embed="rId3"/>
          <a:stretch>
            <a:fillRect/>
          </a:stretch>
        </p:blipFill>
        <p:spPr>
          <a:xfrm>
            <a:off x="95588" y="3908160"/>
            <a:ext cx="5709228" cy="2836547"/>
          </a:xfrm>
          <a:prstGeom prst="rect">
            <a:avLst/>
          </a:prstGeom>
        </p:spPr>
        <p:style>
          <a:lnRef idx="1">
            <a:schemeClr val="accent6"/>
          </a:lnRef>
          <a:fillRef idx="2">
            <a:schemeClr val="accent6"/>
          </a:fillRef>
          <a:effectRef idx="1">
            <a:schemeClr val="accent6"/>
          </a:effectRef>
          <a:fontRef idx="minor">
            <a:schemeClr val="dk1"/>
          </a:fontRef>
        </p:style>
      </p:pic>
      <p:pic>
        <p:nvPicPr>
          <p:cNvPr id="10" name="Picture 9">
            <a:extLst>
              <a:ext uri="{FF2B5EF4-FFF2-40B4-BE49-F238E27FC236}">
                <a16:creationId xmlns:a16="http://schemas.microsoft.com/office/drawing/2014/main" id="{4C43D0F6-F57F-4793-9A20-E61EEE89A7DC}"/>
              </a:ext>
            </a:extLst>
          </p:cNvPr>
          <p:cNvPicPr>
            <a:picLocks noChangeAspect="1"/>
          </p:cNvPicPr>
          <p:nvPr/>
        </p:nvPicPr>
        <p:blipFill>
          <a:blip r:embed="rId4"/>
          <a:stretch>
            <a:fillRect/>
          </a:stretch>
        </p:blipFill>
        <p:spPr>
          <a:xfrm>
            <a:off x="6119029" y="3884969"/>
            <a:ext cx="5857624" cy="2836547"/>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95588" y="868884"/>
            <a:ext cx="11867813" cy="2759480"/>
          </a:xfrm>
          <a:prstGeom prst="wedgeRectCallout">
            <a:avLst>
              <a:gd name="adj1" fmla="val -5845"/>
              <a:gd name="adj2" fmla="val 60366"/>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85750" indent="-285750" fontAlgn="base">
              <a:buFont typeface="Wingdings" panose="05000000000000000000" pitchFamily="2" charset="2"/>
              <a:buChar char="ü"/>
            </a:pPr>
            <a:endParaRPr lang="en-US" sz="1800" dirty="0"/>
          </a:p>
          <a:p>
            <a:pPr marL="285750" indent="-285750" fontAlgn="base">
              <a:buFont typeface="Wingdings" panose="05000000000000000000" pitchFamily="2" charset="2"/>
              <a:buChar char="ü"/>
            </a:pPr>
            <a:r>
              <a:rPr lang="en-US" sz="1800" dirty="0"/>
              <a:t>A group of Kafka consumers having the same Group ID can subscribe to a topic, instead of a single consumer, in a queue messaging system.</a:t>
            </a:r>
          </a:p>
          <a:p>
            <a:pPr marL="285750" indent="-285750" fontAlgn="base">
              <a:buFont typeface="Wingdings" panose="05000000000000000000" pitchFamily="2" charset="2"/>
              <a:buChar char="ü"/>
            </a:pPr>
            <a:r>
              <a:rPr lang="en-US" sz="1800" dirty="0"/>
              <a:t>However, with the same Group ID all consumers, those are subscribing to a topic are considered as a single group and share the messages.</a:t>
            </a:r>
          </a:p>
          <a:p>
            <a:pPr marL="285750" indent="-285750" fontAlgn="base">
              <a:buFont typeface="Wingdings" panose="05000000000000000000" pitchFamily="2" charset="2"/>
              <a:buChar char="ü"/>
            </a:pPr>
            <a:r>
              <a:rPr lang="en-US" sz="1800" dirty="0"/>
              <a:t>In regular intervals, Kafka Producers send the message to a Kafka topic.</a:t>
            </a:r>
          </a:p>
          <a:p>
            <a:pPr marL="285750" indent="-285750" fontAlgn="base">
              <a:buFont typeface="Wingdings" panose="05000000000000000000" pitchFamily="2" charset="2"/>
              <a:buChar char="ü"/>
            </a:pPr>
            <a:r>
              <a:rPr lang="en-US" sz="1800" dirty="0"/>
              <a:t>Kafka stores all messages in the partitions configured for that particular topic.</a:t>
            </a:r>
          </a:p>
          <a:p>
            <a:pPr marL="285750" indent="-285750" fontAlgn="base">
              <a:buFont typeface="Wingdings" panose="05000000000000000000" pitchFamily="2" charset="2"/>
              <a:buChar char="ü"/>
            </a:pPr>
            <a:r>
              <a:rPr lang="en-US" sz="1800" dirty="0"/>
              <a:t>Consumer in Kafka subscribes to a specific topic and consume the messages.</a:t>
            </a:r>
          </a:p>
          <a:p>
            <a:pPr marL="285750" indent="-285750" fontAlgn="base">
              <a:buFont typeface="Wingdings" panose="05000000000000000000" pitchFamily="2" charset="2"/>
              <a:buChar char="ü"/>
            </a:pPr>
            <a:r>
              <a:rPr lang="en-US" sz="1800" dirty="0"/>
              <a:t>When we add new consumer in the Kafka system , the new consumer in Kafka will not receive any messages, if the number of Kafka consumers exceeds the number of partitions. This scenario arises because in Kafka there is a condition that each Kafka consumer will have a minimum of one partition.</a:t>
            </a:r>
          </a:p>
          <a:p>
            <a:pPr fontAlgn="base"/>
            <a:endParaRPr lang="en-US" sz="18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82153" y="462482"/>
            <a:ext cx="5329472" cy="369332"/>
          </a:xfrm>
          <a:prstGeom prst="rect">
            <a:avLst/>
          </a:prstGeom>
          <a:solidFill>
            <a:srgbClr val="FF0000"/>
          </a:solidFill>
        </p:spPr>
        <p:txBody>
          <a:bodyPr wrap="none">
            <a:spAutoFit/>
          </a:bodyPr>
          <a:lstStyle/>
          <a:p>
            <a:pPr fontAlgn="base"/>
            <a:r>
              <a:rPr lang="en-US" sz="1800" dirty="0">
                <a:solidFill>
                  <a:schemeClr val="bg1"/>
                </a:solidFill>
              </a:rPr>
              <a:t>Workflow of Kafka Queue Messaging/Consumer Group</a:t>
            </a:r>
          </a:p>
        </p:txBody>
      </p:sp>
    </p:spTree>
    <p:extLst>
      <p:ext uri="{BB962C8B-B14F-4D97-AF65-F5344CB8AC3E}">
        <p14:creationId xmlns:p14="http://schemas.microsoft.com/office/powerpoint/2010/main" val="32197548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99063F-2294-4F27-98C0-C0ACD6775458}"/>
              </a:ext>
            </a:extLst>
          </p:cNvPr>
          <p:cNvPicPr>
            <a:picLocks noChangeAspect="1"/>
          </p:cNvPicPr>
          <p:nvPr/>
        </p:nvPicPr>
        <p:blipFill>
          <a:blip r:embed="rId3"/>
          <a:stretch>
            <a:fillRect/>
          </a:stretch>
        </p:blipFill>
        <p:spPr>
          <a:xfrm>
            <a:off x="3048000" y="3886200"/>
            <a:ext cx="5709228" cy="2836547"/>
          </a:xfrm>
          <a:prstGeom prst="rect">
            <a:avLst/>
          </a:prstGeom>
        </p:spPr>
        <p:style>
          <a:lnRef idx="1">
            <a:schemeClr val="accent6"/>
          </a:lnRef>
          <a:fillRef idx="2">
            <a:schemeClr val="accent6"/>
          </a:fillRef>
          <a:effectRef idx="1">
            <a:schemeClr val="accent6"/>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421407"/>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Speech Bubble: Rectangle 29">
            <a:extLst>
              <a:ext uri="{FF2B5EF4-FFF2-40B4-BE49-F238E27FC236}">
                <a16:creationId xmlns:a16="http://schemas.microsoft.com/office/drawing/2014/main" id="{EAE54255-BC75-43B8-A34B-B655BC4029E8}"/>
              </a:ext>
            </a:extLst>
          </p:cNvPr>
          <p:cNvSpPr/>
          <p:nvPr/>
        </p:nvSpPr>
        <p:spPr>
          <a:xfrm>
            <a:off x="95588" y="868884"/>
            <a:ext cx="11867813" cy="2759480"/>
          </a:xfrm>
          <a:prstGeom prst="wedgeRectCallout">
            <a:avLst>
              <a:gd name="adj1" fmla="val -5845"/>
              <a:gd name="adj2" fmla="val 60366"/>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fontAlgn="base">
              <a:buFont typeface="Wingdings" panose="05000000000000000000" pitchFamily="2" charset="2"/>
              <a:buChar char="ü"/>
            </a:pPr>
            <a:r>
              <a:rPr lang="en-US" sz="1800" dirty="0"/>
              <a:t>Apache Zookeeper serves as the coordination interface between the Kafka brokers and consumers. Also, we can say it is a distributed configuration and synchronization service.</a:t>
            </a:r>
          </a:p>
          <a:p>
            <a:pPr marL="342900" indent="-342900" fontAlgn="base">
              <a:buFont typeface="Wingdings" panose="05000000000000000000" pitchFamily="2" charset="2"/>
              <a:buChar char="ü"/>
            </a:pPr>
            <a:r>
              <a:rPr lang="en-US" sz="1800" dirty="0"/>
              <a:t>Basically, </a:t>
            </a:r>
            <a:r>
              <a:rPr lang="en-US" sz="1800" dirty="0" err="1"/>
              <a:t>ZooKeeper</a:t>
            </a:r>
            <a:r>
              <a:rPr lang="en-US" sz="1800" dirty="0"/>
              <a:t> cluster shares the information with the Kafka servers. Moreover, Kafka stores basic metadata information in </a:t>
            </a:r>
            <a:r>
              <a:rPr lang="en-US" sz="1800"/>
              <a:t>ZooKeeper, </a:t>
            </a:r>
            <a:r>
              <a:rPr lang="en-US" sz="1800" dirty="0"/>
              <a:t>such as topics, brokers, consumer offsets (queue readers) and so on.</a:t>
            </a:r>
          </a:p>
          <a:p>
            <a:pPr marL="342900" indent="-342900" fontAlgn="base">
              <a:buFont typeface="Wingdings" panose="05000000000000000000" pitchFamily="2" charset="2"/>
              <a:buChar char="ü"/>
            </a:pPr>
            <a:r>
              <a:rPr lang="en-US" sz="1800" dirty="0"/>
              <a:t>In addition, failure of Kafka Zookeeper/broker does not affect the Kafka cluster. It is because the critical information which is stored in the </a:t>
            </a:r>
            <a:r>
              <a:rPr lang="en-US" sz="1800" dirty="0" err="1"/>
              <a:t>ZooKeeper</a:t>
            </a:r>
            <a:r>
              <a:rPr lang="en-US" sz="1800" dirty="0"/>
              <a:t> is replicated across its ensembles. Then Kafka restores the state as </a:t>
            </a:r>
            <a:r>
              <a:rPr lang="en-US" sz="1800" dirty="0" err="1"/>
              <a:t>ZooKeeper</a:t>
            </a:r>
            <a:r>
              <a:rPr lang="en-US" sz="1800" dirty="0"/>
              <a:t> restarts, leading to zero downtime for Kafka.</a:t>
            </a:r>
          </a:p>
          <a:p>
            <a:pPr marL="342900" indent="-342900" fontAlgn="base">
              <a:buFont typeface="Wingdings" panose="05000000000000000000" pitchFamily="2" charset="2"/>
              <a:buChar char="ü"/>
            </a:pPr>
            <a:r>
              <a:rPr lang="en-US" sz="1800" dirty="0"/>
              <a:t>However, Zookeeper also performs leader election between the Kafka brokers, in the cases of leadership failure.</a:t>
            </a:r>
          </a:p>
          <a:p>
            <a:pPr marL="285750" indent="-285750" fontAlgn="base">
              <a:buFont typeface="Wingdings" panose="05000000000000000000" pitchFamily="2" charset="2"/>
              <a:buChar char="ü"/>
            </a:pPr>
            <a:endParaRPr lang="en-US" sz="1100" dirty="0"/>
          </a:p>
        </p:txBody>
      </p:sp>
      <p:sp>
        <p:nvSpPr>
          <p:cNvPr id="8" name="Rectangle 7">
            <a:extLst>
              <a:ext uri="{FF2B5EF4-FFF2-40B4-BE49-F238E27FC236}">
                <a16:creationId xmlns:a16="http://schemas.microsoft.com/office/drawing/2014/main" id="{F20F8786-6652-42F6-9B08-8A52302EDB52}"/>
              </a:ext>
            </a:extLst>
          </p:cNvPr>
          <p:cNvSpPr/>
          <p:nvPr/>
        </p:nvSpPr>
        <p:spPr>
          <a:xfrm>
            <a:off x="3794766" y="21761"/>
            <a:ext cx="519010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r>
              <a:rPr lang="en-US" dirty="0"/>
              <a:t>Apache Kafka Workflow | Kafka Pub-Sub Messaging</a:t>
            </a:r>
          </a:p>
        </p:txBody>
      </p:sp>
      <p:sp>
        <p:nvSpPr>
          <p:cNvPr id="4" name="Rectangle 3">
            <a:extLst>
              <a:ext uri="{FF2B5EF4-FFF2-40B4-BE49-F238E27FC236}">
                <a16:creationId xmlns:a16="http://schemas.microsoft.com/office/drawing/2014/main" id="{EDBBBC1B-CAAA-466A-8F80-6E65B3935DD8}"/>
              </a:ext>
            </a:extLst>
          </p:cNvPr>
          <p:cNvSpPr/>
          <p:nvPr/>
        </p:nvSpPr>
        <p:spPr>
          <a:xfrm>
            <a:off x="82153" y="462482"/>
            <a:ext cx="3804696" cy="400110"/>
          </a:xfrm>
          <a:prstGeom prst="rect">
            <a:avLst/>
          </a:prstGeom>
          <a:solidFill>
            <a:srgbClr val="FF0000"/>
          </a:solidFill>
        </p:spPr>
        <p:txBody>
          <a:bodyPr wrap="none">
            <a:spAutoFit/>
          </a:bodyPr>
          <a:lstStyle/>
          <a:p>
            <a:pPr fontAlgn="base"/>
            <a:r>
              <a:rPr lang="en-US" sz="2000" dirty="0">
                <a:solidFill>
                  <a:schemeClr val="bg1"/>
                </a:solidFill>
              </a:rPr>
              <a:t>Role of </a:t>
            </a:r>
            <a:r>
              <a:rPr lang="en-US" sz="2000" dirty="0" err="1">
                <a:solidFill>
                  <a:schemeClr val="bg1"/>
                </a:solidFill>
              </a:rPr>
              <a:t>ZooKeeper</a:t>
            </a:r>
            <a:r>
              <a:rPr lang="en-US" sz="2000" dirty="0">
                <a:solidFill>
                  <a:schemeClr val="bg1"/>
                </a:solidFill>
              </a:rPr>
              <a:t> in Apache Kafka</a:t>
            </a:r>
          </a:p>
        </p:txBody>
      </p:sp>
    </p:spTree>
    <p:extLst>
      <p:ext uri="{BB962C8B-B14F-4D97-AF65-F5344CB8AC3E}">
        <p14:creationId xmlns:p14="http://schemas.microsoft.com/office/powerpoint/2010/main" val="8211590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91633</TotalTime>
  <Words>714</Words>
  <Application>Microsoft Office PowerPoint</Application>
  <PresentationFormat>Widescreen</PresentationFormat>
  <Paragraphs>40</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Georgia</vt:lpstr>
      <vt:lpstr>inherit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9823</cp:revision>
  <dcterms:created xsi:type="dcterms:W3CDTF">2006-08-16T00:00:00Z</dcterms:created>
  <dcterms:modified xsi:type="dcterms:W3CDTF">2022-09-07T18:40:01Z</dcterms:modified>
</cp:coreProperties>
</file>