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4"/>
  </p:notesMasterIdLst>
  <p:sldIdLst>
    <p:sldId id="475" r:id="rId2"/>
    <p:sldId id="478" r:id="rId3"/>
    <p:sldId id="476" r:id="rId4"/>
    <p:sldId id="477" r:id="rId5"/>
    <p:sldId id="480" r:id="rId6"/>
    <p:sldId id="479" r:id="rId7"/>
    <p:sldId id="481" r:id="rId8"/>
    <p:sldId id="472" r:id="rId9"/>
    <p:sldId id="482" r:id="rId10"/>
    <p:sldId id="485" r:id="rId11"/>
    <p:sldId id="483" r:id="rId12"/>
    <p:sldId id="484" r:id="rId13"/>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291" autoAdjust="0"/>
  </p:normalViewPr>
  <p:slideViewPr>
    <p:cSldViewPr>
      <p:cViewPr varScale="1">
        <p:scale>
          <a:sx n="68" d="100"/>
          <a:sy n="68" d="100"/>
        </p:scale>
        <p:origin x="1282"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CF8B5E-D697-4F05-B821-70857ADA8263}"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E3A1FA51-8F6F-4796-803C-C853D5B3E3A6}">
      <dgm:prSet phldrT="[Text]"/>
      <dgm:spPr/>
      <dgm:t>
        <a:bodyPr/>
        <a:lstStyle/>
        <a:p>
          <a:r>
            <a:rPr lang="en-US" dirty="0"/>
            <a:t>Web APIs</a:t>
          </a:r>
        </a:p>
      </dgm:t>
    </dgm:pt>
    <dgm:pt modelId="{E9190DB2-B6EA-4E9A-B088-E734595483F9}" type="parTrans" cxnId="{8DDF4DB9-1D2C-4575-ADCA-4E6CC3CE8D16}">
      <dgm:prSet/>
      <dgm:spPr/>
      <dgm:t>
        <a:bodyPr/>
        <a:lstStyle/>
        <a:p>
          <a:endParaRPr lang="en-US"/>
        </a:p>
      </dgm:t>
    </dgm:pt>
    <dgm:pt modelId="{E2B0DD4B-D969-4CD0-B60C-46F93D2E3726}" type="sibTrans" cxnId="{8DDF4DB9-1D2C-4575-ADCA-4E6CC3CE8D16}">
      <dgm:prSet/>
      <dgm:spPr/>
      <dgm:t>
        <a:bodyPr/>
        <a:lstStyle/>
        <a:p>
          <a:endParaRPr lang="en-US"/>
        </a:p>
      </dgm:t>
    </dgm:pt>
    <dgm:pt modelId="{D216061D-9CD1-4393-8225-A82AF7529874}">
      <dgm:prSet phldrT="[Text]"/>
      <dgm:spPr/>
      <dgm:t>
        <a:bodyPr/>
        <a:lstStyle/>
        <a:p>
          <a:r>
            <a:rPr lang="en-US" b="0" i="0" dirty="0"/>
            <a:t>Library APIs</a:t>
          </a:r>
          <a:endParaRPr lang="en-US" dirty="0"/>
        </a:p>
      </dgm:t>
    </dgm:pt>
    <dgm:pt modelId="{AF5E8851-792D-4CC3-BE95-C025C4484353}" type="parTrans" cxnId="{F1930866-D388-4887-9C52-0A976F69047F}">
      <dgm:prSet/>
      <dgm:spPr/>
      <dgm:t>
        <a:bodyPr/>
        <a:lstStyle/>
        <a:p>
          <a:endParaRPr lang="en-US"/>
        </a:p>
      </dgm:t>
    </dgm:pt>
    <dgm:pt modelId="{58D4320B-9754-4D12-80AE-D867DEBB3D1E}" type="sibTrans" cxnId="{F1930866-D388-4887-9C52-0A976F69047F}">
      <dgm:prSet/>
      <dgm:spPr/>
      <dgm:t>
        <a:bodyPr/>
        <a:lstStyle/>
        <a:p>
          <a:endParaRPr lang="en-US"/>
        </a:p>
      </dgm:t>
    </dgm:pt>
    <dgm:pt modelId="{1A5011B7-0F16-42A6-B6A7-55EE0C2D0D99}">
      <dgm:prSet phldrT="[Text]"/>
      <dgm:spPr/>
      <dgm:t>
        <a:bodyPr/>
        <a:lstStyle/>
        <a:p>
          <a:r>
            <a:rPr lang="en-US" b="0" i="0" dirty="0"/>
            <a:t>Operating System APIs</a:t>
          </a:r>
          <a:endParaRPr lang="en-US" dirty="0"/>
        </a:p>
      </dgm:t>
    </dgm:pt>
    <dgm:pt modelId="{5D4E9682-12B9-4DA7-BE15-CB7E6DA2983E}" type="parTrans" cxnId="{337D9E5E-EDEA-469E-8C8B-CDC51EF250F1}">
      <dgm:prSet/>
      <dgm:spPr/>
      <dgm:t>
        <a:bodyPr/>
        <a:lstStyle/>
        <a:p>
          <a:endParaRPr lang="en-US"/>
        </a:p>
      </dgm:t>
    </dgm:pt>
    <dgm:pt modelId="{97C7894F-B582-4506-8F57-8BE0F5C76870}" type="sibTrans" cxnId="{337D9E5E-EDEA-469E-8C8B-CDC51EF250F1}">
      <dgm:prSet/>
      <dgm:spPr/>
      <dgm:t>
        <a:bodyPr/>
        <a:lstStyle/>
        <a:p>
          <a:endParaRPr lang="en-US"/>
        </a:p>
      </dgm:t>
    </dgm:pt>
    <dgm:pt modelId="{878AB259-F54E-49A7-99C2-3A9968970678}" type="pres">
      <dgm:prSet presAssocID="{43CF8B5E-D697-4F05-B821-70857ADA8263}" presName="diagram" presStyleCnt="0">
        <dgm:presLayoutVars>
          <dgm:dir/>
          <dgm:resizeHandles val="exact"/>
        </dgm:presLayoutVars>
      </dgm:prSet>
      <dgm:spPr/>
    </dgm:pt>
    <dgm:pt modelId="{365B17A5-A6ED-4C8A-AB5E-D889BA91E3F3}" type="pres">
      <dgm:prSet presAssocID="{E3A1FA51-8F6F-4796-803C-C853D5B3E3A6}" presName="node" presStyleLbl="node1" presStyleIdx="0" presStyleCnt="3">
        <dgm:presLayoutVars>
          <dgm:bulletEnabled val="1"/>
        </dgm:presLayoutVars>
      </dgm:prSet>
      <dgm:spPr/>
    </dgm:pt>
    <dgm:pt modelId="{984897E7-0797-4054-937B-D1273B0DBB7E}" type="pres">
      <dgm:prSet presAssocID="{E2B0DD4B-D969-4CD0-B60C-46F93D2E3726}" presName="sibTrans" presStyleCnt="0"/>
      <dgm:spPr/>
    </dgm:pt>
    <dgm:pt modelId="{DEC50DDC-C87A-44F1-BE7A-14DA2EC4A9B5}" type="pres">
      <dgm:prSet presAssocID="{D216061D-9CD1-4393-8225-A82AF7529874}" presName="node" presStyleLbl="node1" presStyleIdx="1" presStyleCnt="3">
        <dgm:presLayoutVars>
          <dgm:bulletEnabled val="1"/>
        </dgm:presLayoutVars>
      </dgm:prSet>
      <dgm:spPr/>
    </dgm:pt>
    <dgm:pt modelId="{9CD20D06-4AB7-46AF-AB84-134270292036}" type="pres">
      <dgm:prSet presAssocID="{58D4320B-9754-4D12-80AE-D867DEBB3D1E}" presName="sibTrans" presStyleCnt="0"/>
      <dgm:spPr/>
    </dgm:pt>
    <dgm:pt modelId="{53337F0C-1809-4FB3-AE19-C588A5B2DD3D}" type="pres">
      <dgm:prSet presAssocID="{1A5011B7-0F16-42A6-B6A7-55EE0C2D0D99}" presName="node" presStyleLbl="node1" presStyleIdx="2" presStyleCnt="3">
        <dgm:presLayoutVars>
          <dgm:bulletEnabled val="1"/>
        </dgm:presLayoutVars>
      </dgm:prSet>
      <dgm:spPr/>
    </dgm:pt>
  </dgm:ptLst>
  <dgm:cxnLst>
    <dgm:cxn modelId="{0D9C435C-32BA-4631-AF22-25200B94402C}" type="presOf" srcId="{1A5011B7-0F16-42A6-B6A7-55EE0C2D0D99}" destId="{53337F0C-1809-4FB3-AE19-C588A5B2DD3D}" srcOrd="0" destOrd="0" presId="urn:microsoft.com/office/officeart/2005/8/layout/default"/>
    <dgm:cxn modelId="{337D9E5E-EDEA-469E-8C8B-CDC51EF250F1}" srcId="{43CF8B5E-D697-4F05-B821-70857ADA8263}" destId="{1A5011B7-0F16-42A6-B6A7-55EE0C2D0D99}" srcOrd="2" destOrd="0" parTransId="{5D4E9682-12B9-4DA7-BE15-CB7E6DA2983E}" sibTransId="{97C7894F-B582-4506-8F57-8BE0F5C76870}"/>
    <dgm:cxn modelId="{F1930866-D388-4887-9C52-0A976F69047F}" srcId="{43CF8B5E-D697-4F05-B821-70857ADA8263}" destId="{D216061D-9CD1-4393-8225-A82AF7529874}" srcOrd="1" destOrd="0" parTransId="{AF5E8851-792D-4CC3-BE95-C025C4484353}" sibTransId="{58D4320B-9754-4D12-80AE-D867DEBB3D1E}"/>
    <dgm:cxn modelId="{AB1C8395-F8E6-4F15-B905-B926646CA922}" type="presOf" srcId="{D216061D-9CD1-4393-8225-A82AF7529874}" destId="{DEC50DDC-C87A-44F1-BE7A-14DA2EC4A9B5}" srcOrd="0" destOrd="0" presId="urn:microsoft.com/office/officeart/2005/8/layout/default"/>
    <dgm:cxn modelId="{92FDC5B5-23BA-4881-8533-E60A9D737A8E}" type="presOf" srcId="{43CF8B5E-D697-4F05-B821-70857ADA8263}" destId="{878AB259-F54E-49A7-99C2-3A9968970678}" srcOrd="0" destOrd="0" presId="urn:microsoft.com/office/officeart/2005/8/layout/default"/>
    <dgm:cxn modelId="{8DDF4DB9-1D2C-4575-ADCA-4E6CC3CE8D16}" srcId="{43CF8B5E-D697-4F05-B821-70857ADA8263}" destId="{E3A1FA51-8F6F-4796-803C-C853D5B3E3A6}" srcOrd="0" destOrd="0" parTransId="{E9190DB2-B6EA-4E9A-B088-E734595483F9}" sibTransId="{E2B0DD4B-D969-4CD0-B60C-46F93D2E3726}"/>
    <dgm:cxn modelId="{A87C30C9-20B8-43A4-A984-FA367B642B7E}" type="presOf" srcId="{E3A1FA51-8F6F-4796-803C-C853D5B3E3A6}" destId="{365B17A5-A6ED-4C8A-AB5E-D889BA91E3F3}" srcOrd="0" destOrd="0" presId="urn:microsoft.com/office/officeart/2005/8/layout/default"/>
    <dgm:cxn modelId="{5D81EBA4-31A2-4A16-BFFF-E34B0E6BF6E0}" type="presParOf" srcId="{878AB259-F54E-49A7-99C2-3A9968970678}" destId="{365B17A5-A6ED-4C8A-AB5E-D889BA91E3F3}" srcOrd="0" destOrd="0" presId="urn:microsoft.com/office/officeart/2005/8/layout/default"/>
    <dgm:cxn modelId="{BA2E1D77-A124-4163-A1E8-B5F075043485}" type="presParOf" srcId="{878AB259-F54E-49A7-99C2-3A9968970678}" destId="{984897E7-0797-4054-937B-D1273B0DBB7E}" srcOrd="1" destOrd="0" presId="urn:microsoft.com/office/officeart/2005/8/layout/default"/>
    <dgm:cxn modelId="{B16A98BE-42C6-4B04-9B64-5CF3773EE1BF}" type="presParOf" srcId="{878AB259-F54E-49A7-99C2-3A9968970678}" destId="{DEC50DDC-C87A-44F1-BE7A-14DA2EC4A9B5}" srcOrd="2" destOrd="0" presId="urn:microsoft.com/office/officeart/2005/8/layout/default"/>
    <dgm:cxn modelId="{1B966F14-A28F-4B7A-8BD5-F8D7714549C1}" type="presParOf" srcId="{878AB259-F54E-49A7-99C2-3A9968970678}" destId="{9CD20D06-4AB7-46AF-AB84-134270292036}" srcOrd="3" destOrd="0" presId="urn:microsoft.com/office/officeart/2005/8/layout/default"/>
    <dgm:cxn modelId="{C6D9B0A9-6FEC-44F3-9B2F-2BAB5EB9F770}" type="presParOf" srcId="{878AB259-F54E-49A7-99C2-3A9968970678}" destId="{53337F0C-1809-4FB3-AE19-C588A5B2DD3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162124-8B88-4C38-BBDB-C993EB8EC3F5}" type="doc">
      <dgm:prSet loTypeId="urn:microsoft.com/office/officeart/2005/8/layout/hProcess9" loCatId="process" qsTypeId="urn:microsoft.com/office/officeart/2005/8/quickstyle/simple1" qsCatId="simple" csTypeId="urn:microsoft.com/office/officeart/2005/8/colors/accent6_2" csCatId="accent6" phldr="1"/>
      <dgm:spPr/>
    </dgm:pt>
    <dgm:pt modelId="{2C497A13-2172-492F-A893-591F1BCA7DBB}">
      <dgm:prSet phldrT="[Text]"/>
      <dgm:spPr/>
      <dgm:t>
        <a:bodyPr/>
        <a:lstStyle/>
        <a:p>
          <a:pPr algn="ctr"/>
          <a:r>
            <a:rPr lang="en-US" b="0" i="0" dirty="0"/>
            <a:t>1.Authentication and Authorization</a:t>
          </a:r>
          <a:endParaRPr lang="en-US" dirty="0"/>
        </a:p>
      </dgm:t>
    </dgm:pt>
    <dgm:pt modelId="{2B830D50-07E3-41B9-BCBF-30BC6252B0EA}" type="parTrans" cxnId="{BCCBAB8A-03ED-44E8-9079-6B0250780B2D}">
      <dgm:prSet/>
      <dgm:spPr/>
      <dgm:t>
        <a:bodyPr/>
        <a:lstStyle/>
        <a:p>
          <a:endParaRPr lang="en-US"/>
        </a:p>
      </dgm:t>
    </dgm:pt>
    <dgm:pt modelId="{E10326B1-EC4B-4888-B162-F21C758105A2}" type="sibTrans" cxnId="{BCCBAB8A-03ED-44E8-9079-6B0250780B2D}">
      <dgm:prSet/>
      <dgm:spPr/>
      <dgm:t>
        <a:bodyPr/>
        <a:lstStyle/>
        <a:p>
          <a:endParaRPr lang="en-US"/>
        </a:p>
      </dgm:t>
    </dgm:pt>
    <dgm:pt modelId="{D3E9802D-F5F7-47D9-9BC0-6EA99EF6BC97}">
      <dgm:prSet phldrT="[Text]"/>
      <dgm:spPr/>
      <dgm:t>
        <a:bodyPr/>
        <a:lstStyle/>
        <a:p>
          <a:pPr algn="ctr"/>
          <a:r>
            <a:rPr lang="en-US" b="0" i="0" dirty="0"/>
            <a:t>2.Flight Search</a:t>
          </a:r>
          <a:endParaRPr lang="en-US" dirty="0"/>
        </a:p>
      </dgm:t>
    </dgm:pt>
    <dgm:pt modelId="{94CA6E2A-1AA7-4981-BB99-F8732AC8C947}" type="parTrans" cxnId="{B57C45CC-FF56-4A2D-9BBA-4CAD6EE575F0}">
      <dgm:prSet/>
      <dgm:spPr/>
      <dgm:t>
        <a:bodyPr/>
        <a:lstStyle/>
        <a:p>
          <a:endParaRPr lang="en-US"/>
        </a:p>
      </dgm:t>
    </dgm:pt>
    <dgm:pt modelId="{9BE6F893-21E6-4C40-8AF3-170D0ECCDDD0}" type="sibTrans" cxnId="{B57C45CC-FF56-4A2D-9BBA-4CAD6EE575F0}">
      <dgm:prSet/>
      <dgm:spPr/>
      <dgm:t>
        <a:bodyPr/>
        <a:lstStyle/>
        <a:p>
          <a:endParaRPr lang="en-US"/>
        </a:p>
      </dgm:t>
    </dgm:pt>
    <dgm:pt modelId="{85319702-7CA4-4295-9623-881FA4C84F71}">
      <dgm:prSet phldrT="[Text]"/>
      <dgm:spPr/>
      <dgm:t>
        <a:bodyPr/>
        <a:lstStyle/>
        <a:p>
          <a:pPr algn="ctr"/>
          <a:r>
            <a:rPr lang="en-US" b="0" i="0" dirty="0"/>
            <a:t>3.Flight Availability and Pricing</a:t>
          </a:r>
          <a:endParaRPr lang="en-US" dirty="0"/>
        </a:p>
      </dgm:t>
    </dgm:pt>
    <dgm:pt modelId="{8E583E7A-C0EF-4D2D-86C3-6556DB23AC11}" type="parTrans" cxnId="{76E9B582-CA11-4F35-AF47-17B23D39DCBA}">
      <dgm:prSet/>
      <dgm:spPr/>
      <dgm:t>
        <a:bodyPr/>
        <a:lstStyle/>
        <a:p>
          <a:endParaRPr lang="en-US"/>
        </a:p>
      </dgm:t>
    </dgm:pt>
    <dgm:pt modelId="{0D05CFE8-2FED-434D-9C1D-CB463CA41CE6}" type="sibTrans" cxnId="{76E9B582-CA11-4F35-AF47-17B23D39DCBA}">
      <dgm:prSet/>
      <dgm:spPr/>
      <dgm:t>
        <a:bodyPr/>
        <a:lstStyle/>
        <a:p>
          <a:endParaRPr lang="en-US"/>
        </a:p>
      </dgm:t>
    </dgm:pt>
    <dgm:pt modelId="{656925A7-9A86-4881-A573-B8F569587940}">
      <dgm:prSet/>
      <dgm:spPr/>
      <dgm:t>
        <a:bodyPr/>
        <a:lstStyle/>
        <a:p>
          <a:pPr algn="ctr"/>
          <a:r>
            <a:rPr lang="en-US" b="0" i="0" dirty="0"/>
            <a:t>4.Passenger Details and Selection</a:t>
          </a:r>
          <a:endParaRPr lang="en-US" dirty="0"/>
        </a:p>
      </dgm:t>
    </dgm:pt>
    <dgm:pt modelId="{B921070B-418F-4B79-9400-598E85714BCA}" type="parTrans" cxnId="{8C787716-2371-4361-9D3B-6F90841AA4EE}">
      <dgm:prSet/>
      <dgm:spPr/>
      <dgm:t>
        <a:bodyPr/>
        <a:lstStyle/>
        <a:p>
          <a:endParaRPr lang="en-US"/>
        </a:p>
      </dgm:t>
    </dgm:pt>
    <dgm:pt modelId="{D3AEF922-FFE8-4D72-B8BC-DD071C8BF9DD}" type="sibTrans" cxnId="{8C787716-2371-4361-9D3B-6F90841AA4EE}">
      <dgm:prSet/>
      <dgm:spPr/>
      <dgm:t>
        <a:bodyPr/>
        <a:lstStyle/>
        <a:p>
          <a:endParaRPr lang="en-US"/>
        </a:p>
      </dgm:t>
    </dgm:pt>
    <dgm:pt modelId="{DBFC3DDF-6F97-4C2C-9702-CCD3BF668D5E}">
      <dgm:prSet/>
      <dgm:spPr/>
      <dgm:t>
        <a:bodyPr/>
        <a:lstStyle/>
        <a:p>
          <a:pPr algn="ctr"/>
          <a:r>
            <a:rPr lang="en-US" b="0" i="0" dirty="0"/>
            <a:t>5.Reservation and Booking</a:t>
          </a:r>
          <a:endParaRPr lang="en-US" dirty="0"/>
        </a:p>
      </dgm:t>
    </dgm:pt>
    <dgm:pt modelId="{44088A91-AED4-4A4E-BEB0-FFA19FAC0FB3}" type="parTrans" cxnId="{72850099-D9B0-4533-802E-5E36AC674812}">
      <dgm:prSet/>
      <dgm:spPr/>
      <dgm:t>
        <a:bodyPr/>
        <a:lstStyle/>
        <a:p>
          <a:endParaRPr lang="en-US"/>
        </a:p>
      </dgm:t>
    </dgm:pt>
    <dgm:pt modelId="{6DF138DC-DA32-4F59-98F9-5E4D51DD79F5}" type="sibTrans" cxnId="{72850099-D9B0-4533-802E-5E36AC674812}">
      <dgm:prSet/>
      <dgm:spPr/>
      <dgm:t>
        <a:bodyPr/>
        <a:lstStyle/>
        <a:p>
          <a:endParaRPr lang="en-US"/>
        </a:p>
      </dgm:t>
    </dgm:pt>
    <dgm:pt modelId="{BB5792C2-0491-461F-8F3F-0F53261D7BA7}">
      <dgm:prSet/>
      <dgm:spPr/>
      <dgm:t>
        <a:bodyPr/>
        <a:lstStyle/>
        <a:p>
          <a:pPr algn="ctr"/>
          <a:r>
            <a:rPr lang="en-US" b="0" i="0" dirty="0"/>
            <a:t>6.Payment Processing</a:t>
          </a:r>
          <a:endParaRPr lang="en-US" dirty="0"/>
        </a:p>
      </dgm:t>
    </dgm:pt>
    <dgm:pt modelId="{3A595017-293E-4BC6-8FEA-FA2D4D50968C}" type="parTrans" cxnId="{A9199D31-620A-435E-84B1-1D7CDE668772}">
      <dgm:prSet/>
      <dgm:spPr/>
      <dgm:t>
        <a:bodyPr/>
        <a:lstStyle/>
        <a:p>
          <a:endParaRPr lang="en-US"/>
        </a:p>
      </dgm:t>
    </dgm:pt>
    <dgm:pt modelId="{CD7C4659-4D20-4F3C-941D-38068AD6126D}" type="sibTrans" cxnId="{A9199D31-620A-435E-84B1-1D7CDE668772}">
      <dgm:prSet/>
      <dgm:spPr/>
      <dgm:t>
        <a:bodyPr/>
        <a:lstStyle/>
        <a:p>
          <a:endParaRPr lang="en-US"/>
        </a:p>
      </dgm:t>
    </dgm:pt>
    <dgm:pt modelId="{AE7C63CA-C5B1-4201-99C6-6311907C339D}">
      <dgm:prSet/>
      <dgm:spPr/>
      <dgm:t>
        <a:bodyPr/>
        <a:lstStyle/>
        <a:p>
          <a:pPr algn="ctr"/>
          <a:r>
            <a:rPr lang="en-US" b="0" i="0" dirty="0"/>
            <a:t>7.Booking Confirmation</a:t>
          </a:r>
          <a:endParaRPr lang="en-US" dirty="0"/>
        </a:p>
      </dgm:t>
    </dgm:pt>
    <dgm:pt modelId="{9BBEBE58-FFB5-4008-8E22-DD19A9F5CD8A}" type="parTrans" cxnId="{AD7FDC54-C8F1-48F6-8EEA-F69DB5C754C3}">
      <dgm:prSet/>
      <dgm:spPr/>
      <dgm:t>
        <a:bodyPr/>
        <a:lstStyle/>
        <a:p>
          <a:endParaRPr lang="en-US"/>
        </a:p>
      </dgm:t>
    </dgm:pt>
    <dgm:pt modelId="{C5C50F5E-8588-40F5-8584-6490202459BE}" type="sibTrans" cxnId="{AD7FDC54-C8F1-48F6-8EEA-F69DB5C754C3}">
      <dgm:prSet/>
      <dgm:spPr/>
      <dgm:t>
        <a:bodyPr/>
        <a:lstStyle/>
        <a:p>
          <a:endParaRPr lang="en-US"/>
        </a:p>
      </dgm:t>
    </dgm:pt>
    <dgm:pt modelId="{DD42B693-5679-4112-95C3-9A56A9776832}">
      <dgm:prSet/>
      <dgm:spPr/>
      <dgm:t>
        <a:bodyPr/>
        <a:lstStyle/>
        <a:p>
          <a:pPr algn="ctr"/>
          <a:r>
            <a:rPr lang="en-US" b="0" i="0" dirty="0"/>
            <a:t>8.Manage Booking and Modifications</a:t>
          </a:r>
          <a:endParaRPr lang="en-US" dirty="0"/>
        </a:p>
      </dgm:t>
    </dgm:pt>
    <dgm:pt modelId="{2619B86D-9010-441E-8F01-6C8BD6FF3992}" type="parTrans" cxnId="{7ADF5754-F47E-465F-9F6C-E5B38898E67D}">
      <dgm:prSet/>
      <dgm:spPr/>
      <dgm:t>
        <a:bodyPr/>
        <a:lstStyle/>
        <a:p>
          <a:endParaRPr lang="en-US"/>
        </a:p>
      </dgm:t>
    </dgm:pt>
    <dgm:pt modelId="{0AB4CC6B-9E5B-4E44-81AE-09FC719BA2A4}" type="sibTrans" cxnId="{7ADF5754-F47E-465F-9F6C-E5B38898E67D}">
      <dgm:prSet/>
      <dgm:spPr/>
      <dgm:t>
        <a:bodyPr/>
        <a:lstStyle/>
        <a:p>
          <a:endParaRPr lang="en-US"/>
        </a:p>
      </dgm:t>
    </dgm:pt>
    <dgm:pt modelId="{6A8660EC-46D1-4819-A240-9A68AF711DED}" type="pres">
      <dgm:prSet presAssocID="{34162124-8B88-4C38-BBDB-C993EB8EC3F5}" presName="CompostProcess" presStyleCnt="0">
        <dgm:presLayoutVars>
          <dgm:dir/>
          <dgm:resizeHandles val="exact"/>
        </dgm:presLayoutVars>
      </dgm:prSet>
      <dgm:spPr/>
    </dgm:pt>
    <dgm:pt modelId="{0454BF02-33FA-4ED9-8180-8C03A2E075AA}" type="pres">
      <dgm:prSet presAssocID="{34162124-8B88-4C38-BBDB-C993EB8EC3F5}" presName="arrow" presStyleLbl="bgShp" presStyleIdx="0" presStyleCnt="1"/>
      <dgm:spPr/>
    </dgm:pt>
    <dgm:pt modelId="{492B4B3F-6882-4925-98DF-CD7FFFC000A7}" type="pres">
      <dgm:prSet presAssocID="{34162124-8B88-4C38-BBDB-C993EB8EC3F5}" presName="linearProcess" presStyleCnt="0"/>
      <dgm:spPr/>
    </dgm:pt>
    <dgm:pt modelId="{C8126FC9-2D4F-446B-B951-13AB02C9A27F}" type="pres">
      <dgm:prSet presAssocID="{2C497A13-2172-492F-A893-591F1BCA7DBB}" presName="textNode" presStyleLbl="node1" presStyleIdx="0" presStyleCnt="8">
        <dgm:presLayoutVars>
          <dgm:bulletEnabled val="1"/>
        </dgm:presLayoutVars>
      </dgm:prSet>
      <dgm:spPr/>
    </dgm:pt>
    <dgm:pt modelId="{3963FFB3-F67B-43DC-8044-9E59874F2402}" type="pres">
      <dgm:prSet presAssocID="{E10326B1-EC4B-4888-B162-F21C758105A2}" presName="sibTrans" presStyleCnt="0"/>
      <dgm:spPr/>
    </dgm:pt>
    <dgm:pt modelId="{E2A30BA6-D423-43FF-85C2-63338A69075D}" type="pres">
      <dgm:prSet presAssocID="{D3E9802D-F5F7-47D9-9BC0-6EA99EF6BC97}" presName="textNode" presStyleLbl="node1" presStyleIdx="1" presStyleCnt="8">
        <dgm:presLayoutVars>
          <dgm:bulletEnabled val="1"/>
        </dgm:presLayoutVars>
      </dgm:prSet>
      <dgm:spPr/>
    </dgm:pt>
    <dgm:pt modelId="{C9290BCD-1C13-4A65-8926-55D7ED8D0628}" type="pres">
      <dgm:prSet presAssocID="{9BE6F893-21E6-4C40-8AF3-170D0ECCDDD0}" presName="sibTrans" presStyleCnt="0"/>
      <dgm:spPr/>
    </dgm:pt>
    <dgm:pt modelId="{51A08ED0-3C0C-4721-B623-D5B6F403219C}" type="pres">
      <dgm:prSet presAssocID="{85319702-7CA4-4295-9623-881FA4C84F71}" presName="textNode" presStyleLbl="node1" presStyleIdx="2" presStyleCnt="8">
        <dgm:presLayoutVars>
          <dgm:bulletEnabled val="1"/>
        </dgm:presLayoutVars>
      </dgm:prSet>
      <dgm:spPr/>
    </dgm:pt>
    <dgm:pt modelId="{A2607FB6-210A-4A3B-99B3-0426BEBD01C4}" type="pres">
      <dgm:prSet presAssocID="{0D05CFE8-2FED-434D-9C1D-CB463CA41CE6}" presName="sibTrans" presStyleCnt="0"/>
      <dgm:spPr/>
    </dgm:pt>
    <dgm:pt modelId="{7E85D3C2-100C-446B-85AF-0575A0FD5162}" type="pres">
      <dgm:prSet presAssocID="{656925A7-9A86-4881-A573-B8F569587940}" presName="textNode" presStyleLbl="node1" presStyleIdx="3" presStyleCnt="8">
        <dgm:presLayoutVars>
          <dgm:bulletEnabled val="1"/>
        </dgm:presLayoutVars>
      </dgm:prSet>
      <dgm:spPr/>
    </dgm:pt>
    <dgm:pt modelId="{29D81C27-A4EE-45F1-A336-72A55D21E7BC}" type="pres">
      <dgm:prSet presAssocID="{D3AEF922-FFE8-4D72-B8BC-DD071C8BF9DD}" presName="sibTrans" presStyleCnt="0"/>
      <dgm:spPr/>
    </dgm:pt>
    <dgm:pt modelId="{2C16CC9C-9AAD-4887-81C3-27CBEF737325}" type="pres">
      <dgm:prSet presAssocID="{DBFC3DDF-6F97-4C2C-9702-CCD3BF668D5E}" presName="textNode" presStyleLbl="node1" presStyleIdx="4" presStyleCnt="8">
        <dgm:presLayoutVars>
          <dgm:bulletEnabled val="1"/>
        </dgm:presLayoutVars>
      </dgm:prSet>
      <dgm:spPr/>
    </dgm:pt>
    <dgm:pt modelId="{15F823A2-F3AE-4C17-8F64-B21885ED2773}" type="pres">
      <dgm:prSet presAssocID="{6DF138DC-DA32-4F59-98F9-5E4D51DD79F5}" presName="sibTrans" presStyleCnt="0"/>
      <dgm:spPr/>
    </dgm:pt>
    <dgm:pt modelId="{DBFE13FE-678F-4445-8E57-51F1EA8AAE3B}" type="pres">
      <dgm:prSet presAssocID="{BB5792C2-0491-461F-8F3F-0F53261D7BA7}" presName="textNode" presStyleLbl="node1" presStyleIdx="5" presStyleCnt="8">
        <dgm:presLayoutVars>
          <dgm:bulletEnabled val="1"/>
        </dgm:presLayoutVars>
      </dgm:prSet>
      <dgm:spPr/>
    </dgm:pt>
    <dgm:pt modelId="{8F9F636D-2893-44D8-BFCB-47013371C472}" type="pres">
      <dgm:prSet presAssocID="{CD7C4659-4D20-4F3C-941D-38068AD6126D}" presName="sibTrans" presStyleCnt="0"/>
      <dgm:spPr/>
    </dgm:pt>
    <dgm:pt modelId="{2E0BE49D-8C54-4D13-8691-84F108CB2852}" type="pres">
      <dgm:prSet presAssocID="{AE7C63CA-C5B1-4201-99C6-6311907C339D}" presName="textNode" presStyleLbl="node1" presStyleIdx="6" presStyleCnt="8" custLinFactNeighborX="3764" custLinFactNeighborY="-1172">
        <dgm:presLayoutVars>
          <dgm:bulletEnabled val="1"/>
        </dgm:presLayoutVars>
      </dgm:prSet>
      <dgm:spPr/>
    </dgm:pt>
    <dgm:pt modelId="{057BFDCB-677F-4DC8-A6C4-0DF63644DBBB}" type="pres">
      <dgm:prSet presAssocID="{C5C50F5E-8588-40F5-8584-6490202459BE}" presName="sibTrans" presStyleCnt="0"/>
      <dgm:spPr/>
    </dgm:pt>
    <dgm:pt modelId="{5AD6CB5D-D5EC-458A-B301-0828AD4159F9}" type="pres">
      <dgm:prSet presAssocID="{DD42B693-5679-4112-95C3-9A56A9776832}" presName="textNode" presStyleLbl="node1" presStyleIdx="7" presStyleCnt="8" custLinFactNeighborX="3764" custLinFactNeighborY="-1172">
        <dgm:presLayoutVars>
          <dgm:bulletEnabled val="1"/>
        </dgm:presLayoutVars>
      </dgm:prSet>
      <dgm:spPr/>
    </dgm:pt>
  </dgm:ptLst>
  <dgm:cxnLst>
    <dgm:cxn modelId="{3959CC09-C256-4297-8C51-92C1017C1335}" type="presOf" srcId="{85319702-7CA4-4295-9623-881FA4C84F71}" destId="{51A08ED0-3C0C-4721-B623-D5B6F403219C}" srcOrd="0" destOrd="0" presId="urn:microsoft.com/office/officeart/2005/8/layout/hProcess9"/>
    <dgm:cxn modelId="{8C787716-2371-4361-9D3B-6F90841AA4EE}" srcId="{34162124-8B88-4C38-BBDB-C993EB8EC3F5}" destId="{656925A7-9A86-4881-A573-B8F569587940}" srcOrd="3" destOrd="0" parTransId="{B921070B-418F-4B79-9400-598E85714BCA}" sibTransId="{D3AEF922-FFE8-4D72-B8BC-DD071C8BF9DD}"/>
    <dgm:cxn modelId="{AC262A27-76E2-4A2B-AAB7-092E120F7452}" type="presOf" srcId="{DD42B693-5679-4112-95C3-9A56A9776832}" destId="{5AD6CB5D-D5EC-458A-B301-0828AD4159F9}" srcOrd="0" destOrd="0" presId="urn:microsoft.com/office/officeart/2005/8/layout/hProcess9"/>
    <dgm:cxn modelId="{A9199D31-620A-435E-84B1-1D7CDE668772}" srcId="{34162124-8B88-4C38-BBDB-C993EB8EC3F5}" destId="{BB5792C2-0491-461F-8F3F-0F53261D7BA7}" srcOrd="5" destOrd="0" parTransId="{3A595017-293E-4BC6-8FEA-FA2D4D50968C}" sibTransId="{CD7C4659-4D20-4F3C-941D-38068AD6126D}"/>
    <dgm:cxn modelId="{89080D3B-4CF5-4AA0-9D32-07753FAD996F}" type="presOf" srcId="{BB5792C2-0491-461F-8F3F-0F53261D7BA7}" destId="{DBFE13FE-678F-4445-8E57-51F1EA8AAE3B}" srcOrd="0" destOrd="0" presId="urn:microsoft.com/office/officeart/2005/8/layout/hProcess9"/>
    <dgm:cxn modelId="{6B75403D-1565-4DC3-AB3E-1568EBA7E45D}" type="presOf" srcId="{656925A7-9A86-4881-A573-B8F569587940}" destId="{7E85D3C2-100C-446B-85AF-0575A0FD5162}" srcOrd="0" destOrd="0" presId="urn:microsoft.com/office/officeart/2005/8/layout/hProcess9"/>
    <dgm:cxn modelId="{FD9CA65B-862E-4BC6-BAA8-167264F16897}" type="presOf" srcId="{AE7C63CA-C5B1-4201-99C6-6311907C339D}" destId="{2E0BE49D-8C54-4D13-8691-84F108CB2852}" srcOrd="0" destOrd="0" presId="urn:microsoft.com/office/officeart/2005/8/layout/hProcess9"/>
    <dgm:cxn modelId="{3B295D4F-D586-48D0-BA08-049D348182CD}" type="presOf" srcId="{DBFC3DDF-6F97-4C2C-9702-CCD3BF668D5E}" destId="{2C16CC9C-9AAD-4887-81C3-27CBEF737325}" srcOrd="0" destOrd="0" presId="urn:microsoft.com/office/officeart/2005/8/layout/hProcess9"/>
    <dgm:cxn modelId="{7ADF5754-F47E-465F-9F6C-E5B38898E67D}" srcId="{34162124-8B88-4C38-BBDB-C993EB8EC3F5}" destId="{DD42B693-5679-4112-95C3-9A56A9776832}" srcOrd="7" destOrd="0" parTransId="{2619B86D-9010-441E-8F01-6C8BD6FF3992}" sibTransId="{0AB4CC6B-9E5B-4E44-81AE-09FC719BA2A4}"/>
    <dgm:cxn modelId="{AD7FDC54-C8F1-48F6-8EEA-F69DB5C754C3}" srcId="{34162124-8B88-4C38-BBDB-C993EB8EC3F5}" destId="{AE7C63CA-C5B1-4201-99C6-6311907C339D}" srcOrd="6" destOrd="0" parTransId="{9BBEBE58-FFB5-4008-8E22-DD19A9F5CD8A}" sibTransId="{C5C50F5E-8588-40F5-8584-6490202459BE}"/>
    <dgm:cxn modelId="{76E9B582-CA11-4F35-AF47-17B23D39DCBA}" srcId="{34162124-8B88-4C38-BBDB-C993EB8EC3F5}" destId="{85319702-7CA4-4295-9623-881FA4C84F71}" srcOrd="2" destOrd="0" parTransId="{8E583E7A-C0EF-4D2D-86C3-6556DB23AC11}" sibTransId="{0D05CFE8-2FED-434D-9C1D-CB463CA41CE6}"/>
    <dgm:cxn modelId="{BCCBAB8A-03ED-44E8-9079-6B0250780B2D}" srcId="{34162124-8B88-4C38-BBDB-C993EB8EC3F5}" destId="{2C497A13-2172-492F-A893-591F1BCA7DBB}" srcOrd="0" destOrd="0" parTransId="{2B830D50-07E3-41B9-BCBF-30BC6252B0EA}" sibTransId="{E10326B1-EC4B-4888-B162-F21C758105A2}"/>
    <dgm:cxn modelId="{DD93CA90-FD78-48A4-8A90-1C4C2BDB1E38}" type="presOf" srcId="{2C497A13-2172-492F-A893-591F1BCA7DBB}" destId="{C8126FC9-2D4F-446B-B951-13AB02C9A27F}" srcOrd="0" destOrd="0" presId="urn:microsoft.com/office/officeart/2005/8/layout/hProcess9"/>
    <dgm:cxn modelId="{72850099-D9B0-4533-802E-5E36AC674812}" srcId="{34162124-8B88-4C38-BBDB-C993EB8EC3F5}" destId="{DBFC3DDF-6F97-4C2C-9702-CCD3BF668D5E}" srcOrd="4" destOrd="0" parTransId="{44088A91-AED4-4A4E-BEB0-FFA19FAC0FB3}" sibTransId="{6DF138DC-DA32-4F59-98F9-5E4D51DD79F5}"/>
    <dgm:cxn modelId="{36E376B0-D794-4FC7-9C51-8BBE0814BD49}" type="presOf" srcId="{D3E9802D-F5F7-47D9-9BC0-6EA99EF6BC97}" destId="{E2A30BA6-D423-43FF-85C2-63338A69075D}" srcOrd="0" destOrd="0" presId="urn:microsoft.com/office/officeart/2005/8/layout/hProcess9"/>
    <dgm:cxn modelId="{504366C6-7656-40EC-97DC-BBA6275BCF7E}" type="presOf" srcId="{34162124-8B88-4C38-BBDB-C993EB8EC3F5}" destId="{6A8660EC-46D1-4819-A240-9A68AF711DED}" srcOrd="0" destOrd="0" presId="urn:microsoft.com/office/officeart/2005/8/layout/hProcess9"/>
    <dgm:cxn modelId="{B57C45CC-FF56-4A2D-9BBA-4CAD6EE575F0}" srcId="{34162124-8B88-4C38-BBDB-C993EB8EC3F5}" destId="{D3E9802D-F5F7-47D9-9BC0-6EA99EF6BC97}" srcOrd="1" destOrd="0" parTransId="{94CA6E2A-1AA7-4981-BB99-F8732AC8C947}" sibTransId="{9BE6F893-21E6-4C40-8AF3-170D0ECCDDD0}"/>
    <dgm:cxn modelId="{4EA043A9-F8FC-42C4-8323-949FD8B0C57A}" type="presParOf" srcId="{6A8660EC-46D1-4819-A240-9A68AF711DED}" destId="{0454BF02-33FA-4ED9-8180-8C03A2E075AA}" srcOrd="0" destOrd="0" presId="urn:microsoft.com/office/officeart/2005/8/layout/hProcess9"/>
    <dgm:cxn modelId="{B98074B1-88E4-42E7-9467-23E608B3DA32}" type="presParOf" srcId="{6A8660EC-46D1-4819-A240-9A68AF711DED}" destId="{492B4B3F-6882-4925-98DF-CD7FFFC000A7}" srcOrd="1" destOrd="0" presId="urn:microsoft.com/office/officeart/2005/8/layout/hProcess9"/>
    <dgm:cxn modelId="{2867B135-1D5B-46DA-B115-9D6E82EC286D}" type="presParOf" srcId="{492B4B3F-6882-4925-98DF-CD7FFFC000A7}" destId="{C8126FC9-2D4F-446B-B951-13AB02C9A27F}" srcOrd="0" destOrd="0" presId="urn:microsoft.com/office/officeart/2005/8/layout/hProcess9"/>
    <dgm:cxn modelId="{5F01A107-D864-4CC5-B351-D920B4109C1B}" type="presParOf" srcId="{492B4B3F-6882-4925-98DF-CD7FFFC000A7}" destId="{3963FFB3-F67B-43DC-8044-9E59874F2402}" srcOrd="1" destOrd="0" presId="urn:microsoft.com/office/officeart/2005/8/layout/hProcess9"/>
    <dgm:cxn modelId="{7AAE3838-306E-49C5-8412-F34409162829}" type="presParOf" srcId="{492B4B3F-6882-4925-98DF-CD7FFFC000A7}" destId="{E2A30BA6-D423-43FF-85C2-63338A69075D}" srcOrd="2" destOrd="0" presId="urn:microsoft.com/office/officeart/2005/8/layout/hProcess9"/>
    <dgm:cxn modelId="{64379B1F-F60B-4BC2-B49F-D03569DC0386}" type="presParOf" srcId="{492B4B3F-6882-4925-98DF-CD7FFFC000A7}" destId="{C9290BCD-1C13-4A65-8926-55D7ED8D0628}" srcOrd="3" destOrd="0" presId="urn:microsoft.com/office/officeart/2005/8/layout/hProcess9"/>
    <dgm:cxn modelId="{EAEEB969-F30A-43D0-B263-935884790247}" type="presParOf" srcId="{492B4B3F-6882-4925-98DF-CD7FFFC000A7}" destId="{51A08ED0-3C0C-4721-B623-D5B6F403219C}" srcOrd="4" destOrd="0" presId="urn:microsoft.com/office/officeart/2005/8/layout/hProcess9"/>
    <dgm:cxn modelId="{CFED96C2-2C22-4BF0-BA7F-9FD1A35F62BD}" type="presParOf" srcId="{492B4B3F-6882-4925-98DF-CD7FFFC000A7}" destId="{A2607FB6-210A-4A3B-99B3-0426BEBD01C4}" srcOrd="5" destOrd="0" presId="urn:microsoft.com/office/officeart/2005/8/layout/hProcess9"/>
    <dgm:cxn modelId="{4151B2B5-376B-492D-A912-191847CE9695}" type="presParOf" srcId="{492B4B3F-6882-4925-98DF-CD7FFFC000A7}" destId="{7E85D3C2-100C-446B-85AF-0575A0FD5162}" srcOrd="6" destOrd="0" presId="urn:microsoft.com/office/officeart/2005/8/layout/hProcess9"/>
    <dgm:cxn modelId="{FDFD5FA3-BC8E-4AC0-A4F7-2458BE7A5B31}" type="presParOf" srcId="{492B4B3F-6882-4925-98DF-CD7FFFC000A7}" destId="{29D81C27-A4EE-45F1-A336-72A55D21E7BC}" srcOrd="7" destOrd="0" presId="urn:microsoft.com/office/officeart/2005/8/layout/hProcess9"/>
    <dgm:cxn modelId="{C75426D6-63A2-4076-8A00-F22239E2B583}" type="presParOf" srcId="{492B4B3F-6882-4925-98DF-CD7FFFC000A7}" destId="{2C16CC9C-9AAD-4887-81C3-27CBEF737325}" srcOrd="8" destOrd="0" presId="urn:microsoft.com/office/officeart/2005/8/layout/hProcess9"/>
    <dgm:cxn modelId="{5AB1742D-8C8B-400D-926E-5C7DF5D52032}" type="presParOf" srcId="{492B4B3F-6882-4925-98DF-CD7FFFC000A7}" destId="{15F823A2-F3AE-4C17-8F64-B21885ED2773}" srcOrd="9" destOrd="0" presId="urn:microsoft.com/office/officeart/2005/8/layout/hProcess9"/>
    <dgm:cxn modelId="{90060C85-972E-4DE1-AD16-888B4CC052FD}" type="presParOf" srcId="{492B4B3F-6882-4925-98DF-CD7FFFC000A7}" destId="{DBFE13FE-678F-4445-8E57-51F1EA8AAE3B}" srcOrd="10" destOrd="0" presId="urn:microsoft.com/office/officeart/2005/8/layout/hProcess9"/>
    <dgm:cxn modelId="{33CF567B-3A20-404C-BBE4-1052A69811AC}" type="presParOf" srcId="{492B4B3F-6882-4925-98DF-CD7FFFC000A7}" destId="{8F9F636D-2893-44D8-BFCB-47013371C472}" srcOrd="11" destOrd="0" presId="urn:microsoft.com/office/officeart/2005/8/layout/hProcess9"/>
    <dgm:cxn modelId="{A9D26BCC-1733-4717-9CF9-7299A2C1D5AC}" type="presParOf" srcId="{492B4B3F-6882-4925-98DF-CD7FFFC000A7}" destId="{2E0BE49D-8C54-4D13-8691-84F108CB2852}" srcOrd="12" destOrd="0" presId="urn:microsoft.com/office/officeart/2005/8/layout/hProcess9"/>
    <dgm:cxn modelId="{2382DCC3-9FD8-42B0-925F-7743BC16C0E7}" type="presParOf" srcId="{492B4B3F-6882-4925-98DF-CD7FFFC000A7}" destId="{057BFDCB-677F-4DC8-A6C4-0DF63644DBBB}" srcOrd="13" destOrd="0" presId="urn:microsoft.com/office/officeart/2005/8/layout/hProcess9"/>
    <dgm:cxn modelId="{B9E9CF87-A4DD-45DA-A3C2-CF152BCFD997}" type="presParOf" srcId="{492B4B3F-6882-4925-98DF-CD7FFFC000A7}" destId="{5AD6CB5D-D5EC-458A-B301-0828AD4159F9}"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B17A5-A6ED-4C8A-AB5E-D889BA91E3F3}">
      <dsp:nvSpPr>
        <dsp:cNvPr id="0" name=""/>
        <dsp:cNvSpPr/>
      </dsp:nvSpPr>
      <dsp:spPr>
        <a:xfrm>
          <a:off x="0" y="252674"/>
          <a:ext cx="2738437" cy="16430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Web APIs</a:t>
          </a:r>
        </a:p>
      </dsp:txBody>
      <dsp:txXfrm>
        <a:off x="0" y="252674"/>
        <a:ext cx="2738437" cy="1643062"/>
      </dsp:txXfrm>
    </dsp:sp>
    <dsp:sp modelId="{DEC50DDC-C87A-44F1-BE7A-14DA2EC4A9B5}">
      <dsp:nvSpPr>
        <dsp:cNvPr id="0" name=""/>
        <dsp:cNvSpPr/>
      </dsp:nvSpPr>
      <dsp:spPr>
        <a:xfrm>
          <a:off x="3012281" y="252674"/>
          <a:ext cx="2738437" cy="1643062"/>
        </a:xfrm>
        <a:prstGeom prst="rect">
          <a:avLst/>
        </a:prstGeom>
        <a:solidFill>
          <a:schemeClr val="accent3">
            <a:hueOff val="3029567"/>
            <a:satOff val="18270"/>
            <a:lumOff val="-110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0" i="0" kern="1200" dirty="0"/>
            <a:t>Library APIs</a:t>
          </a:r>
          <a:endParaRPr lang="en-US" sz="3900" kern="1200" dirty="0"/>
        </a:p>
      </dsp:txBody>
      <dsp:txXfrm>
        <a:off x="3012281" y="252674"/>
        <a:ext cx="2738437" cy="1643062"/>
      </dsp:txXfrm>
    </dsp:sp>
    <dsp:sp modelId="{53337F0C-1809-4FB3-AE19-C588A5B2DD3D}">
      <dsp:nvSpPr>
        <dsp:cNvPr id="0" name=""/>
        <dsp:cNvSpPr/>
      </dsp:nvSpPr>
      <dsp:spPr>
        <a:xfrm>
          <a:off x="6024562" y="252674"/>
          <a:ext cx="2738437" cy="1643062"/>
        </a:xfrm>
        <a:prstGeom prst="rect">
          <a:avLst/>
        </a:prstGeom>
        <a:solidFill>
          <a:schemeClr val="accent3">
            <a:hueOff val="6059134"/>
            <a:satOff val="36540"/>
            <a:lumOff val="-221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0" i="0" kern="1200" dirty="0"/>
            <a:t>Operating System APIs</a:t>
          </a:r>
          <a:endParaRPr lang="en-US" sz="3900" kern="1200" dirty="0"/>
        </a:p>
      </dsp:txBody>
      <dsp:txXfrm>
        <a:off x="6024562" y="252674"/>
        <a:ext cx="2738437" cy="1643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4BF02-33FA-4ED9-8180-8C03A2E075AA}">
      <dsp:nvSpPr>
        <dsp:cNvPr id="0" name=""/>
        <dsp:cNvSpPr/>
      </dsp:nvSpPr>
      <dsp:spPr>
        <a:xfrm>
          <a:off x="862012" y="0"/>
          <a:ext cx="9769473" cy="5418667"/>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126FC9-2D4F-446B-B951-13AB02C9A27F}">
      <dsp:nvSpPr>
        <dsp:cNvPr id="0" name=""/>
        <dsp:cNvSpPr/>
      </dsp:nvSpPr>
      <dsp:spPr>
        <a:xfrm>
          <a:off x="455" y="1625600"/>
          <a:ext cx="1376357" cy="216746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1.Authentication and Authorization</a:t>
          </a:r>
          <a:endParaRPr lang="en-US" sz="1300" kern="1200" dirty="0"/>
        </a:p>
      </dsp:txBody>
      <dsp:txXfrm>
        <a:off x="67643" y="1692788"/>
        <a:ext cx="1241981" cy="2033090"/>
      </dsp:txXfrm>
    </dsp:sp>
    <dsp:sp modelId="{E2A30BA6-D423-43FF-85C2-63338A69075D}">
      <dsp:nvSpPr>
        <dsp:cNvPr id="0" name=""/>
        <dsp:cNvSpPr/>
      </dsp:nvSpPr>
      <dsp:spPr>
        <a:xfrm>
          <a:off x="1445631" y="1625600"/>
          <a:ext cx="1376357" cy="216746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2.Flight Search</a:t>
          </a:r>
          <a:endParaRPr lang="en-US" sz="1300" kern="1200" dirty="0"/>
        </a:p>
      </dsp:txBody>
      <dsp:txXfrm>
        <a:off x="1512819" y="1692788"/>
        <a:ext cx="1241981" cy="2033090"/>
      </dsp:txXfrm>
    </dsp:sp>
    <dsp:sp modelId="{51A08ED0-3C0C-4721-B623-D5B6F403219C}">
      <dsp:nvSpPr>
        <dsp:cNvPr id="0" name=""/>
        <dsp:cNvSpPr/>
      </dsp:nvSpPr>
      <dsp:spPr>
        <a:xfrm>
          <a:off x="2890806" y="1625600"/>
          <a:ext cx="1376357" cy="216746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3.Flight Availability and Pricing</a:t>
          </a:r>
          <a:endParaRPr lang="en-US" sz="1300" kern="1200" dirty="0"/>
        </a:p>
      </dsp:txBody>
      <dsp:txXfrm>
        <a:off x="2957994" y="1692788"/>
        <a:ext cx="1241981" cy="2033090"/>
      </dsp:txXfrm>
    </dsp:sp>
    <dsp:sp modelId="{7E85D3C2-100C-446B-85AF-0575A0FD5162}">
      <dsp:nvSpPr>
        <dsp:cNvPr id="0" name=""/>
        <dsp:cNvSpPr/>
      </dsp:nvSpPr>
      <dsp:spPr>
        <a:xfrm>
          <a:off x="4335982" y="1625600"/>
          <a:ext cx="1376357" cy="216746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4.Passenger Details and Selection</a:t>
          </a:r>
          <a:endParaRPr lang="en-US" sz="1300" kern="1200" dirty="0"/>
        </a:p>
      </dsp:txBody>
      <dsp:txXfrm>
        <a:off x="4403170" y="1692788"/>
        <a:ext cx="1241981" cy="2033090"/>
      </dsp:txXfrm>
    </dsp:sp>
    <dsp:sp modelId="{2C16CC9C-9AAD-4887-81C3-27CBEF737325}">
      <dsp:nvSpPr>
        <dsp:cNvPr id="0" name=""/>
        <dsp:cNvSpPr/>
      </dsp:nvSpPr>
      <dsp:spPr>
        <a:xfrm>
          <a:off x="5781157" y="1625600"/>
          <a:ext cx="1376357" cy="216746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5.Reservation and Booking</a:t>
          </a:r>
          <a:endParaRPr lang="en-US" sz="1300" kern="1200" dirty="0"/>
        </a:p>
      </dsp:txBody>
      <dsp:txXfrm>
        <a:off x="5848345" y="1692788"/>
        <a:ext cx="1241981" cy="2033090"/>
      </dsp:txXfrm>
    </dsp:sp>
    <dsp:sp modelId="{DBFE13FE-678F-4445-8E57-51F1EA8AAE3B}">
      <dsp:nvSpPr>
        <dsp:cNvPr id="0" name=""/>
        <dsp:cNvSpPr/>
      </dsp:nvSpPr>
      <dsp:spPr>
        <a:xfrm>
          <a:off x="7226333" y="1625600"/>
          <a:ext cx="1376357" cy="216746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6.Payment Processing</a:t>
          </a:r>
          <a:endParaRPr lang="en-US" sz="1300" kern="1200" dirty="0"/>
        </a:p>
      </dsp:txBody>
      <dsp:txXfrm>
        <a:off x="7293521" y="1692788"/>
        <a:ext cx="1241981" cy="2033090"/>
      </dsp:txXfrm>
    </dsp:sp>
    <dsp:sp modelId="{2E0BE49D-8C54-4D13-8691-84F108CB2852}">
      <dsp:nvSpPr>
        <dsp:cNvPr id="0" name=""/>
        <dsp:cNvSpPr/>
      </dsp:nvSpPr>
      <dsp:spPr>
        <a:xfrm>
          <a:off x="8674099" y="1600197"/>
          <a:ext cx="1376357" cy="216746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7.Booking Confirmation</a:t>
          </a:r>
          <a:endParaRPr lang="en-US" sz="1300" kern="1200" dirty="0"/>
        </a:p>
      </dsp:txBody>
      <dsp:txXfrm>
        <a:off x="8741287" y="1667385"/>
        <a:ext cx="1241981" cy="2033090"/>
      </dsp:txXfrm>
    </dsp:sp>
    <dsp:sp modelId="{5AD6CB5D-D5EC-458A-B301-0828AD4159F9}">
      <dsp:nvSpPr>
        <dsp:cNvPr id="0" name=""/>
        <dsp:cNvSpPr/>
      </dsp:nvSpPr>
      <dsp:spPr>
        <a:xfrm>
          <a:off x="10117140" y="1600197"/>
          <a:ext cx="1376357" cy="216746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8.Manage Booking and Modifications</a:t>
          </a:r>
          <a:endParaRPr lang="en-US" sz="1300" kern="1200" dirty="0"/>
        </a:p>
      </dsp:txBody>
      <dsp:txXfrm>
        <a:off x="10184328" y="1667385"/>
        <a:ext cx="1241981" cy="20330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6/14/2023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196986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10</a:t>
            </a:fld>
            <a:endParaRPr lang="en-US" dirty="0"/>
          </a:p>
        </p:txBody>
      </p:sp>
    </p:spTree>
    <p:extLst>
      <p:ext uri="{BB962C8B-B14F-4D97-AF65-F5344CB8AC3E}">
        <p14:creationId xmlns:p14="http://schemas.microsoft.com/office/powerpoint/2010/main" val="395206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11</a:t>
            </a:fld>
            <a:endParaRPr lang="en-US" dirty="0"/>
          </a:p>
        </p:txBody>
      </p:sp>
    </p:spTree>
    <p:extLst>
      <p:ext uri="{BB962C8B-B14F-4D97-AF65-F5344CB8AC3E}">
        <p14:creationId xmlns:p14="http://schemas.microsoft.com/office/powerpoint/2010/main" val="1210308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12</a:t>
            </a:fld>
            <a:endParaRPr lang="en-US" dirty="0"/>
          </a:p>
        </p:txBody>
      </p:sp>
    </p:spTree>
    <p:extLst>
      <p:ext uri="{BB962C8B-B14F-4D97-AF65-F5344CB8AC3E}">
        <p14:creationId xmlns:p14="http://schemas.microsoft.com/office/powerpoint/2010/main" val="1808934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69614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602161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272435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12378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3101359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3470251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2872754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248699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6/14/2023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sp>
        <p:nvSpPr>
          <p:cNvPr id="4" name="Oval 3">
            <a:extLst>
              <a:ext uri="{FF2B5EF4-FFF2-40B4-BE49-F238E27FC236}">
                <a16:creationId xmlns:a16="http://schemas.microsoft.com/office/drawing/2014/main" id="{472DB491-13F5-4A27-3F5E-36B4C1F1084B}"/>
              </a:ext>
            </a:extLst>
          </p:cNvPr>
          <p:cNvSpPr/>
          <p:nvPr/>
        </p:nvSpPr>
        <p:spPr>
          <a:xfrm>
            <a:off x="1735670" y="4495800"/>
            <a:ext cx="2713565" cy="129540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Software Application (Java)</a:t>
            </a:r>
          </a:p>
        </p:txBody>
      </p:sp>
      <p:sp>
        <p:nvSpPr>
          <p:cNvPr id="7" name="Oval 6">
            <a:extLst>
              <a:ext uri="{FF2B5EF4-FFF2-40B4-BE49-F238E27FC236}">
                <a16:creationId xmlns:a16="http://schemas.microsoft.com/office/drawing/2014/main" id="{F6222C31-0199-3F78-5B65-327A2C36EA77}"/>
              </a:ext>
            </a:extLst>
          </p:cNvPr>
          <p:cNvSpPr/>
          <p:nvPr/>
        </p:nvSpPr>
        <p:spPr>
          <a:xfrm>
            <a:off x="8564035" y="4495800"/>
            <a:ext cx="2713565" cy="12954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Application (</a:t>
            </a:r>
            <a:r>
              <a:rPr lang="en-US" dirty="0" err="1"/>
              <a:t>.Net</a:t>
            </a:r>
            <a:r>
              <a:rPr lang="en-US" dirty="0"/>
              <a:t>)</a:t>
            </a:r>
          </a:p>
        </p:txBody>
      </p:sp>
      <p:cxnSp>
        <p:nvCxnSpPr>
          <p:cNvPr id="8" name="Straight Arrow Connector 7">
            <a:extLst>
              <a:ext uri="{FF2B5EF4-FFF2-40B4-BE49-F238E27FC236}">
                <a16:creationId xmlns:a16="http://schemas.microsoft.com/office/drawing/2014/main" id="{BEAAF466-B9CA-C29B-6274-80867D44FFE6}"/>
              </a:ext>
            </a:extLst>
          </p:cNvPr>
          <p:cNvCxnSpPr>
            <a:stCxn id="4" idx="6"/>
            <a:endCxn id="7" idx="2"/>
          </p:cNvCxnSpPr>
          <p:nvPr/>
        </p:nvCxnSpPr>
        <p:spPr>
          <a:xfrm>
            <a:off x="4449235" y="5143500"/>
            <a:ext cx="411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A233B413-E7CE-8D4F-9FE8-4D6372B85F49}"/>
              </a:ext>
            </a:extLst>
          </p:cNvPr>
          <p:cNvSpPr/>
          <p:nvPr/>
        </p:nvSpPr>
        <p:spPr>
          <a:xfrm>
            <a:off x="207437" y="1549068"/>
            <a:ext cx="11832164" cy="2299030"/>
          </a:xfrm>
          <a:prstGeom prst="wedgeRoundRectCallout">
            <a:avLst>
              <a:gd name="adj1" fmla="val 1355"/>
              <a:gd name="adj2" fmla="val 10542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ü"/>
            </a:pPr>
            <a:r>
              <a:rPr lang="en-US" sz="2000" dirty="0">
                <a:solidFill>
                  <a:srgbClr val="FF0000"/>
                </a:solidFill>
              </a:rPr>
              <a:t>API</a:t>
            </a:r>
            <a:r>
              <a:rPr lang="en-US" sz="2000" dirty="0">
                <a:solidFill>
                  <a:schemeClr val="tx1"/>
                </a:solidFill>
              </a:rPr>
              <a:t> stands for </a:t>
            </a:r>
            <a:r>
              <a:rPr lang="en-US" sz="2000" dirty="0">
                <a:solidFill>
                  <a:srgbClr val="FF0000"/>
                </a:solidFill>
              </a:rPr>
              <a:t>A</a:t>
            </a:r>
            <a:r>
              <a:rPr lang="en-US" sz="2000" dirty="0">
                <a:solidFill>
                  <a:schemeClr val="tx1"/>
                </a:solidFill>
              </a:rPr>
              <a:t>pplication </a:t>
            </a:r>
            <a:r>
              <a:rPr lang="en-US" sz="2000" dirty="0">
                <a:solidFill>
                  <a:srgbClr val="FF0000"/>
                </a:solidFill>
              </a:rPr>
              <a:t>P</a:t>
            </a:r>
            <a:r>
              <a:rPr lang="en-US" sz="2000" dirty="0">
                <a:solidFill>
                  <a:schemeClr val="tx1"/>
                </a:solidFill>
              </a:rPr>
              <a:t>rogramming </a:t>
            </a:r>
            <a:r>
              <a:rPr lang="en-US" sz="2000" dirty="0">
                <a:solidFill>
                  <a:srgbClr val="FF0000"/>
                </a:solidFill>
              </a:rPr>
              <a:t>I</a:t>
            </a:r>
            <a:r>
              <a:rPr lang="en-US" sz="2000" dirty="0">
                <a:solidFill>
                  <a:schemeClr val="tx1"/>
                </a:solidFill>
              </a:rPr>
              <a:t>nterface. </a:t>
            </a:r>
            <a:br>
              <a:rPr lang="en-US" sz="2000" dirty="0">
                <a:solidFill>
                  <a:schemeClr val="tx1"/>
                </a:solidFill>
              </a:rPr>
            </a:br>
            <a:endParaRPr lang="en-US" sz="2000" dirty="0">
              <a:solidFill>
                <a:schemeClr val="tx1"/>
              </a:solidFill>
            </a:endParaRPr>
          </a:p>
          <a:p>
            <a:pPr marL="285750" indent="-285750">
              <a:buFont typeface="Wingdings" panose="05000000000000000000" pitchFamily="2" charset="2"/>
              <a:buChar char="ü"/>
            </a:pPr>
            <a:r>
              <a:rPr lang="en-US" sz="2000" dirty="0">
                <a:solidFill>
                  <a:srgbClr val="FF0000"/>
                </a:solidFill>
              </a:rPr>
              <a:t>API</a:t>
            </a:r>
            <a:r>
              <a:rPr lang="en-US" sz="2000" dirty="0">
                <a:solidFill>
                  <a:schemeClr val="tx1"/>
                </a:solidFill>
              </a:rPr>
              <a:t> is a set of rules and protocols that allows different software applications to communicate with each other. </a:t>
            </a:r>
            <a:br>
              <a:rPr lang="en-US" sz="2000" dirty="0">
                <a:solidFill>
                  <a:schemeClr val="tx1"/>
                </a:solidFill>
              </a:rPr>
            </a:br>
            <a:endParaRPr lang="en-US" sz="2000" dirty="0">
              <a:solidFill>
                <a:schemeClr val="tx1"/>
              </a:solidFill>
            </a:endParaRPr>
          </a:p>
          <a:p>
            <a:pPr marL="285750" indent="-285750">
              <a:buFont typeface="Wingdings" panose="05000000000000000000" pitchFamily="2" charset="2"/>
              <a:buChar char="ü"/>
            </a:pPr>
            <a:r>
              <a:rPr lang="en-US" sz="2000" dirty="0">
                <a:solidFill>
                  <a:srgbClr val="FF0000"/>
                </a:solidFill>
              </a:rPr>
              <a:t>APIs</a:t>
            </a:r>
            <a:r>
              <a:rPr lang="en-US" sz="2000" dirty="0">
                <a:solidFill>
                  <a:schemeClr val="tx1"/>
                </a:solidFill>
              </a:rPr>
              <a:t> define the methods, data formats, and conventions that developers should follow to interact with a particular software component, service, or platform.</a:t>
            </a:r>
          </a:p>
        </p:txBody>
      </p:sp>
      <p:sp>
        <p:nvSpPr>
          <p:cNvPr id="10" name="TextBox 9">
            <a:extLst>
              <a:ext uri="{FF2B5EF4-FFF2-40B4-BE49-F238E27FC236}">
                <a16:creationId xmlns:a16="http://schemas.microsoft.com/office/drawing/2014/main" id="{034878AD-A9B9-24B0-CE8C-17A2D0EC5261}"/>
              </a:ext>
            </a:extLst>
          </p:cNvPr>
          <p:cNvSpPr txBox="1"/>
          <p:nvPr/>
        </p:nvSpPr>
        <p:spPr>
          <a:xfrm>
            <a:off x="2489671" y="696390"/>
            <a:ext cx="7402924" cy="646331"/>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3600" dirty="0"/>
              <a:t>API – </a:t>
            </a:r>
            <a:r>
              <a:rPr lang="en-US" sz="3600" dirty="0">
                <a:solidFill>
                  <a:srgbClr val="FF0000"/>
                </a:solidFill>
              </a:rPr>
              <a:t>A</a:t>
            </a:r>
            <a:r>
              <a:rPr lang="en-US" sz="3600" dirty="0"/>
              <a:t>pplication </a:t>
            </a:r>
            <a:r>
              <a:rPr lang="en-US" sz="3600" dirty="0">
                <a:solidFill>
                  <a:srgbClr val="FF0000"/>
                </a:solidFill>
              </a:rPr>
              <a:t>P</a:t>
            </a:r>
            <a:r>
              <a:rPr lang="en-US" sz="3600" dirty="0"/>
              <a:t>rograming </a:t>
            </a:r>
            <a:r>
              <a:rPr lang="en-US" sz="3600" dirty="0">
                <a:solidFill>
                  <a:srgbClr val="FF0000"/>
                </a:solidFill>
              </a:rPr>
              <a:t>I</a:t>
            </a:r>
            <a:r>
              <a:rPr lang="en-US" sz="3600" dirty="0"/>
              <a:t>nterface</a:t>
            </a:r>
          </a:p>
        </p:txBody>
      </p:sp>
    </p:spTree>
    <p:extLst>
      <p:ext uri="{BB962C8B-B14F-4D97-AF65-F5344CB8AC3E}">
        <p14:creationId xmlns:p14="http://schemas.microsoft.com/office/powerpoint/2010/main" val="24596177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graphicFrame>
        <p:nvGraphicFramePr>
          <p:cNvPr id="5" name="Diagram 4">
            <a:extLst>
              <a:ext uri="{FF2B5EF4-FFF2-40B4-BE49-F238E27FC236}">
                <a16:creationId xmlns:a16="http://schemas.microsoft.com/office/drawing/2014/main" id="{88480983-FCCD-797D-89BD-4C4071470273}"/>
              </a:ext>
            </a:extLst>
          </p:cNvPr>
          <p:cNvGraphicFramePr/>
          <p:nvPr>
            <p:extLst>
              <p:ext uri="{D42A27DB-BD31-4B8C-83A1-F6EECF244321}">
                <p14:modId xmlns:p14="http://schemas.microsoft.com/office/powerpoint/2010/main" val="3705338717"/>
              </p:ext>
            </p:extLst>
          </p:nvPr>
        </p:nvGraphicFramePr>
        <p:xfrm>
          <a:off x="393702" y="990600"/>
          <a:ext cx="1149349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150C1021-4418-C277-E9AF-7E2DD81B95A7}"/>
              </a:ext>
            </a:extLst>
          </p:cNvPr>
          <p:cNvSpPr/>
          <p:nvPr/>
        </p:nvSpPr>
        <p:spPr>
          <a:xfrm>
            <a:off x="3657600" y="1199120"/>
            <a:ext cx="3505200" cy="460248"/>
          </a:xfrm>
          <a:prstGeom prst="flowChartAlternateProcess">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374151"/>
                </a:solidFill>
                <a:latin typeface="Söhne"/>
              </a:rPr>
              <a:t>A</a:t>
            </a:r>
            <a:r>
              <a:rPr lang="en-US" sz="2000" b="0" i="0" dirty="0">
                <a:solidFill>
                  <a:srgbClr val="374151"/>
                </a:solidFill>
                <a:effectLst/>
                <a:latin typeface="Söhne"/>
              </a:rPr>
              <a:t>irline ticket booking APIs</a:t>
            </a:r>
            <a:endParaRPr lang="en-US" sz="3200" dirty="0">
              <a:solidFill>
                <a:schemeClr val="tx1"/>
              </a:solidFill>
            </a:endParaRPr>
          </a:p>
        </p:txBody>
      </p:sp>
    </p:spTree>
    <p:extLst>
      <p:ext uri="{BB962C8B-B14F-4D97-AF65-F5344CB8AC3E}">
        <p14:creationId xmlns:p14="http://schemas.microsoft.com/office/powerpoint/2010/main" val="31153727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sp>
        <p:nvSpPr>
          <p:cNvPr id="10" name="TextBox 9">
            <a:extLst>
              <a:ext uri="{FF2B5EF4-FFF2-40B4-BE49-F238E27FC236}">
                <a16:creationId xmlns:a16="http://schemas.microsoft.com/office/drawing/2014/main" id="{14EBAA6B-57C2-813F-F76A-B26D95D91B9C}"/>
              </a:ext>
            </a:extLst>
          </p:cNvPr>
          <p:cNvSpPr txBox="1"/>
          <p:nvPr/>
        </p:nvSpPr>
        <p:spPr>
          <a:xfrm>
            <a:off x="373946" y="643313"/>
            <a:ext cx="11400365" cy="6124754"/>
          </a:xfrm>
          <a:prstGeom prst="rect">
            <a:avLst/>
          </a:prstGeom>
          <a:ln w="3175"/>
        </p:spPr>
        <p:style>
          <a:lnRef idx="2">
            <a:schemeClr val="accent4"/>
          </a:lnRef>
          <a:fillRef idx="1">
            <a:schemeClr val="lt1"/>
          </a:fillRef>
          <a:effectRef idx="0">
            <a:schemeClr val="accent4"/>
          </a:effectRef>
          <a:fontRef idx="minor">
            <a:schemeClr val="dk1"/>
          </a:fontRef>
        </p:style>
        <p:txBody>
          <a:bodyPr wrap="square" rtlCol="0">
            <a:spAutoFit/>
          </a:bodyPr>
          <a:lstStyle/>
          <a:p>
            <a:pPr algn="l">
              <a:buFont typeface="+mj-lt"/>
              <a:buAutoNum type="arabicPeriod"/>
            </a:pPr>
            <a:r>
              <a:rPr lang="en-US" sz="1400" b="1" i="0" dirty="0">
                <a:solidFill>
                  <a:srgbClr val="C00000"/>
                </a:solidFill>
                <a:effectLst/>
                <a:latin typeface="Söhne"/>
              </a:rPr>
              <a:t>Authentication and Authorization:</a:t>
            </a:r>
          </a:p>
          <a:p>
            <a:pPr marL="742950" lvl="1" indent="-285750" algn="l">
              <a:buFont typeface="Wingdings" panose="05000000000000000000" pitchFamily="2" charset="2"/>
              <a:buChar char="v"/>
            </a:pPr>
            <a:r>
              <a:rPr lang="en-US" sz="1400" b="0" i="0" dirty="0">
                <a:solidFill>
                  <a:srgbClr val="374151"/>
                </a:solidFill>
                <a:effectLst/>
                <a:latin typeface="Söhne"/>
              </a:rPr>
              <a:t>Developers need to obtain authentication credentials (API key, access token, or username/password) from the airline or the flight reservation system.</a:t>
            </a:r>
          </a:p>
          <a:p>
            <a:pPr marL="742950" lvl="1" indent="-285750" algn="l">
              <a:buFont typeface="Wingdings" panose="05000000000000000000" pitchFamily="2" charset="2"/>
              <a:buChar char="v"/>
            </a:pPr>
            <a:r>
              <a:rPr lang="en-US" sz="1400" b="0" i="0" dirty="0">
                <a:solidFill>
                  <a:srgbClr val="374151"/>
                </a:solidFill>
                <a:effectLst/>
                <a:latin typeface="Söhne"/>
              </a:rPr>
              <a:t>The API credentials are used to authenticate and authorize access to the booking API.</a:t>
            </a:r>
          </a:p>
          <a:p>
            <a:pPr algn="l">
              <a:buFont typeface="+mj-lt"/>
              <a:buAutoNum type="arabicPeriod"/>
            </a:pPr>
            <a:r>
              <a:rPr lang="en-US" sz="1400" b="1" i="0" dirty="0">
                <a:solidFill>
                  <a:srgbClr val="C00000"/>
                </a:solidFill>
                <a:effectLst/>
                <a:latin typeface="Söhne"/>
              </a:rPr>
              <a:t>Flight Search:</a:t>
            </a:r>
          </a:p>
          <a:p>
            <a:pPr marL="742950" lvl="1" indent="-285750" algn="l">
              <a:buFont typeface="Wingdings" panose="05000000000000000000" pitchFamily="2" charset="2"/>
              <a:buChar char="v"/>
            </a:pPr>
            <a:r>
              <a:rPr lang="en-US" sz="1400" b="0" i="0" dirty="0">
                <a:solidFill>
                  <a:srgbClr val="374151"/>
                </a:solidFill>
                <a:effectLst/>
                <a:latin typeface="Söhne"/>
              </a:rPr>
              <a:t>Developers use the API to search for available flights based on criteria such as origin, destination, departure date, and passenger details.</a:t>
            </a:r>
          </a:p>
          <a:p>
            <a:pPr marL="742950" lvl="1" indent="-285750" algn="l">
              <a:buFont typeface="Wingdings" panose="05000000000000000000" pitchFamily="2" charset="2"/>
              <a:buChar char="v"/>
            </a:pPr>
            <a:r>
              <a:rPr lang="en-US" sz="1400" b="0" i="0" dirty="0">
                <a:solidFill>
                  <a:srgbClr val="374151"/>
                </a:solidFill>
                <a:effectLst/>
                <a:latin typeface="Söhne"/>
              </a:rPr>
              <a:t>The API allows for flexible search parameters and provides options like one-way, round-trip, or multi-city itineraries.</a:t>
            </a:r>
          </a:p>
          <a:p>
            <a:pPr algn="l">
              <a:buFont typeface="+mj-lt"/>
              <a:buAutoNum type="arabicPeriod"/>
            </a:pPr>
            <a:r>
              <a:rPr lang="en-US" sz="1400" b="1" i="0" dirty="0">
                <a:solidFill>
                  <a:srgbClr val="C00000"/>
                </a:solidFill>
                <a:effectLst/>
                <a:latin typeface="Söhne"/>
              </a:rPr>
              <a:t>Flight Availability and Pricing:</a:t>
            </a:r>
          </a:p>
          <a:p>
            <a:pPr marL="742950" lvl="1" indent="-285750" algn="l">
              <a:buFont typeface="Wingdings" panose="05000000000000000000" pitchFamily="2" charset="2"/>
              <a:buChar char="v"/>
            </a:pPr>
            <a:r>
              <a:rPr lang="en-US" sz="1400" b="0" i="0" dirty="0">
                <a:solidFill>
                  <a:srgbClr val="374151"/>
                </a:solidFill>
                <a:effectLst/>
                <a:latin typeface="Söhne"/>
              </a:rPr>
              <a:t>The API returns flight availability and pricing information based on the search parameters.</a:t>
            </a:r>
          </a:p>
          <a:p>
            <a:pPr marL="742950" lvl="1" indent="-285750" algn="l">
              <a:buFont typeface="Wingdings" panose="05000000000000000000" pitchFamily="2" charset="2"/>
              <a:buChar char="v"/>
            </a:pPr>
            <a:r>
              <a:rPr lang="en-US" sz="1400" b="0" i="0" dirty="0">
                <a:solidFill>
                  <a:srgbClr val="374151"/>
                </a:solidFill>
                <a:effectLst/>
                <a:latin typeface="Söhne"/>
              </a:rPr>
              <a:t>It provides details like flight numbers, departure and arrival times, airline names, seat availability, fare classes, and ticket prices.</a:t>
            </a:r>
          </a:p>
          <a:p>
            <a:pPr algn="l">
              <a:buFont typeface="+mj-lt"/>
              <a:buAutoNum type="arabicPeriod"/>
            </a:pPr>
            <a:r>
              <a:rPr lang="en-US" sz="1400" b="1" i="0" dirty="0">
                <a:solidFill>
                  <a:srgbClr val="C00000"/>
                </a:solidFill>
                <a:effectLst/>
                <a:latin typeface="Söhne"/>
              </a:rPr>
              <a:t>Passenger Details and Selection:</a:t>
            </a:r>
          </a:p>
          <a:p>
            <a:pPr marL="742950" lvl="1" indent="-285750" algn="l">
              <a:buFont typeface="Wingdings" panose="05000000000000000000" pitchFamily="2" charset="2"/>
              <a:buChar char="v"/>
            </a:pPr>
            <a:r>
              <a:rPr lang="en-US" sz="1400" b="0" i="0" dirty="0">
                <a:solidFill>
                  <a:srgbClr val="374151"/>
                </a:solidFill>
                <a:effectLst/>
                <a:latin typeface="Söhne"/>
              </a:rPr>
              <a:t>Once a flight is chosen, developers can use the API to collect passenger details such as names, contact information, and passport details.</a:t>
            </a:r>
          </a:p>
          <a:p>
            <a:pPr marL="742950" lvl="1" indent="-285750" algn="l">
              <a:buFont typeface="Wingdings" panose="05000000000000000000" pitchFamily="2" charset="2"/>
              <a:buChar char="v"/>
            </a:pPr>
            <a:r>
              <a:rPr lang="en-US" sz="1400" b="0" i="0" dirty="0">
                <a:solidFill>
                  <a:srgbClr val="374151"/>
                </a:solidFill>
                <a:effectLst/>
                <a:latin typeface="Söhne"/>
              </a:rPr>
              <a:t>The API validates and processes the passenger information and allows for seat selection or preference customization.</a:t>
            </a:r>
          </a:p>
          <a:p>
            <a:pPr algn="l">
              <a:buFont typeface="+mj-lt"/>
              <a:buAutoNum type="arabicPeriod"/>
            </a:pPr>
            <a:r>
              <a:rPr lang="en-US" sz="1400" b="1" i="0" dirty="0">
                <a:solidFill>
                  <a:srgbClr val="C00000"/>
                </a:solidFill>
                <a:effectLst/>
                <a:latin typeface="Söhne"/>
              </a:rPr>
              <a:t>Reservation and Booking:</a:t>
            </a:r>
          </a:p>
          <a:p>
            <a:pPr marL="742950" lvl="1" indent="-285750" algn="l">
              <a:buFont typeface="Wingdings" panose="05000000000000000000" pitchFamily="2" charset="2"/>
              <a:buChar char="v"/>
            </a:pPr>
            <a:r>
              <a:rPr lang="en-US" sz="1400" b="0" i="0" dirty="0">
                <a:solidFill>
                  <a:srgbClr val="374151"/>
                </a:solidFill>
                <a:effectLst/>
                <a:latin typeface="Söhne"/>
              </a:rPr>
              <a:t>Developers submit a booking request via the API, which includes the selected flight, passenger details, and payment information.</a:t>
            </a:r>
          </a:p>
          <a:p>
            <a:pPr marL="742950" lvl="1" indent="-285750" algn="l">
              <a:buFont typeface="Wingdings" panose="05000000000000000000" pitchFamily="2" charset="2"/>
              <a:buChar char="v"/>
            </a:pPr>
            <a:r>
              <a:rPr lang="en-US" sz="1400" b="0" i="0" dirty="0">
                <a:solidFill>
                  <a:srgbClr val="374151"/>
                </a:solidFill>
                <a:effectLst/>
                <a:latin typeface="Söhne"/>
              </a:rPr>
              <a:t>The API handles the reservation process, checks seat availability, and confirms the booking by issuing a unique reservation code or ticket number.</a:t>
            </a:r>
          </a:p>
          <a:p>
            <a:pPr algn="l">
              <a:buFont typeface="+mj-lt"/>
              <a:buAutoNum type="arabicPeriod"/>
            </a:pPr>
            <a:r>
              <a:rPr lang="en-US" sz="1400" b="1" i="0" dirty="0">
                <a:solidFill>
                  <a:srgbClr val="C00000"/>
                </a:solidFill>
                <a:effectLst/>
                <a:latin typeface="Söhne"/>
              </a:rPr>
              <a:t>Payment Processing:</a:t>
            </a:r>
          </a:p>
          <a:p>
            <a:pPr marL="742950" lvl="1" indent="-285750" algn="l">
              <a:buFont typeface="Wingdings" panose="05000000000000000000" pitchFamily="2" charset="2"/>
              <a:buChar char="v"/>
            </a:pPr>
            <a:r>
              <a:rPr lang="en-US" sz="1400" b="0" i="0" dirty="0">
                <a:solidFill>
                  <a:srgbClr val="374151"/>
                </a:solidFill>
                <a:effectLst/>
                <a:latin typeface="Söhne"/>
              </a:rPr>
              <a:t>The API may integrate with a payment gateway or provide payment processing functionality.</a:t>
            </a:r>
          </a:p>
          <a:p>
            <a:pPr marL="742950" lvl="1" indent="-285750" algn="l">
              <a:buFont typeface="Wingdings" panose="05000000000000000000" pitchFamily="2" charset="2"/>
              <a:buChar char="v"/>
            </a:pPr>
            <a:r>
              <a:rPr lang="en-US" sz="1400" b="0" i="0" dirty="0">
                <a:solidFill>
                  <a:srgbClr val="374151"/>
                </a:solidFill>
                <a:effectLst/>
                <a:latin typeface="Söhne"/>
              </a:rPr>
              <a:t>Developers pass the payment details to the API, which securely processes the payment and confirms the booking upon successful payment authorization.</a:t>
            </a:r>
          </a:p>
          <a:p>
            <a:pPr algn="l">
              <a:buFont typeface="+mj-lt"/>
              <a:buAutoNum type="arabicPeriod"/>
            </a:pPr>
            <a:r>
              <a:rPr lang="en-US" sz="1400" b="1" i="0" dirty="0">
                <a:solidFill>
                  <a:srgbClr val="C00000"/>
                </a:solidFill>
                <a:effectLst/>
                <a:latin typeface="Söhne"/>
              </a:rPr>
              <a:t>Booking Confirmation:</a:t>
            </a:r>
          </a:p>
          <a:p>
            <a:pPr marL="742950" lvl="1" indent="-285750" algn="l">
              <a:buFont typeface="Wingdings" panose="05000000000000000000" pitchFamily="2" charset="2"/>
              <a:buChar char="v"/>
            </a:pPr>
            <a:r>
              <a:rPr lang="en-US" sz="1400" b="0" i="0" dirty="0">
                <a:solidFill>
                  <a:srgbClr val="374151"/>
                </a:solidFill>
                <a:effectLst/>
                <a:latin typeface="Söhne"/>
              </a:rPr>
              <a:t>The API responds with a booking confirmation that includes essential details such as the reservation code, flight itinerary, passenger details, and e-ticket information.</a:t>
            </a:r>
          </a:p>
          <a:p>
            <a:pPr marL="742950" lvl="1" indent="-285750" algn="l">
              <a:buFont typeface="Wingdings" panose="05000000000000000000" pitchFamily="2" charset="2"/>
              <a:buChar char="v"/>
            </a:pPr>
            <a:r>
              <a:rPr lang="en-US" sz="1400" b="0" i="0" dirty="0">
                <a:solidFill>
                  <a:srgbClr val="374151"/>
                </a:solidFill>
                <a:effectLst/>
                <a:latin typeface="Söhne"/>
              </a:rPr>
              <a:t>Developers can display this information to the user and provide options to download or email the e-ticket.</a:t>
            </a:r>
          </a:p>
          <a:p>
            <a:pPr algn="l">
              <a:buFont typeface="+mj-lt"/>
              <a:buAutoNum type="arabicPeriod"/>
            </a:pPr>
            <a:r>
              <a:rPr lang="en-US" sz="1400" b="1" i="0" dirty="0">
                <a:solidFill>
                  <a:srgbClr val="C00000"/>
                </a:solidFill>
                <a:effectLst/>
                <a:latin typeface="Söhne"/>
              </a:rPr>
              <a:t>Manage Booking and Modifications:</a:t>
            </a:r>
          </a:p>
          <a:p>
            <a:pPr marL="742950" lvl="1" indent="-285750" algn="l">
              <a:buFont typeface="Wingdings" panose="05000000000000000000" pitchFamily="2" charset="2"/>
              <a:buChar char="v"/>
            </a:pPr>
            <a:r>
              <a:rPr lang="en-US" sz="1400" b="0" i="0" dirty="0">
                <a:solidFill>
                  <a:srgbClr val="374151"/>
                </a:solidFill>
                <a:effectLst/>
                <a:latin typeface="Söhne"/>
              </a:rPr>
              <a:t>The API may offer functionality to modify or cancel bookings.</a:t>
            </a:r>
          </a:p>
          <a:p>
            <a:pPr marL="742950" lvl="1" indent="-285750" algn="l">
              <a:buFont typeface="Wingdings" panose="05000000000000000000" pitchFamily="2" charset="2"/>
              <a:buChar char="v"/>
            </a:pPr>
            <a:r>
              <a:rPr lang="en-US" sz="1400" b="0" i="0" dirty="0">
                <a:solidFill>
                  <a:srgbClr val="374151"/>
                </a:solidFill>
                <a:effectLst/>
                <a:latin typeface="Söhne"/>
              </a:rPr>
              <a:t>Developers can use the API to retrieve booking details, make changes (if permitted by the airline's policies), or initiate cancellation requests.</a:t>
            </a:r>
          </a:p>
          <a:p>
            <a:endParaRPr lang="en-US" sz="1400" dirty="0"/>
          </a:p>
        </p:txBody>
      </p:sp>
    </p:spTree>
    <p:extLst>
      <p:ext uri="{BB962C8B-B14F-4D97-AF65-F5344CB8AC3E}">
        <p14:creationId xmlns:p14="http://schemas.microsoft.com/office/powerpoint/2010/main" val="6290244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sp>
        <p:nvSpPr>
          <p:cNvPr id="7" name="TextBox 6">
            <a:extLst>
              <a:ext uri="{FF2B5EF4-FFF2-40B4-BE49-F238E27FC236}">
                <a16:creationId xmlns:a16="http://schemas.microsoft.com/office/drawing/2014/main" id="{6C993409-4F5D-36A3-9298-E2ABAB95D32C}"/>
              </a:ext>
            </a:extLst>
          </p:cNvPr>
          <p:cNvSpPr txBox="1"/>
          <p:nvPr/>
        </p:nvSpPr>
        <p:spPr>
          <a:xfrm>
            <a:off x="334436" y="838200"/>
            <a:ext cx="11552764" cy="147732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Wingdings" panose="05000000000000000000" pitchFamily="2" charset="2"/>
              <a:buChar char="ü"/>
            </a:pPr>
            <a:r>
              <a:rPr lang="en-US" sz="1800" b="0" i="0" dirty="0">
                <a:solidFill>
                  <a:srgbClr val="374151"/>
                </a:solidFill>
                <a:effectLst/>
              </a:rPr>
              <a:t>This example illustrates how an </a:t>
            </a:r>
            <a:r>
              <a:rPr lang="en-US" sz="1800" b="0" i="0" dirty="0">
                <a:solidFill>
                  <a:srgbClr val="C00000"/>
                </a:solidFill>
                <a:effectLst/>
              </a:rPr>
              <a:t>airline ticket booking API </a:t>
            </a:r>
            <a:r>
              <a:rPr lang="en-US" sz="1800" b="0" i="0" dirty="0">
                <a:solidFill>
                  <a:srgbClr val="374151"/>
                </a:solidFill>
                <a:effectLst/>
              </a:rPr>
              <a:t>can provide developers with the necessary tools to search for flights, retrieve availability and pricing, manage passenger details, process payments, and confirm bookings. </a:t>
            </a:r>
          </a:p>
          <a:p>
            <a:pPr marL="285750" indent="-285750">
              <a:buFont typeface="Wingdings" panose="05000000000000000000" pitchFamily="2" charset="2"/>
              <a:buChar char="ü"/>
            </a:pPr>
            <a:endParaRPr lang="en-US" sz="1800" dirty="0">
              <a:solidFill>
                <a:srgbClr val="374151"/>
              </a:solidFill>
            </a:endParaRPr>
          </a:p>
          <a:p>
            <a:pPr marL="285750" indent="-285750">
              <a:buFont typeface="Wingdings" panose="05000000000000000000" pitchFamily="2" charset="2"/>
              <a:buChar char="ü"/>
            </a:pPr>
            <a:r>
              <a:rPr lang="en-US" sz="1800" b="0" i="0" dirty="0">
                <a:solidFill>
                  <a:srgbClr val="374151"/>
                </a:solidFill>
                <a:effectLst/>
              </a:rPr>
              <a:t>The </a:t>
            </a:r>
            <a:r>
              <a:rPr lang="en-US" sz="1800" b="0" i="0" dirty="0">
                <a:solidFill>
                  <a:srgbClr val="C00000"/>
                </a:solidFill>
                <a:effectLst/>
              </a:rPr>
              <a:t>API</a:t>
            </a:r>
            <a:r>
              <a:rPr lang="en-US" sz="1800" b="0" i="0" dirty="0">
                <a:solidFill>
                  <a:srgbClr val="374151"/>
                </a:solidFill>
                <a:effectLst/>
              </a:rPr>
              <a:t> streamlines the booking process and enables integration with various applications, such as travel agency websites, mobile apps, or other platforms that require airline ticket booking capabilities.</a:t>
            </a:r>
            <a:endParaRPr lang="en-US" sz="1800" dirty="0"/>
          </a:p>
        </p:txBody>
      </p:sp>
      <p:sp>
        <p:nvSpPr>
          <p:cNvPr id="5" name="Oval 4">
            <a:extLst>
              <a:ext uri="{FF2B5EF4-FFF2-40B4-BE49-F238E27FC236}">
                <a16:creationId xmlns:a16="http://schemas.microsoft.com/office/drawing/2014/main" id="{77976C1C-AD79-43DC-CCAC-290427B45A30}"/>
              </a:ext>
            </a:extLst>
          </p:cNvPr>
          <p:cNvSpPr/>
          <p:nvPr/>
        </p:nvSpPr>
        <p:spPr>
          <a:xfrm>
            <a:off x="1524000" y="3334721"/>
            <a:ext cx="2971800" cy="1524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9D04BAE4-6917-11F2-4E8D-D9BB2CB34C92}"/>
              </a:ext>
            </a:extLst>
          </p:cNvPr>
          <p:cNvSpPr/>
          <p:nvPr/>
        </p:nvSpPr>
        <p:spPr>
          <a:xfrm>
            <a:off x="7848600" y="3258521"/>
            <a:ext cx="2971800" cy="1524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2" descr="Indigo Logo PNG Transparent Background Free Download">
            <a:extLst>
              <a:ext uri="{FF2B5EF4-FFF2-40B4-BE49-F238E27FC236}">
                <a16:creationId xmlns:a16="http://schemas.microsoft.com/office/drawing/2014/main" id="{E7989111-E5B9-2D2B-E7CB-8365669440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3068021"/>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akeMyTrip - NextPax">
            <a:extLst>
              <a:ext uri="{FF2B5EF4-FFF2-40B4-BE49-F238E27FC236}">
                <a16:creationId xmlns:a16="http://schemas.microsoft.com/office/drawing/2014/main" id="{DC898C76-D2E6-D520-FAF5-542A99CD81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0089" y="3541096"/>
            <a:ext cx="2400300" cy="1111250"/>
          </a:xfrm>
          <a:prstGeom prst="rect">
            <a:avLst/>
          </a:prstGeom>
          <a:noFill/>
          <a:extLst>
            <a:ext uri="{909E8E84-426E-40DD-AFC4-6F175D3DCCD1}">
              <a14:hiddenFill xmlns:a14="http://schemas.microsoft.com/office/drawing/2010/main">
                <a:solidFill>
                  <a:srgbClr val="FFFFFF"/>
                </a:solidFill>
              </a14:hiddenFill>
            </a:ext>
          </a:extLst>
        </p:spPr>
      </p:pic>
      <p:sp>
        <p:nvSpPr>
          <p:cNvPr id="14" name="Flowchart: Alternate Process 13">
            <a:extLst>
              <a:ext uri="{FF2B5EF4-FFF2-40B4-BE49-F238E27FC236}">
                <a16:creationId xmlns:a16="http://schemas.microsoft.com/office/drawing/2014/main" id="{0750E6FF-1CD2-3B45-1B22-B0F268762AC2}"/>
              </a:ext>
            </a:extLst>
          </p:cNvPr>
          <p:cNvSpPr/>
          <p:nvPr/>
        </p:nvSpPr>
        <p:spPr>
          <a:xfrm>
            <a:off x="8050389" y="3072381"/>
            <a:ext cx="2617611" cy="460248"/>
          </a:xfrm>
          <a:prstGeom prst="flowChartAlternateProcess">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74151"/>
                </a:solidFill>
                <a:latin typeface="Söhne"/>
              </a:rPr>
              <a:t>A</a:t>
            </a:r>
            <a:r>
              <a:rPr lang="en-US" sz="1600" b="0" i="0" dirty="0">
                <a:solidFill>
                  <a:srgbClr val="374151"/>
                </a:solidFill>
                <a:effectLst/>
                <a:latin typeface="Söhne"/>
              </a:rPr>
              <a:t>irline ticket booking API</a:t>
            </a:r>
            <a:endParaRPr lang="en-US" sz="2400" dirty="0">
              <a:solidFill>
                <a:schemeClr val="tx1"/>
              </a:solidFill>
            </a:endParaRPr>
          </a:p>
        </p:txBody>
      </p:sp>
      <p:cxnSp>
        <p:nvCxnSpPr>
          <p:cNvPr id="16" name="Straight Arrow Connector 15">
            <a:extLst>
              <a:ext uri="{FF2B5EF4-FFF2-40B4-BE49-F238E27FC236}">
                <a16:creationId xmlns:a16="http://schemas.microsoft.com/office/drawing/2014/main" id="{75864AEF-984F-2D1A-7F9E-8E3404EDBB1C}"/>
              </a:ext>
            </a:extLst>
          </p:cNvPr>
          <p:cNvCxnSpPr>
            <a:stCxn id="5" idx="6"/>
          </p:cNvCxnSpPr>
          <p:nvPr/>
        </p:nvCxnSpPr>
        <p:spPr>
          <a:xfrm flipV="1">
            <a:off x="4495800" y="4020521"/>
            <a:ext cx="3352800" cy="76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Speech Bubble: Rectangle with Corners Rounded 16">
            <a:extLst>
              <a:ext uri="{FF2B5EF4-FFF2-40B4-BE49-F238E27FC236}">
                <a16:creationId xmlns:a16="http://schemas.microsoft.com/office/drawing/2014/main" id="{593BA8FB-64E0-2641-921A-9413ECFEC539}"/>
              </a:ext>
            </a:extLst>
          </p:cNvPr>
          <p:cNvSpPr/>
          <p:nvPr/>
        </p:nvSpPr>
        <p:spPr>
          <a:xfrm>
            <a:off x="7848600" y="6001721"/>
            <a:ext cx="4038600" cy="533400"/>
          </a:xfrm>
          <a:prstGeom prst="wedgeRoundRectCallout">
            <a:avLst>
              <a:gd name="adj1" fmla="val -19572"/>
              <a:gd name="adj2" fmla="val -357804"/>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Airline or Flight Reservation System</a:t>
            </a:r>
          </a:p>
        </p:txBody>
      </p:sp>
    </p:spTree>
    <p:extLst>
      <p:ext uri="{BB962C8B-B14F-4D97-AF65-F5344CB8AC3E}">
        <p14:creationId xmlns:p14="http://schemas.microsoft.com/office/powerpoint/2010/main" val="13943107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sp>
        <p:nvSpPr>
          <p:cNvPr id="4" name="Oval 3">
            <a:extLst>
              <a:ext uri="{FF2B5EF4-FFF2-40B4-BE49-F238E27FC236}">
                <a16:creationId xmlns:a16="http://schemas.microsoft.com/office/drawing/2014/main" id="{472DB491-13F5-4A27-3F5E-36B4C1F1084B}"/>
              </a:ext>
            </a:extLst>
          </p:cNvPr>
          <p:cNvSpPr/>
          <p:nvPr/>
        </p:nvSpPr>
        <p:spPr>
          <a:xfrm>
            <a:off x="1735670" y="4495800"/>
            <a:ext cx="2713565" cy="129540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Software Application (Java)</a:t>
            </a:r>
          </a:p>
        </p:txBody>
      </p:sp>
      <p:sp>
        <p:nvSpPr>
          <p:cNvPr id="7" name="Oval 6">
            <a:extLst>
              <a:ext uri="{FF2B5EF4-FFF2-40B4-BE49-F238E27FC236}">
                <a16:creationId xmlns:a16="http://schemas.microsoft.com/office/drawing/2014/main" id="{F6222C31-0199-3F78-5B65-327A2C36EA77}"/>
              </a:ext>
            </a:extLst>
          </p:cNvPr>
          <p:cNvSpPr/>
          <p:nvPr/>
        </p:nvSpPr>
        <p:spPr>
          <a:xfrm>
            <a:off x="8564035" y="4495800"/>
            <a:ext cx="2713565" cy="12954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Application (</a:t>
            </a:r>
            <a:r>
              <a:rPr lang="en-US" dirty="0" err="1"/>
              <a:t>.Net</a:t>
            </a:r>
            <a:r>
              <a:rPr lang="en-US" dirty="0"/>
              <a:t>)</a:t>
            </a:r>
          </a:p>
        </p:txBody>
      </p:sp>
      <p:cxnSp>
        <p:nvCxnSpPr>
          <p:cNvPr id="8" name="Straight Arrow Connector 7">
            <a:extLst>
              <a:ext uri="{FF2B5EF4-FFF2-40B4-BE49-F238E27FC236}">
                <a16:creationId xmlns:a16="http://schemas.microsoft.com/office/drawing/2014/main" id="{BEAAF466-B9CA-C29B-6274-80867D44FFE6}"/>
              </a:ext>
            </a:extLst>
          </p:cNvPr>
          <p:cNvCxnSpPr>
            <a:stCxn id="4" idx="6"/>
            <a:endCxn id="7" idx="2"/>
          </p:cNvCxnSpPr>
          <p:nvPr/>
        </p:nvCxnSpPr>
        <p:spPr>
          <a:xfrm>
            <a:off x="4449235" y="5143500"/>
            <a:ext cx="411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A233B413-E7CE-8D4F-9FE8-4D6372B85F49}"/>
              </a:ext>
            </a:extLst>
          </p:cNvPr>
          <p:cNvSpPr/>
          <p:nvPr/>
        </p:nvSpPr>
        <p:spPr>
          <a:xfrm>
            <a:off x="207437" y="1549068"/>
            <a:ext cx="11832164" cy="2299030"/>
          </a:xfrm>
          <a:prstGeom prst="wedgeRoundRectCallout">
            <a:avLst>
              <a:gd name="adj1" fmla="val 1355"/>
              <a:gd name="adj2" fmla="val 10542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ü"/>
            </a:pPr>
            <a:r>
              <a:rPr lang="en-US" sz="2000" dirty="0">
                <a:solidFill>
                  <a:srgbClr val="FF0000"/>
                </a:solidFill>
              </a:rPr>
              <a:t>APIs</a:t>
            </a:r>
            <a:r>
              <a:rPr lang="en-US" sz="2000" dirty="0">
                <a:solidFill>
                  <a:schemeClr val="tx1"/>
                </a:solidFill>
              </a:rPr>
              <a:t> enable different systems or applications to interact and exchange data seamlessly. </a:t>
            </a:r>
            <a:br>
              <a:rPr lang="en-US" sz="2000" dirty="0">
                <a:solidFill>
                  <a:schemeClr val="tx1"/>
                </a:solidFill>
              </a:rPr>
            </a:br>
            <a:endParaRPr lang="en-US" sz="2000" dirty="0">
              <a:solidFill>
                <a:schemeClr val="tx1"/>
              </a:solidFill>
            </a:endParaRPr>
          </a:p>
          <a:p>
            <a:pPr marL="285750" indent="-285750">
              <a:buFont typeface="Wingdings" panose="05000000000000000000" pitchFamily="2" charset="2"/>
              <a:buChar char="ü"/>
            </a:pPr>
            <a:r>
              <a:rPr lang="en-US" sz="2000" dirty="0">
                <a:solidFill>
                  <a:srgbClr val="FF0000"/>
                </a:solidFill>
              </a:rPr>
              <a:t>API</a:t>
            </a:r>
            <a:r>
              <a:rPr lang="en-US" sz="2000" dirty="0">
                <a:solidFill>
                  <a:schemeClr val="tx1"/>
                </a:solidFill>
              </a:rPr>
              <a:t> provide a way for developers to access the functionality of another software component or service without having to understand the complex inner workings of that component. Instead, developers can use predefined functions and data structures provided by the API to perform specific tasks or access specific information.</a:t>
            </a:r>
          </a:p>
        </p:txBody>
      </p:sp>
    </p:spTree>
    <p:extLst>
      <p:ext uri="{BB962C8B-B14F-4D97-AF65-F5344CB8AC3E}">
        <p14:creationId xmlns:p14="http://schemas.microsoft.com/office/powerpoint/2010/main" val="10646038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pic>
        <p:nvPicPr>
          <p:cNvPr id="1026" name="Picture 2" descr="Facebook Icon Images - Free Download on Freepik">
            <a:extLst>
              <a:ext uri="{FF2B5EF4-FFF2-40B4-BE49-F238E27FC236}">
                <a16:creationId xmlns:a16="http://schemas.microsoft.com/office/drawing/2014/main" id="{D7A74E66-8935-FD55-3AEC-D4886B16D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121" y="4388496"/>
            <a:ext cx="1774179" cy="17741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witter - Wikipedia">
            <a:extLst>
              <a:ext uri="{FF2B5EF4-FFF2-40B4-BE49-F238E27FC236}">
                <a16:creationId xmlns:a16="http://schemas.microsoft.com/office/drawing/2014/main" id="{7D5CAD20-CD9D-FC15-5EC4-F8F17B27A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4532977"/>
            <a:ext cx="1981200" cy="16296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C604724-CAA3-1F86-AE56-274468DAA5EF}"/>
              </a:ext>
            </a:extLst>
          </p:cNvPr>
          <p:cNvSpPr/>
          <p:nvPr/>
        </p:nvSpPr>
        <p:spPr>
          <a:xfrm>
            <a:off x="152400" y="839123"/>
            <a:ext cx="11887200" cy="2971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000" b="0" i="0" dirty="0">
                <a:solidFill>
                  <a:srgbClr val="FF0000"/>
                </a:solidFill>
                <a:effectLst/>
              </a:rPr>
              <a:t>APIs</a:t>
            </a:r>
            <a:r>
              <a:rPr lang="en-US" sz="2000" b="0" i="0" dirty="0">
                <a:solidFill>
                  <a:srgbClr val="374151"/>
                </a:solidFill>
                <a:effectLst/>
              </a:rPr>
              <a:t> are commonly used in web development, where they allow developers to integrate third-party services or data sources into their applications. </a:t>
            </a:r>
            <a:br>
              <a:rPr lang="en-US" sz="2000" b="0" i="0" dirty="0">
                <a:solidFill>
                  <a:srgbClr val="374151"/>
                </a:solidFill>
                <a:effectLst/>
              </a:rPr>
            </a:br>
            <a:endParaRPr lang="en-US" sz="2000" b="0" i="0" dirty="0">
              <a:solidFill>
                <a:srgbClr val="374151"/>
              </a:solidFill>
              <a:effectLst/>
            </a:endParaRPr>
          </a:p>
          <a:p>
            <a:pPr marL="342900" indent="-342900">
              <a:buFont typeface="Wingdings" panose="05000000000000000000" pitchFamily="2" charset="2"/>
              <a:buChar char="ü"/>
            </a:pPr>
            <a:r>
              <a:rPr lang="en-US" sz="2000" b="0" i="0" dirty="0">
                <a:solidFill>
                  <a:srgbClr val="374151"/>
                </a:solidFill>
                <a:effectLst/>
              </a:rPr>
              <a:t>For example, social media platforms like </a:t>
            </a:r>
            <a:r>
              <a:rPr lang="en-US" sz="2000" b="0" i="0" dirty="0">
                <a:solidFill>
                  <a:srgbClr val="FF0000"/>
                </a:solidFill>
                <a:effectLst/>
              </a:rPr>
              <a:t>Facebook</a:t>
            </a:r>
            <a:r>
              <a:rPr lang="en-US" sz="2000" b="0" i="0" dirty="0">
                <a:solidFill>
                  <a:srgbClr val="374151"/>
                </a:solidFill>
                <a:effectLst/>
              </a:rPr>
              <a:t> or </a:t>
            </a:r>
            <a:r>
              <a:rPr lang="en-US" sz="2000" b="0" i="0" dirty="0">
                <a:solidFill>
                  <a:srgbClr val="FF0000"/>
                </a:solidFill>
                <a:effectLst/>
              </a:rPr>
              <a:t>Twitter</a:t>
            </a:r>
            <a:r>
              <a:rPr lang="en-US" sz="2000" b="0" i="0" dirty="0">
                <a:solidFill>
                  <a:srgbClr val="374151"/>
                </a:solidFill>
                <a:effectLst/>
              </a:rPr>
              <a:t> provide </a:t>
            </a:r>
            <a:r>
              <a:rPr lang="en-US" sz="2000" b="0" i="0" dirty="0">
                <a:solidFill>
                  <a:srgbClr val="FF0000"/>
                </a:solidFill>
                <a:effectLst/>
              </a:rPr>
              <a:t>APIs</a:t>
            </a:r>
            <a:r>
              <a:rPr lang="en-US" sz="2000" b="0" i="0" dirty="0">
                <a:solidFill>
                  <a:srgbClr val="374151"/>
                </a:solidFill>
                <a:effectLst/>
              </a:rPr>
              <a:t> that allow developers to access user data, post updates, or retrieve information from those platforms.</a:t>
            </a:r>
          </a:p>
          <a:p>
            <a:pPr marL="342900" indent="-342900">
              <a:buFont typeface="Wingdings" panose="05000000000000000000" pitchFamily="2" charset="2"/>
              <a:buChar char="ü"/>
            </a:pPr>
            <a:endParaRPr lang="en-US" sz="2000" dirty="0">
              <a:solidFill>
                <a:srgbClr val="374151"/>
              </a:solidFill>
            </a:endParaRPr>
          </a:p>
          <a:p>
            <a:pPr marL="342900" indent="-342900">
              <a:buFont typeface="Wingdings" panose="05000000000000000000" pitchFamily="2" charset="2"/>
              <a:buChar char="ü"/>
            </a:pPr>
            <a:r>
              <a:rPr lang="en-US" sz="2000" dirty="0">
                <a:solidFill>
                  <a:srgbClr val="FF0000"/>
                </a:solidFill>
              </a:rPr>
              <a:t>APIs</a:t>
            </a:r>
            <a:r>
              <a:rPr lang="en-US" sz="2000" dirty="0"/>
              <a:t> can be used for a variety of purposes, such as retrieving data from a remote server, sending data to a service for processing, integrating different software systems, and much more. They are widely used in web development, mobile app development, and various other software projects.</a:t>
            </a:r>
          </a:p>
        </p:txBody>
      </p:sp>
    </p:spTree>
    <p:extLst>
      <p:ext uri="{BB962C8B-B14F-4D97-AF65-F5344CB8AC3E}">
        <p14:creationId xmlns:p14="http://schemas.microsoft.com/office/powerpoint/2010/main" val="22901377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graphicFrame>
        <p:nvGraphicFramePr>
          <p:cNvPr id="11" name="Diagram 10">
            <a:extLst>
              <a:ext uri="{FF2B5EF4-FFF2-40B4-BE49-F238E27FC236}">
                <a16:creationId xmlns:a16="http://schemas.microsoft.com/office/drawing/2014/main" id="{A7D28EE4-FB8B-5E3A-3E2F-6AB58DFB4934}"/>
              </a:ext>
            </a:extLst>
          </p:cNvPr>
          <p:cNvGraphicFramePr/>
          <p:nvPr>
            <p:extLst>
              <p:ext uri="{D42A27DB-BD31-4B8C-83A1-F6EECF244321}">
                <p14:modId xmlns:p14="http://schemas.microsoft.com/office/powerpoint/2010/main" val="3190803126"/>
              </p:ext>
            </p:extLst>
          </p:nvPr>
        </p:nvGraphicFramePr>
        <p:xfrm>
          <a:off x="2057400" y="4267200"/>
          <a:ext cx="8763000" cy="2148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DEC7A85E-985D-49A7-B18F-17B2B9B54A22}"/>
              </a:ext>
            </a:extLst>
          </p:cNvPr>
          <p:cNvSpPr/>
          <p:nvPr/>
        </p:nvSpPr>
        <p:spPr>
          <a:xfrm>
            <a:off x="152400" y="1467067"/>
            <a:ext cx="11887200" cy="199297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000" b="0" i="0" dirty="0">
                <a:solidFill>
                  <a:srgbClr val="374151"/>
                </a:solidFill>
                <a:effectLst/>
              </a:rPr>
              <a:t>APIs can be classified into 3 different types, </a:t>
            </a:r>
          </a:p>
          <a:p>
            <a:pPr marL="342900" indent="-342900">
              <a:buFont typeface="Wingdings" panose="05000000000000000000" pitchFamily="2" charset="2"/>
              <a:buChar char="ü"/>
            </a:pPr>
            <a:endParaRPr lang="en-US" sz="2000" dirty="0">
              <a:solidFill>
                <a:srgbClr val="374151"/>
              </a:solidFill>
            </a:endParaRPr>
          </a:p>
          <a:p>
            <a:pPr marL="966338" lvl="1" indent="-342900">
              <a:buFont typeface="Wingdings" panose="05000000000000000000" pitchFamily="2" charset="2"/>
              <a:buChar char="v"/>
            </a:pPr>
            <a:r>
              <a:rPr lang="en-US" sz="2000" b="0" i="0" dirty="0">
                <a:solidFill>
                  <a:srgbClr val="374151"/>
                </a:solidFill>
                <a:effectLst/>
              </a:rPr>
              <a:t>Web APIs (which are accessed over HTTP)</a:t>
            </a:r>
          </a:p>
          <a:p>
            <a:pPr marL="966338" lvl="1" indent="-342900">
              <a:buFont typeface="Wingdings" panose="05000000000000000000" pitchFamily="2" charset="2"/>
              <a:buChar char="v"/>
            </a:pPr>
            <a:r>
              <a:rPr lang="en-US" sz="2000" dirty="0">
                <a:solidFill>
                  <a:srgbClr val="374151"/>
                </a:solidFill>
              </a:rPr>
              <a:t>L</a:t>
            </a:r>
            <a:r>
              <a:rPr lang="en-US" sz="2000" b="0" i="0" dirty="0">
                <a:solidFill>
                  <a:srgbClr val="374151"/>
                </a:solidFill>
                <a:effectLst/>
              </a:rPr>
              <a:t>ibrary APIs (which are used within a programming language)</a:t>
            </a:r>
          </a:p>
          <a:p>
            <a:pPr marL="966338" lvl="1" indent="-342900">
              <a:buFont typeface="Wingdings" panose="05000000000000000000" pitchFamily="2" charset="2"/>
              <a:buChar char="v"/>
            </a:pPr>
            <a:r>
              <a:rPr lang="en-US" sz="2000" dirty="0">
                <a:solidFill>
                  <a:srgbClr val="374151"/>
                </a:solidFill>
              </a:rPr>
              <a:t>O</a:t>
            </a:r>
            <a:r>
              <a:rPr lang="en-US" sz="2000" b="0" i="0" dirty="0">
                <a:solidFill>
                  <a:srgbClr val="374151"/>
                </a:solidFill>
                <a:effectLst/>
              </a:rPr>
              <a:t>perating system APIs (which provide access to the underlying OS functionality).</a:t>
            </a:r>
            <a:endParaRPr lang="en-US" sz="2000" dirty="0">
              <a:solidFill>
                <a:srgbClr val="374151"/>
              </a:solidFill>
            </a:endParaRPr>
          </a:p>
        </p:txBody>
      </p:sp>
    </p:spTree>
    <p:extLst>
      <p:ext uri="{BB962C8B-B14F-4D97-AF65-F5344CB8AC3E}">
        <p14:creationId xmlns:p14="http://schemas.microsoft.com/office/powerpoint/2010/main" val="37883288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sp>
        <p:nvSpPr>
          <p:cNvPr id="12" name="Rectangle 11">
            <a:extLst>
              <a:ext uri="{FF2B5EF4-FFF2-40B4-BE49-F238E27FC236}">
                <a16:creationId xmlns:a16="http://schemas.microsoft.com/office/drawing/2014/main" id="{DEC7A85E-985D-49A7-B18F-17B2B9B54A22}"/>
              </a:ext>
            </a:extLst>
          </p:cNvPr>
          <p:cNvSpPr/>
          <p:nvPr/>
        </p:nvSpPr>
        <p:spPr>
          <a:xfrm>
            <a:off x="207436" y="1006882"/>
            <a:ext cx="11887200" cy="576118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800" b="1" i="0" dirty="0">
                <a:solidFill>
                  <a:srgbClr val="00B0F0"/>
                </a:solidFill>
                <a:effectLst/>
              </a:rPr>
              <a:t>Web APIs</a:t>
            </a:r>
            <a:r>
              <a:rPr lang="en-US" sz="1800" b="0" i="0" dirty="0">
                <a:solidFill>
                  <a:srgbClr val="00B0F0"/>
                </a:solidFill>
                <a:effectLst/>
              </a:rPr>
              <a:t>: </a:t>
            </a:r>
            <a:r>
              <a:rPr lang="en-US" sz="1800" b="0" i="0" dirty="0">
                <a:solidFill>
                  <a:srgbClr val="374151"/>
                </a:solidFill>
                <a:effectLst/>
              </a:rPr>
              <a:t>These APIs are designed to allow web applications to communicate with each other or access data and services over the internet. They often use HTTP protocols and can return data in various formats such as JSON or XML.</a:t>
            </a:r>
          </a:p>
          <a:p>
            <a:pPr marL="342900" indent="-342900">
              <a:buFont typeface="Wingdings" panose="05000000000000000000" pitchFamily="2" charset="2"/>
              <a:buChar char="ü"/>
            </a:pPr>
            <a:endParaRPr lang="en-US" sz="1800" b="0" i="0" dirty="0">
              <a:solidFill>
                <a:srgbClr val="374151"/>
              </a:solidFill>
              <a:effectLst/>
            </a:endParaRPr>
          </a:p>
          <a:p>
            <a:pPr marL="342900" indent="-342900">
              <a:buFont typeface="Wingdings" panose="05000000000000000000" pitchFamily="2" charset="2"/>
              <a:buChar char="ü"/>
            </a:pPr>
            <a:r>
              <a:rPr lang="en-US" sz="1800" b="1" dirty="0">
                <a:solidFill>
                  <a:srgbClr val="00B0F0"/>
                </a:solidFill>
              </a:rPr>
              <a:t>REST APIs: </a:t>
            </a:r>
            <a:r>
              <a:rPr lang="en-US" sz="1800" b="0" i="0" dirty="0">
                <a:solidFill>
                  <a:srgbClr val="374151"/>
                </a:solidFill>
                <a:effectLst/>
              </a:rPr>
              <a:t>Representational State Transfer (REST) APIs are a type of web API that follows specific architectural principles. They use standard HTTP methods like GET, POST, PUT, and DELETE to perform operations on resources and are widely used for building web services.</a:t>
            </a:r>
          </a:p>
          <a:p>
            <a:pPr marL="342900" indent="-342900">
              <a:buFont typeface="Wingdings" panose="05000000000000000000" pitchFamily="2" charset="2"/>
              <a:buChar char="ü"/>
            </a:pPr>
            <a:endParaRPr lang="en-US" sz="1800" b="0" i="0" dirty="0">
              <a:solidFill>
                <a:srgbClr val="374151"/>
              </a:solidFill>
              <a:effectLst/>
            </a:endParaRPr>
          </a:p>
          <a:p>
            <a:pPr marL="342900" indent="-342900">
              <a:buFont typeface="Wingdings" panose="05000000000000000000" pitchFamily="2" charset="2"/>
              <a:buChar char="ü"/>
            </a:pPr>
            <a:r>
              <a:rPr lang="en-US" sz="1800" b="1" dirty="0">
                <a:solidFill>
                  <a:srgbClr val="00B0F0"/>
                </a:solidFill>
              </a:rPr>
              <a:t>SOAP APIs: </a:t>
            </a:r>
            <a:r>
              <a:rPr lang="en-US" sz="1800" b="0" i="0" dirty="0">
                <a:solidFill>
                  <a:srgbClr val="374151"/>
                </a:solidFill>
                <a:effectLst/>
              </a:rPr>
              <a:t>Simple Object Access Protocol (SOAP) APIs are another type of web API that uses XML for communication. They provide a more structured and standardized way of exchanging data between applications and often involve more complex protocols and specifications.</a:t>
            </a:r>
          </a:p>
          <a:p>
            <a:pPr marL="342900" indent="-342900">
              <a:buFont typeface="Wingdings" panose="05000000000000000000" pitchFamily="2" charset="2"/>
              <a:buChar char="ü"/>
            </a:pPr>
            <a:endParaRPr lang="en-US" sz="1800" b="0" i="0" dirty="0">
              <a:solidFill>
                <a:srgbClr val="374151"/>
              </a:solidFill>
              <a:effectLst/>
            </a:endParaRPr>
          </a:p>
          <a:p>
            <a:pPr marL="342900" indent="-342900">
              <a:buFont typeface="Wingdings" panose="05000000000000000000" pitchFamily="2" charset="2"/>
              <a:buChar char="ü"/>
            </a:pPr>
            <a:r>
              <a:rPr lang="en-US" sz="1800" b="1" dirty="0">
                <a:solidFill>
                  <a:srgbClr val="00B0F0"/>
                </a:solidFill>
              </a:rPr>
              <a:t>Library or Framework APIs: </a:t>
            </a:r>
            <a:r>
              <a:rPr lang="en-US" sz="1800" b="0" i="0" dirty="0">
                <a:solidFill>
                  <a:srgbClr val="374151"/>
                </a:solidFill>
                <a:effectLst/>
              </a:rPr>
              <a:t>Many software libraries and frameworks provide their own APIs to allow developers to interact with their features and functionality. These APIs are typically specific to the library or framework being used and provide a way to access and control their underlying capabilities.</a:t>
            </a:r>
          </a:p>
          <a:p>
            <a:pPr marL="342900" indent="-342900">
              <a:buFont typeface="Wingdings" panose="05000000000000000000" pitchFamily="2" charset="2"/>
              <a:buChar char="ü"/>
            </a:pPr>
            <a:endParaRPr lang="en-US" sz="1800" dirty="0">
              <a:solidFill>
                <a:srgbClr val="374151"/>
              </a:solidFill>
            </a:endParaRPr>
          </a:p>
          <a:p>
            <a:pPr marL="342900" indent="-342900">
              <a:buFont typeface="Wingdings" panose="05000000000000000000" pitchFamily="2" charset="2"/>
              <a:buChar char="ü"/>
            </a:pPr>
            <a:r>
              <a:rPr lang="en-US" sz="1800" b="1" dirty="0">
                <a:solidFill>
                  <a:srgbClr val="00B0F0"/>
                </a:solidFill>
              </a:rPr>
              <a:t>Operating System APIs: </a:t>
            </a:r>
            <a:r>
              <a:rPr lang="en-US" sz="1800" dirty="0">
                <a:solidFill>
                  <a:srgbClr val="374151"/>
                </a:solidFill>
              </a:rPr>
              <a:t>These APIs are provided by operating systems to allow developers to access and utilize the underlying functionality of the operating system. They enable tasks such as file management, network communication, process control, and hardware interaction.</a:t>
            </a:r>
          </a:p>
          <a:p>
            <a:pPr marL="342900" indent="-342900">
              <a:buFont typeface="Wingdings" panose="05000000000000000000" pitchFamily="2" charset="2"/>
              <a:buChar char="ü"/>
            </a:pPr>
            <a:endParaRPr lang="en-US" sz="1800" dirty="0">
              <a:solidFill>
                <a:srgbClr val="374151"/>
              </a:solidFill>
            </a:endParaRPr>
          </a:p>
          <a:p>
            <a:pPr marL="342900" indent="-342900">
              <a:buFont typeface="Wingdings" panose="05000000000000000000" pitchFamily="2" charset="2"/>
              <a:buChar char="ü"/>
            </a:pPr>
            <a:r>
              <a:rPr lang="en-US" sz="1800" b="1" dirty="0">
                <a:solidFill>
                  <a:srgbClr val="00B0F0"/>
                </a:solidFill>
              </a:rPr>
              <a:t>Database APIs: </a:t>
            </a:r>
            <a:r>
              <a:rPr lang="en-US" sz="1800" dirty="0">
                <a:solidFill>
                  <a:srgbClr val="374151"/>
                </a:solidFill>
              </a:rPr>
              <a:t>These APIs provide a way for applications to interact with databases. They allow developers to perform operations such as querying, inserting, updating, and deleting data from a database.</a:t>
            </a:r>
          </a:p>
        </p:txBody>
      </p:sp>
      <p:sp>
        <p:nvSpPr>
          <p:cNvPr id="4" name="TextBox 3">
            <a:extLst>
              <a:ext uri="{FF2B5EF4-FFF2-40B4-BE49-F238E27FC236}">
                <a16:creationId xmlns:a16="http://schemas.microsoft.com/office/drawing/2014/main" id="{154A833A-D04A-625F-04EF-87A46EE1BD2C}"/>
              </a:ext>
            </a:extLst>
          </p:cNvPr>
          <p:cNvSpPr txBox="1"/>
          <p:nvPr/>
        </p:nvSpPr>
        <p:spPr>
          <a:xfrm>
            <a:off x="1295400" y="524824"/>
            <a:ext cx="9873280" cy="400110"/>
          </a:xfrm>
          <a:prstGeom prst="rect">
            <a:avLst/>
          </a:prstGeom>
          <a:solidFill>
            <a:srgbClr val="C00000"/>
          </a:solidFill>
        </p:spPr>
        <p:txBody>
          <a:bodyPr wrap="none" rtlCol="0">
            <a:spAutoFit/>
          </a:bodyPr>
          <a:lstStyle/>
          <a:p>
            <a:r>
              <a:rPr lang="en-US" sz="2000" b="0" i="0" dirty="0">
                <a:solidFill>
                  <a:schemeClr val="bg1"/>
                </a:solidFill>
                <a:effectLst/>
                <a:latin typeface="Söhne"/>
              </a:rPr>
              <a:t>APIs can be classified into different types based on their purpose and the protocols they use. </a:t>
            </a:r>
            <a:endParaRPr lang="en-US" sz="2000" dirty="0">
              <a:solidFill>
                <a:schemeClr val="bg1"/>
              </a:solidFill>
            </a:endParaRPr>
          </a:p>
        </p:txBody>
      </p:sp>
    </p:spTree>
    <p:extLst>
      <p:ext uri="{BB962C8B-B14F-4D97-AF65-F5344CB8AC3E}">
        <p14:creationId xmlns:p14="http://schemas.microsoft.com/office/powerpoint/2010/main" val="25131167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sp>
        <p:nvSpPr>
          <p:cNvPr id="12" name="Rectangle 11">
            <a:extLst>
              <a:ext uri="{FF2B5EF4-FFF2-40B4-BE49-F238E27FC236}">
                <a16:creationId xmlns:a16="http://schemas.microsoft.com/office/drawing/2014/main" id="{DEC7A85E-985D-49A7-B18F-17B2B9B54A22}"/>
              </a:ext>
            </a:extLst>
          </p:cNvPr>
          <p:cNvSpPr/>
          <p:nvPr/>
        </p:nvSpPr>
        <p:spPr>
          <a:xfrm>
            <a:off x="207436" y="1676400"/>
            <a:ext cx="11887200" cy="367241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000" b="0" i="0" dirty="0">
                <a:solidFill>
                  <a:srgbClr val="FF0000"/>
                </a:solidFill>
                <a:effectLst/>
              </a:rPr>
              <a:t>APIs</a:t>
            </a:r>
            <a:r>
              <a:rPr lang="en-US" sz="2000" b="0" i="0" dirty="0">
                <a:solidFill>
                  <a:srgbClr val="374151"/>
                </a:solidFill>
                <a:effectLst/>
              </a:rPr>
              <a:t> are typically documented to provide developers with instructions on how to use them, including the available endpoints, parameters, and expected responses.</a:t>
            </a:r>
          </a:p>
          <a:p>
            <a:pPr marL="342900" indent="-342900">
              <a:buFont typeface="Wingdings" panose="05000000000000000000" pitchFamily="2" charset="2"/>
              <a:buChar char="ü"/>
            </a:pPr>
            <a:endParaRPr lang="en-US" sz="2000" dirty="0">
              <a:solidFill>
                <a:srgbClr val="374151"/>
              </a:solidFill>
            </a:endParaRPr>
          </a:p>
          <a:p>
            <a:pPr marL="342900" indent="-342900">
              <a:buFont typeface="Wingdings" panose="05000000000000000000" pitchFamily="2" charset="2"/>
              <a:buChar char="ü"/>
            </a:pPr>
            <a:r>
              <a:rPr lang="en-US" sz="2000" b="0" i="0" dirty="0">
                <a:solidFill>
                  <a:srgbClr val="374151"/>
                </a:solidFill>
                <a:effectLst/>
              </a:rPr>
              <a:t>Common formats for </a:t>
            </a:r>
            <a:r>
              <a:rPr lang="en-US" sz="2000" b="0" i="0" dirty="0">
                <a:solidFill>
                  <a:srgbClr val="FF0000"/>
                </a:solidFill>
                <a:effectLst/>
              </a:rPr>
              <a:t>API</a:t>
            </a:r>
            <a:r>
              <a:rPr lang="en-US" sz="2000" b="0" i="0" dirty="0">
                <a:solidFill>
                  <a:srgbClr val="374151"/>
                </a:solidFill>
                <a:effectLst/>
              </a:rPr>
              <a:t> documentation include </a:t>
            </a:r>
            <a:r>
              <a:rPr lang="en-US" sz="2000" b="0" i="0" dirty="0" err="1">
                <a:solidFill>
                  <a:srgbClr val="374151"/>
                </a:solidFill>
                <a:effectLst/>
              </a:rPr>
              <a:t>OpenAPI</a:t>
            </a:r>
            <a:r>
              <a:rPr lang="en-US" sz="2000" b="0" i="0" dirty="0">
                <a:solidFill>
                  <a:srgbClr val="374151"/>
                </a:solidFill>
                <a:effectLst/>
              </a:rPr>
              <a:t> (formerly known as Swagger), RAML, and API Blueprint.</a:t>
            </a:r>
          </a:p>
          <a:p>
            <a:pPr marL="342900" indent="-342900">
              <a:buFont typeface="Wingdings" panose="05000000000000000000" pitchFamily="2" charset="2"/>
              <a:buChar char="ü"/>
            </a:pPr>
            <a:endParaRPr lang="en-US" sz="2000" dirty="0">
              <a:solidFill>
                <a:srgbClr val="374151"/>
              </a:solidFill>
            </a:endParaRPr>
          </a:p>
          <a:p>
            <a:pPr marL="342900" indent="-342900">
              <a:buFont typeface="Wingdings" panose="05000000000000000000" pitchFamily="2" charset="2"/>
              <a:buChar char="ü"/>
            </a:pPr>
            <a:r>
              <a:rPr lang="en-US" sz="2000" dirty="0">
                <a:solidFill>
                  <a:srgbClr val="FF0000"/>
                </a:solidFill>
              </a:rPr>
              <a:t>APIs</a:t>
            </a:r>
            <a:r>
              <a:rPr lang="en-US" sz="2000" dirty="0">
                <a:solidFill>
                  <a:srgbClr val="374151"/>
                </a:solidFill>
              </a:rPr>
              <a:t> are often documented and provided by software developers or organizations as part of their services. They specify the available endpoints, request/response formats, authentication mechanisms, and any other relevant details necessary for integration. Developers can then use these </a:t>
            </a:r>
            <a:r>
              <a:rPr lang="en-US" sz="2000" dirty="0">
                <a:solidFill>
                  <a:srgbClr val="FF0000"/>
                </a:solidFill>
              </a:rPr>
              <a:t>APIs</a:t>
            </a:r>
            <a:r>
              <a:rPr lang="en-US" sz="2000" dirty="0">
                <a:solidFill>
                  <a:srgbClr val="374151"/>
                </a:solidFill>
              </a:rPr>
              <a:t> to leverage the functionality of existing software components or services, saving time and effort in the development process.</a:t>
            </a:r>
          </a:p>
        </p:txBody>
      </p:sp>
    </p:spTree>
    <p:extLst>
      <p:ext uri="{BB962C8B-B14F-4D97-AF65-F5344CB8AC3E}">
        <p14:creationId xmlns:p14="http://schemas.microsoft.com/office/powerpoint/2010/main" val="32478332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sp>
        <p:nvSpPr>
          <p:cNvPr id="12" name="Rectangle 11">
            <a:extLst>
              <a:ext uri="{FF2B5EF4-FFF2-40B4-BE49-F238E27FC236}">
                <a16:creationId xmlns:a16="http://schemas.microsoft.com/office/drawing/2014/main" id="{DEC7A85E-985D-49A7-B18F-17B2B9B54A22}"/>
              </a:ext>
            </a:extLst>
          </p:cNvPr>
          <p:cNvSpPr/>
          <p:nvPr/>
        </p:nvSpPr>
        <p:spPr>
          <a:xfrm>
            <a:off x="176392" y="1828800"/>
            <a:ext cx="11887200" cy="2362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lvl="1"/>
            <a:endParaRPr lang="en-US" sz="2000" dirty="0">
              <a:solidFill>
                <a:srgbClr val="374151"/>
              </a:solidFill>
            </a:endParaRPr>
          </a:p>
          <a:p>
            <a:pPr lvl="1"/>
            <a:endParaRPr lang="en-US" sz="2000" dirty="0">
              <a:solidFill>
                <a:srgbClr val="374151"/>
              </a:solidFill>
            </a:endParaRPr>
          </a:p>
          <a:p>
            <a:pPr marL="342900" indent="-342900">
              <a:buFont typeface="Wingdings" panose="05000000000000000000" pitchFamily="2" charset="2"/>
              <a:buChar char="ü"/>
            </a:pPr>
            <a:r>
              <a:rPr lang="en-US" sz="2000" b="0" i="0" dirty="0">
                <a:solidFill>
                  <a:srgbClr val="374151"/>
                </a:solidFill>
                <a:effectLst/>
              </a:rPr>
              <a:t>Overall, </a:t>
            </a:r>
            <a:r>
              <a:rPr lang="en-US" sz="2000" b="0" i="0" dirty="0">
                <a:solidFill>
                  <a:srgbClr val="FF0000"/>
                </a:solidFill>
                <a:effectLst/>
              </a:rPr>
              <a:t>APIs</a:t>
            </a:r>
            <a:r>
              <a:rPr lang="en-US" sz="2000" b="0" i="0" dirty="0">
                <a:solidFill>
                  <a:srgbClr val="374151"/>
                </a:solidFill>
                <a:effectLst/>
              </a:rPr>
              <a:t> play a crucial role in modern software development, enabling interoperability, integration, and the development of complex applications by leveraging the functionality of existing services and components.</a:t>
            </a:r>
          </a:p>
          <a:p>
            <a:pPr marL="342900" indent="-342900">
              <a:buFont typeface="Wingdings" panose="05000000000000000000" pitchFamily="2" charset="2"/>
              <a:buChar char="ü"/>
            </a:pPr>
            <a:endParaRPr lang="en-US" sz="2000" dirty="0">
              <a:solidFill>
                <a:srgbClr val="374151"/>
              </a:solidFill>
            </a:endParaRPr>
          </a:p>
          <a:p>
            <a:pPr marL="342900" indent="-342900">
              <a:buFont typeface="Wingdings" panose="05000000000000000000" pitchFamily="2" charset="2"/>
              <a:buChar char="ü"/>
            </a:pPr>
            <a:r>
              <a:rPr lang="en-US" sz="2000" b="0" i="0" dirty="0">
                <a:solidFill>
                  <a:srgbClr val="374151"/>
                </a:solidFill>
                <a:effectLst/>
              </a:rPr>
              <a:t>In recent years, </a:t>
            </a:r>
            <a:r>
              <a:rPr lang="en-US" sz="2000" b="0" i="0" dirty="0">
                <a:solidFill>
                  <a:srgbClr val="FF0000"/>
                </a:solidFill>
                <a:effectLst/>
              </a:rPr>
              <a:t>APIs</a:t>
            </a:r>
            <a:r>
              <a:rPr lang="en-US" sz="2000" b="0" i="0" dirty="0">
                <a:solidFill>
                  <a:srgbClr val="374151"/>
                </a:solidFill>
                <a:effectLst/>
              </a:rPr>
              <a:t> have become increasingly important due to the rise of cloud computing, microservices architecture, and the need for interoperability between different applications and services. They have played a crucial role in enabling the development of complex and interconnected software ecosystems.</a:t>
            </a:r>
          </a:p>
          <a:p>
            <a:pPr marL="342900" indent="-342900">
              <a:buFont typeface="Wingdings" panose="05000000000000000000" pitchFamily="2" charset="2"/>
              <a:buChar char="ü"/>
            </a:pPr>
            <a:endParaRPr lang="en-US" sz="2000" b="0" i="0" dirty="0">
              <a:solidFill>
                <a:srgbClr val="374151"/>
              </a:solidFill>
              <a:effectLst/>
            </a:endParaRPr>
          </a:p>
          <a:p>
            <a:pPr lvl="1"/>
            <a:endParaRPr lang="en-US" sz="2000" dirty="0">
              <a:solidFill>
                <a:srgbClr val="374151"/>
              </a:solidFill>
            </a:endParaRPr>
          </a:p>
        </p:txBody>
      </p:sp>
    </p:spTree>
    <p:extLst>
      <p:ext uri="{BB962C8B-B14F-4D97-AF65-F5344CB8AC3E}">
        <p14:creationId xmlns:p14="http://schemas.microsoft.com/office/powerpoint/2010/main" val="28613170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pic>
        <p:nvPicPr>
          <p:cNvPr id="5" name="Picture 4">
            <a:extLst>
              <a:ext uri="{FF2B5EF4-FFF2-40B4-BE49-F238E27FC236}">
                <a16:creationId xmlns:a16="http://schemas.microsoft.com/office/drawing/2014/main" id="{57A85DF2-7EC1-84A8-3729-5E564F56D9C7}"/>
              </a:ext>
            </a:extLst>
          </p:cNvPr>
          <p:cNvPicPr>
            <a:picLocks noChangeAspect="1"/>
          </p:cNvPicPr>
          <p:nvPr/>
        </p:nvPicPr>
        <p:blipFill>
          <a:blip r:embed="rId3"/>
          <a:stretch>
            <a:fillRect/>
          </a:stretch>
        </p:blipFill>
        <p:spPr>
          <a:xfrm>
            <a:off x="3375424" y="1840092"/>
            <a:ext cx="5441152" cy="3177815"/>
          </a:xfrm>
          <a:prstGeom prst="rect">
            <a:avLst/>
          </a:prstGeom>
        </p:spPr>
      </p:pic>
      <p:sp>
        <p:nvSpPr>
          <p:cNvPr id="4" name="Rectangle 3">
            <a:extLst>
              <a:ext uri="{FF2B5EF4-FFF2-40B4-BE49-F238E27FC236}">
                <a16:creationId xmlns:a16="http://schemas.microsoft.com/office/drawing/2014/main" id="{D42FEB79-0F0F-4B2B-3855-BE611A866CCD}"/>
              </a:ext>
            </a:extLst>
          </p:cNvPr>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sp>
        <p:nvSpPr>
          <p:cNvPr id="8" name="Flowchart: Alternate Process 7">
            <a:extLst>
              <a:ext uri="{FF2B5EF4-FFF2-40B4-BE49-F238E27FC236}">
                <a16:creationId xmlns:a16="http://schemas.microsoft.com/office/drawing/2014/main" id="{043505B3-F987-32CD-4BD6-BA05A78101AE}"/>
              </a:ext>
            </a:extLst>
          </p:cNvPr>
          <p:cNvSpPr/>
          <p:nvPr/>
        </p:nvSpPr>
        <p:spPr>
          <a:xfrm>
            <a:off x="5486400" y="3124200"/>
            <a:ext cx="685800" cy="460248"/>
          </a:xfrm>
          <a:prstGeom prst="flowChartAlternateProcess">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API</a:t>
            </a:r>
          </a:p>
        </p:txBody>
      </p:sp>
    </p:spTree>
    <p:extLst>
      <p:ext uri="{BB962C8B-B14F-4D97-AF65-F5344CB8AC3E}">
        <p14:creationId xmlns:p14="http://schemas.microsoft.com/office/powerpoint/2010/main" val="20491981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sp>
        <p:nvSpPr>
          <p:cNvPr id="11" name="Oval 10">
            <a:extLst>
              <a:ext uri="{FF2B5EF4-FFF2-40B4-BE49-F238E27FC236}">
                <a16:creationId xmlns:a16="http://schemas.microsoft.com/office/drawing/2014/main" id="{C61DD113-C045-F839-C0AC-32BB4D76CC16}"/>
              </a:ext>
            </a:extLst>
          </p:cNvPr>
          <p:cNvSpPr/>
          <p:nvPr/>
        </p:nvSpPr>
        <p:spPr>
          <a:xfrm>
            <a:off x="1524000" y="2743200"/>
            <a:ext cx="2971800" cy="1524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849D200B-496B-6AD7-A35B-89A5B520B70B}"/>
              </a:ext>
            </a:extLst>
          </p:cNvPr>
          <p:cNvSpPr/>
          <p:nvPr/>
        </p:nvSpPr>
        <p:spPr>
          <a:xfrm>
            <a:off x="7848600" y="2667000"/>
            <a:ext cx="2971800" cy="1524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26" name="Picture 2" descr="Indigo Logo PNG Transparent Background Free Download">
            <a:extLst>
              <a:ext uri="{FF2B5EF4-FFF2-40B4-BE49-F238E27FC236}">
                <a16:creationId xmlns:a16="http://schemas.microsoft.com/office/drawing/2014/main" id="{CC2AF351-82F9-F75B-C773-D39F861582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2476500"/>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keMyTrip - NextPax">
            <a:extLst>
              <a:ext uri="{FF2B5EF4-FFF2-40B4-BE49-F238E27FC236}">
                <a16:creationId xmlns:a16="http://schemas.microsoft.com/office/drawing/2014/main" id="{49311B01-7C1C-C893-79B0-157290CBCA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0089" y="2949575"/>
            <a:ext cx="2400300" cy="1111250"/>
          </a:xfrm>
          <a:prstGeom prst="rect">
            <a:avLst/>
          </a:prstGeom>
          <a:noFill/>
          <a:extLst>
            <a:ext uri="{909E8E84-426E-40DD-AFC4-6F175D3DCCD1}">
              <a14:hiddenFill xmlns:a14="http://schemas.microsoft.com/office/drawing/2010/main">
                <a:solidFill>
                  <a:srgbClr val="FFFFFF"/>
                </a:solidFill>
              </a14:hiddenFill>
            </a:ext>
          </a:extLst>
        </p:spPr>
      </p:pic>
      <p:sp>
        <p:nvSpPr>
          <p:cNvPr id="13" name="Flowchart: Alternate Process 12">
            <a:extLst>
              <a:ext uri="{FF2B5EF4-FFF2-40B4-BE49-F238E27FC236}">
                <a16:creationId xmlns:a16="http://schemas.microsoft.com/office/drawing/2014/main" id="{1FB53C1C-EEB4-5C77-C3CF-2C110135B621}"/>
              </a:ext>
            </a:extLst>
          </p:cNvPr>
          <p:cNvSpPr/>
          <p:nvPr/>
        </p:nvSpPr>
        <p:spPr>
          <a:xfrm>
            <a:off x="8050389" y="2480860"/>
            <a:ext cx="2617611" cy="460248"/>
          </a:xfrm>
          <a:prstGeom prst="flowChartAlternateProcess">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74151"/>
                </a:solidFill>
                <a:latin typeface="Söhne"/>
              </a:rPr>
              <a:t>A</a:t>
            </a:r>
            <a:r>
              <a:rPr lang="en-US" sz="1600" b="0" i="0" dirty="0">
                <a:solidFill>
                  <a:srgbClr val="374151"/>
                </a:solidFill>
                <a:effectLst/>
                <a:latin typeface="Söhne"/>
              </a:rPr>
              <a:t>irline ticket booking API</a:t>
            </a:r>
            <a:endParaRPr lang="en-US" sz="2400" dirty="0">
              <a:solidFill>
                <a:schemeClr val="tx1"/>
              </a:solidFill>
            </a:endParaRPr>
          </a:p>
        </p:txBody>
      </p:sp>
      <p:cxnSp>
        <p:nvCxnSpPr>
          <p:cNvPr id="15" name="Straight Arrow Connector 14">
            <a:extLst>
              <a:ext uri="{FF2B5EF4-FFF2-40B4-BE49-F238E27FC236}">
                <a16:creationId xmlns:a16="http://schemas.microsoft.com/office/drawing/2014/main" id="{A7F94CD7-AF28-EE6D-53ED-4567B13145A4}"/>
              </a:ext>
            </a:extLst>
          </p:cNvPr>
          <p:cNvCxnSpPr>
            <a:stCxn id="11" idx="6"/>
          </p:cNvCxnSpPr>
          <p:nvPr/>
        </p:nvCxnSpPr>
        <p:spPr>
          <a:xfrm flipV="1">
            <a:off x="4495800" y="3429000"/>
            <a:ext cx="3352800" cy="76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Speech Bubble: Rectangle with Corners Rounded 4">
            <a:extLst>
              <a:ext uri="{FF2B5EF4-FFF2-40B4-BE49-F238E27FC236}">
                <a16:creationId xmlns:a16="http://schemas.microsoft.com/office/drawing/2014/main" id="{7345E359-410E-1F90-A521-C4F50159EA85}"/>
              </a:ext>
            </a:extLst>
          </p:cNvPr>
          <p:cNvSpPr/>
          <p:nvPr/>
        </p:nvSpPr>
        <p:spPr>
          <a:xfrm>
            <a:off x="7848600" y="5410200"/>
            <a:ext cx="4038600" cy="533400"/>
          </a:xfrm>
          <a:prstGeom prst="wedgeRoundRectCallout">
            <a:avLst>
              <a:gd name="adj1" fmla="val -19572"/>
              <a:gd name="adj2" fmla="val -357804"/>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Airline or Flight Reservation System</a:t>
            </a:r>
          </a:p>
        </p:txBody>
      </p:sp>
    </p:spTree>
    <p:extLst>
      <p:ext uri="{BB962C8B-B14F-4D97-AF65-F5344CB8AC3E}">
        <p14:creationId xmlns:p14="http://schemas.microsoft.com/office/powerpoint/2010/main" val="13788829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91358</TotalTime>
  <Words>1347</Words>
  <Application>Microsoft Office PowerPoint</Application>
  <PresentationFormat>Widescreen</PresentationFormat>
  <Paragraphs>109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9801</cp:revision>
  <dcterms:created xsi:type="dcterms:W3CDTF">2006-08-16T00:00:00Z</dcterms:created>
  <dcterms:modified xsi:type="dcterms:W3CDTF">2023-06-14T09:34:59Z</dcterms:modified>
</cp:coreProperties>
</file>