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85" r:id="rId2"/>
    <p:sldId id="486" r:id="rId3"/>
    <p:sldId id="490" r:id="rId4"/>
    <p:sldId id="489" r:id="rId5"/>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291" autoAdjust="0"/>
  </p:normalViewPr>
  <p:slideViewPr>
    <p:cSldViewPr>
      <p:cViewPr varScale="1">
        <p:scale>
          <a:sx n="68" d="100"/>
          <a:sy n="68" d="100"/>
        </p:scale>
        <p:origin x="1282"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09165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77585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01280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82212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9/4/2023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sp>
        <p:nvSpPr>
          <p:cNvPr id="11" name="Rectangle 10">
            <a:extLst>
              <a:ext uri="{FF2B5EF4-FFF2-40B4-BE49-F238E27FC236}">
                <a16:creationId xmlns:a16="http://schemas.microsoft.com/office/drawing/2014/main" id="{A8A46961-96A7-E4E0-5BE0-C1F3372B4B2A}"/>
              </a:ext>
            </a:extLst>
          </p:cNvPr>
          <p:cNvSpPr/>
          <p:nvPr/>
        </p:nvSpPr>
        <p:spPr>
          <a:xfrm>
            <a:off x="76200" y="604057"/>
            <a:ext cx="12039600" cy="29210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ü"/>
            </a:pPr>
            <a:r>
              <a:rPr lang="en-US" sz="1800" b="0" i="0" dirty="0">
                <a:solidFill>
                  <a:schemeClr val="tx1"/>
                </a:solidFill>
                <a:effectLst/>
              </a:rPr>
              <a:t>Imagine you're in a </a:t>
            </a:r>
            <a:r>
              <a:rPr lang="en-US" sz="1800" b="0" i="0" dirty="0">
                <a:solidFill>
                  <a:srgbClr val="C00000"/>
                </a:solidFill>
                <a:effectLst/>
              </a:rPr>
              <a:t>restaurant</a:t>
            </a:r>
            <a:r>
              <a:rPr lang="en-US" sz="1800" b="0" i="0" dirty="0">
                <a:solidFill>
                  <a:schemeClr val="tx1"/>
                </a:solidFill>
                <a:effectLst/>
              </a:rPr>
              <a:t> and you want to order some food. The </a:t>
            </a:r>
            <a:r>
              <a:rPr lang="en-US" sz="1800" b="0" i="0" dirty="0">
                <a:solidFill>
                  <a:srgbClr val="C00000"/>
                </a:solidFill>
                <a:effectLst/>
              </a:rPr>
              <a:t>waiter</a:t>
            </a:r>
            <a:r>
              <a:rPr lang="en-US" sz="1800" b="0" i="0" dirty="0">
                <a:solidFill>
                  <a:schemeClr val="tx1"/>
                </a:solidFill>
                <a:effectLst/>
              </a:rPr>
              <a:t> takes your order, sends it to the </a:t>
            </a:r>
            <a:r>
              <a:rPr lang="en-US" sz="1800" b="0" i="0" dirty="0">
                <a:solidFill>
                  <a:srgbClr val="FF0000"/>
                </a:solidFill>
                <a:effectLst/>
              </a:rPr>
              <a:t>kitchen</a:t>
            </a:r>
            <a:r>
              <a:rPr lang="en-US" sz="1800" b="0" i="0" dirty="0">
                <a:solidFill>
                  <a:schemeClr val="tx1"/>
                </a:solidFill>
                <a:effectLst/>
              </a:rPr>
              <a:t>, and then brings your food back to you. In this scenario, the </a:t>
            </a:r>
            <a:r>
              <a:rPr lang="en-US" sz="1800" b="0" i="0" dirty="0">
                <a:solidFill>
                  <a:srgbClr val="C00000"/>
                </a:solidFill>
                <a:effectLst/>
              </a:rPr>
              <a:t>waiter</a:t>
            </a:r>
            <a:r>
              <a:rPr lang="en-US" sz="1800" b="0" i="0" dirty="0">
                <a:solidFill>
                  <a:schemeClr val="tx1"/>
                </a:solidFill>
                <a:effectLst/>
              </a:rPr>
              <a:t> is like a </a:t>
            </a:r>
            <a:r>
              <a:rPr lang="en-US" sz="1800" b="0" i="0" dirty="0">
                <a:solidFill>
                  <a:srgbClr val="C00000"/>
                </a:solidFill>
                <a:effectLst/>
              </a:rPr>
              <a:t>messenger</a:t>
            </a:r>
            <a:r>
              <a:rPr lang="en-US" sz="1800" b="0" i="0" dirty="0">
                <a:solidFill>
                  <a:schemeClr val="tx1"/>
                </a:solidFill>
                <a:effectLst/>
              </a:rPr>
              <a:t> between you and the kitchen, making sure everything happens smoothly.</a:t>
            </a:r>
          </a:p>
          <a:p>
            <a:pPr marL="285750" indent="-285750" algn="l">
              <a:buFont typeface="Wingdings" panose="05000000000000000000" pitchFamily="2" charset="2"/>
              <a:buChar char="ü"/>
            </a:pPr>
            <a:endParaRPr lang="en-US" sz="1800" b="0" i="0" dirty="0">
              <a:solidFill>
                <a:schemeClr val="tx1"/>
              </a:solidFill>
              <a:effectLst/>
            </a:endParaRPr>
          </a:p>
          <a:p>
            <a:pPr marL="285750" indent="-285750" algn="l">
              <a:buFont typeface="Wingdings" panose="05000000000000000000" pitchFamily="2" charset="2"/>
              <a:buChar char="ü"/>
            </a:pPr>
            <a:r>
              <a:rPr lang="en-US" sz="1800" b="0" i="0" dirty="0">
                <a:solidFill>
                  <a:schemeClr val="tx1"/>
                </a:solidFill>
                <a:effectLst/>
              </a:rPr>
              <a:t>Now, think of a computer system or a website that wants to share </a:t>
            </a:r>
            <a:r>
              <a:rPr lang="en-US" sz="1800" b="0" i="0" dirty="0">
                <a:solidFill>
                  <a:srgbClr val="FF0000"/>
                </a:solidFill>
                <a:effectLst/>
              </a:rPr>
              <a:t>information</a:t>
            </a:r>
            <a:r>
              <a:rPr lang="en-US" sz="1800" b="0" i="0" dirty="0">
                <a:solidFill>
                  <a:schemeClr val="tx1"/>
                </a:solidFill>
                <a:effectLst/>
              </a:rPr>
              <a:t> with other computer systems or websites. They can't just talk to each other like we do; they need a special way to communicate. That's where a </a:t>
            </a:r>
            <a:r>
              <a:rPr lang="en-US" sz="1800" b="0" i="0" dirty="0">
                <a:solidFill>
                  <a:srgbClr val="C00000"/>
                </a:solidFill>
                <a:effectLst/>
              </a:rPr>
              <a:t>REST API </a:t>
            </a:r>
            <a:r>
              <a:rPr lang="en-US" sz="1800" b="0" i="0" dirty="0">
                <a:solidFill>
                  <a:schemeClr val="tx1"/>
                </a:solidFill>
                <a:effectLst/>
              </a:rPr>
              <a:t>comes in.</a:t>
            </a:r>
          </a:p>
          <a:p>
            <a:pPr marL="285750" indent="-285750" algn="l">
              <a:buFont typeface="Wingdings" panose="05000000000000000000" pitchFamily="2" charset="2"/>
              <a:buChar char="ü"/>
            </a:pPr>
            <a:endParaRPr lang="en-US" sz="1800" b="0" i="0" dirty="0">
              <a:solidFill>
                <a:schemeClr val="tx1"/>
              </a:solidFill>
              <a:effectLst/>
            </a:endParaRPr>
          </a:p>
          <a:p>
            <a:pPr marL="285750" indent="-285750" algn="l">
              <a:buFont typeface="Wingdings" panose="05000000000000000000" pitchFamily="2" charset="2"/>
              <a:buChar char="ü"/>
            </a:pPr>
            <a:r>
              <a:rPr lang="en-US" sz="1800" b="0" i="0" dirty="0">
                <a:solidFill>
                  <a:schemeClr val="tx1"/>
                </a:solidFill>
                <a:effectLst/>
              </a:rPr>
              <a:t>A </a:t>
            </a:r>
            <a:r>
              <a:rPr lang="en-US" sz="1800" b="0" i="0" dirty="0">
                <a:solidFill>
                  <a:srgbClr val="C00000"/>
                </a:solidFill>
                <a:effectLst/>
              </a:rPr>
              <a:t>REST API </a:t>
            </a:r>
            <a:r>
              <a:rPr lang="en-US" sz="1800" b="0" i="0" dirty="0">
                <a:solidFill>
                  <a:schemeClr val="tx1"/>
                </a:solidFill>
                <a:effectLst/>
              </a:rPr>
              <a:t>is like a set of rules that computers follow to talk to each other over the internet. It's like a </a:t>
            </a:r>
            <a:r>
              <a:rPr lang="en-US" sz="1800" b="0" i="0" dirty="0">
                <a:solidFill>
                  <a:srgbClr val="C00000"/>
                </a:solidFill>
                <a:effectLst/>
              </a:rPr>
              <a:t>menu</a:t>
            </a:r>
            <a:r>
              <a:rPr lang="en-US" sz="1800" b="0" i="0" dirty="0">
                <a:solidFill>
                  <a:schemeClr val="tx1"/>
                </a:solidFill>
                <a:effectLst/>
              </a:rPr>
              <a:t> that tells them how to ask for things and how to give things back. Just like the </a:t>
            </a:r>
            <a:r>
              <a:rPr lang="en-US" sz="1800" b="0" i="0" dirty="0">
                <a:solidFill>
                  <a:srgbClr val="C00000"/>
                </a:solidFill>
                <a:effectLst/>
              </a:rPr>
              <a:t>waiter</a:t>
            </a:r>
            <a:r>
              <a:rPr lang="en-US" sz="1800" b="0" i="0" dirty="0">
                <a:solidFill>
                  <a:schemeClr val="tx1"/>
                </a:solidFill>
                <a:effectLst/>
              </a:rPr>
              <a:t> in the </a:t>
            </a:r>
            <a:r>
              <a:rPr lang="en-US" sz="1800" b="0" i="0" dirty="0">
                <a:solidFill>
                  <a:srgbClr val="C00000"/>
                </a:solidFill>
                <a:effectLst/>
              </a:rPr>
              <a:t>restaurant</a:t>
            </a:r>
            <a:r>
              <a:rPr lang="en-US" sz="1800" b="0" i="0" dirty="0">
                <a:solidFill>
                  <a:schemeClr val="tx1"/>
                </a:solidFill>
                <a:effectLst/>
              </a:rPr>
              <a:t>, the REST API makes sure that different systems understand each other and exchange </a:t>
            </a:r>
            <a:r>
              <a:rPr lang="en-US" sz="1800" b="0" i="0" dirty="0">
                <a:solidFill>
                  <a:srgbClr val="C00000"/>
                </a:solidFill>
                <a:effectLst/>
              </a:rPr>
              <a:t>information</a:t>
            </a:r>
            <a:r>
              <a:rPr lang="en-US" sz="1800" b="0" i="0" dirty="0">
                <a:solidFill>
                  <a:schemeClr val="tx1"/>
                </a:solidFill>
                <a:effectLst/>
              </a:rPr>
              <a:t> correctly.</a:t>
            </a:r>
          </a:p>
        </p:txBody>
      </p:sp>
      <p:pic>
        <p:nvPicPr>
          <p:cNvPr id="7" name="Picture 6">
            <a:extLst>
              <a:ext uri="{FF2B5EF4-FFF2-40B4-BE49-F238E27FC236}">
                <a16:creationId xmlns:a16="http://schemas.microsoft.com/office/drawing/2014/main" id="{2C0AF92A-E474-8DF1-99C0-7076BCD37A4B}"/>
              </a:ext>
            </a:extLst>
          </p:cNvPr>
          <p:cNvPicPr>
            <a:picLocks noChangeAspect="1"/>
          </p:cNvPicPr>
          <p:nvPr/>
        </p:nvPicPr>
        <p:blipFill>
          <a:blip r:embed="rId3"/>
          <a:stretch>
            <a:fillRect/>
          </a:stretch>
        </p:blipFill>
        <p:spPr>
          <a:xfrm>
            <a:off x="2781300" y="3656895"/>
            <a:ext cx="6629400" cy="3213294"/>
          </a:xfrm>
          <a:prstGeom prst="rect">
            <a:avLst/>
          </a:prstGeom>
        </p:spPr>
      </p:pic>
    </p:spTree>
    <p:extLst>
      <p:ext uri="{BB962C8B-B14F-4D97-AF65-F5344CB8AC3E}">
        <p14:creationId xmlns:p14="http://schemas.microsoft.com/office/powerpoint/2010/main" val="7871818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sp>
        <p:nvSpPr>
          <p:cNvPr id="11" name="Rectangle 10">
            <a:extLst>
              <a:ext uri="{FF2B5EF4-FFF2-40B4-BE49-F238E27FC236}">
                <a16:creationId xmlns:a16="http://schemas.microsoft.com/office/drawing/2014/main" id="{A8A46961-96A7-E4E0-5BE0-C1F3372B4B2A}"/>
              </a:ext>
            </a:extLst>
          </p:cNvPr>
          <p:cNvSpPr/>
          <p:nvPr/>
        </p:nvSpPr>
        <p:spPr>
          <a:xfrm>
            <a:off x="76200" y="1673467"/>
            <a:ext cx="12039600" cy="489454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000" b="1" u="sng" dirty="0">
                <a:solidFill>
                  <a:srgbClr val="C00000"/>
                </a:solidFill>
              </a:rPr>
              <a:t>Clear Menu (URLs): </a:t>
            </a:r>
            <a:r>
              <a:rPr lang="en-US" sz="2000" dirty="0">
                <a:solidFill>
                  <a:schemeClr val="tx1"/>
                </a:solidFill>
              </a:rPr>
              <a:t>Just like a menu in a restaurant, the web addresses (URLs) should be clear and organized. This helps the systems know exactly what they're asking for.</a:t>
            </a:r>
          </a:p>
          <a:p>
            <a:pPr marL="457200" indent="-457200">
              <a:buFont typeface="+mj-lt"/>
              <a:buAutoNum type="arabicPeriod"/>
            </a:pPr>
            <a:endParaRPr lang="en-US" sz="2000" dirty="0">
              <a:solidFill>
                <a:schemeClr val="tx1"/>
              </a:solidFill>
            </a:endParaRPr>
          </a:p>
          <a:p>
            <a:pPr marL="457200" indent="-457200">
              <a:buFont typeface="+mj-lt"/>
              <a:buAutoNum type="arabicPeriod"/>
            </a:pPr>
            <a:r>
              <a:rPr lang="en-US" sz="2000" b="1" u="sng" dirty="0">
                <a:solidFill>
                  <a:srgbClr val="C00000"/>
                </a:solidFill>
              </a:rPr>
              <a:t>Proper Orders (HTTP Methods): </a:t>
            </a:r>
            <a:r>
              <a:rPr lang="en-US" sz="2000" dirty="0">
                <a:solidFill>
                  <a:schemeClr val="tx1"/>
                </a:solidFill>
              </a:rPr>
              <a:t>When you order food, you might say "I want a burger." Computers also have different ways to ask for things. The most common ones are like saying "GET me this" or "POST this new thing." Using the right method for the right request is important.</a:t>
            </a:r>
          </a:p>
          <a:p>
            <a:pPr marL="457200" indent="-457200">
              <a:buFont typeface="+mj-lt"/>
              <a:buAutoNum type="arabicPeriod"/>
            </a:pPr>
            <a:endParaRPr lang="en-US" sz="2000" dirty="0">
              <a:solidFill>
                <a:schemeClr val="tx1"/>
              </a:solidFill>
            </a:endParaRPr>
          </a:p>
          <a:p>
            <a:pPr marL="457200" indent="-457200">
              <a:buFont typeface="+mj-lt"/>
              <a:buAutoNum type="arabicPeriod"/>
            </a:pPr>
            <a:r>
              <a:rPr lang="en-US" sz="2000" b="1" u="sng" dirty="0">
                <a:solidFill>
                  <a:srgbClr val="C00000"/>
                </a:solidFill>
              </a:rPr>
              <a:t>Fresh Ingredients (Data): </a:t>
            </a:r>
            <a:r>
              <a:rPr lang="en-US" sz="2000" dirty="0">
                <a:solidFill>
                  <a:schemeClr val="tx1"/>
                </a:solidFill>
              </a:rPr>
              <a:t>When you order food, the kitchen needs to know what you want on it. Computers also exchange information called data. Making sure the data is correct and well-organized is like having fresh ingredients for your order.</a:t>
            </a:r>
          </a:p>
          <a:p>
            <a:pPr marL="457200" indent="-457200">
              <a:buFont typeface="+mj-lt"/>
              <a:buAutoNum type="arabicPeriod"/>
            </a:pPr>
            <a:endParaRPr lang="en-US" sz="2000" dirty="0">
              <a:solidFill>
                <a:schemeClr val="tx1"/>
              </a:solidFill>
            </a:endParaRPr>
          </a:p>
          <a:p>
            <a:pPr marL="457200" indent="-457200">
              <a:buFont typeface="+mj-lt"/>
              <a:buAutoNum type="arabicPeriod"/>
            </a:pPr>
            <a:r>
              <a:rPr lang="en-US" sz="2000" b="1" u="sng" dirty="0">
                <a:solidFill>
                  <a:srgbClr val="C00000"/>
                </a:solidFill>
              </a:rPr>
              <a:t>Responses (Status Codes): </a:t>
            </a:r>
            <a:r>
              <a:rPr lang="en-US" sz="2000" dirty="0">
                <a:solidFill>
                  <a:schemeClr val="tx1"/>
                </a:solidFill>
              </a:rPr>
              <a:t>After you order, the waiter might say "Here's your food!" Computers also send back messages to tell each other what happened. These messages have numbers (status codes) that explain if everything went well or if there's a problem.</a:t>
            </a:r>
          </a:p>
        </p:txBody>
      </p:sp>
      <p:sp>
        <p:nvSpPr>
          <p:cNvPr id="8" name="TextBox 7">
            <a:extLst>
              <a:ext uri="{FF2B5EF4-FFF2-40B4-BE49-F238E27FC236}">
                <a16:creationId xmlns:a16="http://schemas.microsoft.com/office/drawing/2014/main" id="{D56CFC0A-1813-64C6-C783-91E75F60F67C}"/>
              </a:ext>
            </a:extLst>
          </p:cNvPr>
          <p:cNvSpPr txBox="1"/>
          <p:nvPr/>
        </p:nvSpPr>
        <p:spPr>
          <a:xfrm>
            <a:off x="613834" y="647892"/>
            <a:ext cx="10816166" cy="847668"/>
          </a:xfrm>
          <a:prstGeom prst="rect">
            <a:avLst/>
          </a:prstGeom>
          <a:solidFill>
            <a:schemeClr val="accent2">
              <a:lumMod val="40000"/>
              <a:lumOff val="60000"/>
            </a:schemeClr>
          </a:solidFill>
        </p:spPr>
        <p:txBody>
          <a:bodyPr wrap="square">
            <a:spAutoFit/>
          </a:bodyPr>
          <a:lstStyle/>
          <a:p>
            <a:r>
              <a:rPr lang="en-US" b="0" i="0" dirty="0">
                <a:effectLst/>
              </a:rPr>
              <a:t>Now, let's talk about "REST API Best Practices." These are like tips to make sure the communication between computer systems using a REST API goes really well</a:t>
            </a:r>
            <a:endParaRPr lang="en-US" dirty="0"/>
          </a:p>
        </p:txBody>
      </p:sp>
    </p:spTree>
    <p:extLst>
      <p:ext uri="{BB962C8B-B14F-4D97-AF65-F5344CB8AC3E}">
        <p14:creationId xmlns:p14="http://schemas.microsoft.com/office/powerpoint/2010/main" val="35497901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sp>
        <p:nvSpPr>
          <p:cNvPr id="11" name="Rectangle 10">
            <a:extLst>
              <a:ext uri="{FF2B5EF4-FFF2-40B4-BE49-F238E27FC236}">
                <a16:creationId xmlns:a16="http://schemas.microsoft.com/office/drawing/2014/main" id="{A8A46961-96A7-E4E0-5BE0-C1F3372B4B2A}"/>
              </a:ext>
            </a:extLst>
          </p:cNvPr>
          <p:cNvSpPr/>
          <p:nvPr/>
        </p:nvSpPr>
        <p:spPr>
          <a:xfrm>
            <a:off x="76200" y="1650261"/>
            <a:ext cx="12039600" cy="43695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startAt="5"/>
            </a:pPr>
            <a:r>
              <a:rPr lang="en-US" sz="2000" b="1" u="sng" dirty="0">
                <a:solidFill>
                  <a:srgbClr val="C00000"/>
                </a:solidFill>
              </a:rPr>
              <a:t>No Mixing (Separation of Concerns):</a:t>
            </a:r>
            <a:r>
              <a:rPr lang="en-US" sz="2000" u="sng" dirty="0">
                <a:solidFill>
                  <a:srgbClr val="C00000"/>
                </a:solidFill>
              </a:rPr>
              <a:t> </a:t>
            </a:r>
            <a:r>
              <a:rPr lang="en-US" sz="2000" dirty="0">
                <a:solidFill>
                  <a:schemeClr val="tx1"/>
                </a:solidFill>
              </a:rPr>
              <a:t>In a restaurant, the kitchen only worries about cooking, and the waiter takes care of serving. Similarly, in a REST API, different parts should handle different jobs. This makes things organized and easier to manage.</a:t>
            </a:r>
          </a:p>
          <a:p>
            <a:pPr marL="457200" indent="-457200">
              <a:buFont typeface="+mj-lt"/>
              <a:buAutoNum type="arabicPeriod" startAt="5"/>
            </a:pPr>
            <a:endParaRPr lang="en-US" sz="2000" dirty="0">
              <a:solidFill>
                <a:schemeClr val="tx1"/>
              </a:solidFill>
            </a:endParaRPr>
          </a:p>
          <a:p>
            <a:pPr marL="457200" indent="-457200">
              <a:buFont typeface="+mj-lt"/>
              <a:buAutoNum type="arabicPeriod" startAt="5"/>
            </a:pPr>
            <a:r>
              <a:rPr lang="en-US" sz="2000" b="1" u="sng" dirty="0">
                <a:solidFill>
                  <a:srgbClr val="C00000"/>
                </a:solidFill>
              </a:rPr>
              <a:t>Security (Authentication and Authorization): </a:t>
            </a:r>
            <a:r>
              <a:rPr lang="en-US" sz="2000" dirty="0">
                <a:solidFill>
                  <a:schemeClr val="tx1"/>
                </a:solidFill>
              </a:rPr>
              <a:t>Imagine the waiter making sure you're the right person before giving you your order. Computers also need to make sure they're talking to the right systems and that those systems are allowed to get the information they're asking for.</a:t>
            </a:r>
          </a:p>
          <a:p>
            <a:pPr marL="457200" indent="-457200">
              <a:buFont typeface="+mj-lt"/>
              <a:buAutoNum type="arabicPeriod" startAt="5"/>
            </a:pPr>
            <a:endParaRPr lang="en-US" sz="2000" dirty="0">
              <a:solidFill>
                <a:schemeClr val="tx1"/>
              </a:solidFill>
            </a:endParaRPr>
          </a:p>
          <a:p>
            <a:pPr marL="457200" indent="-457200">
              <a:buFont typeface="+mj-lt"/>
              <a:buAutoNum type="arabicPeriod" startAt="5"/>
            </a:pPr>
            <a:r>
              <a:rPr lang="en-US" sz="2000" b="1" u="sng" dirty="0">
                <a:solidFill>
                  <a:srgbClr val="C00000"/>
                </a:solidFill>
              </a:rPr>
              <a:t>Consistency (Naming and Structure): </a:t>
            </a:r>
            <a:r>
              <a:rPr lang="en-US" sz="2000" dirty="0">
                <a:solidFill>
                  <a:schemeClr val="tx1"/>
                </a:solidFill>
              </a:rPr>
              <a:t>Think of the menu having a consistent format and style. Similarly, the way the API is designed should be consistent, so everyone understands how things work.</a:t>
            </a:r>
          </a:p>
          <a:p>
            <a:pPr marL="457200" indent="-457200">
              <a:buFont typeface="+mj-lt"/>
              <a:buAutoNum type="arabicPeriod" startAt="5"/>
            </a:pPr>
            <a:endParaRPr lang="en-US" sz="2000" dirty="0">
              <a:solidFill>
                <a:schemeClr val="tx1"/>
              </a:solidFill>
            </a:endParaRPr>
          </a:p>
          <a:p>
            <a:pPr marL="457200" indent="-457200">
              <a:buFont typeface="+mj-lt"/>
              <a:buAutoNum type="arabicPeriod" startAt="5"/>
            </a:pPr>
            <a:r>
              <a:rPr lang="en-US" sz="2000" b="1" u="sng" dirty="0">
                <a:solidFill>
                  <a:srgbClr val="C00000"/>
                </a:solidFill>
              </a:rPr>
              <a:t>Versioning (Updates): </a:t>
            </a:r>
            <a:r>
              <a:rPr lang="en-US" sz="2000" dirty="0">
                <a:solidFill>
                  <a:schemeClr val="tx1"/>
                </a:solidFill>
              </a:rPr>
              <a:t>Just like a restaurant might change its menu over time, an API might get updated. It's important to have a way to tell which version of the API you're using, so things don't break unexpectedly.</a:t>
            </a:r>
          </a:p>
        </p:txBody>
      </p:sp>
      <p:sp>
        <p:nvSpPr>
          <p:cNvPr id="5" name="TextBox 4">
            <a:extLst>
              <a:ext uri="{FF2B5EF4-FFF2-40B4-BE49-F238E27FC236}">
                <a16:creationId xmlns:a16="http://schemas.microsoft.com/office/drawing/2014/main" id="{4756D6AF-F5F5-1C25-4926-E2B580680DF0}"/>
              </a:ext>
            </a:extLst>
          </p:cNvPr>
          <p:cNvSpPr txBox="1"/>
          <p:nvPr/>
        </p:nvSpPr>
        <p:spPr>
          <a:xfrm>
            <a:off x="613834" y="647892"/>
            <a:ext cx="10816166" cy="847668"/>
          </a:xfrm>
          <a:prstGeom prst="rect">
            <a:avLst/>
          </a:prstGeom>
          <a:solidFill>
            <a:schemeClr val="accent2">
              <a:lumMod val="40000"/>
              <a:lumOff val="60000"/>
            </a:schemeClr>
          </a:solidFill>
        </p:spPr>
        <p:txBody>
          <a:bodyPr wrap="square">
            <a:spAutoFit/>
          </a:bodyPr>
          <a:lstStyle/>
          <a:p>
            <a:r>
              <a:rPr lang="en-US" b="0" i="0" dirty="0">
                <a:effectLst/>
              </a:rPr>
              <a:t>Now, let's talk about "REST API Best Practices." These are like tips to make sure the communication between computer systems using a REST API goes really well</a:t>
            </a:r>
            <a:endParaRPr lang="en-US" dirty="0"/>
          </a:p>
        </p:txBody>
      </p:sp>
    </p:spTree>
    <p:extLst>
      <p:ext uri="{BB962C8B-B14F-4D97-AF65-F5344CB8AC3E}">
        <p14:creationId xmlns:p14="http://schemas.microsoft.com/office/powerpoint/2010/main" val="17712269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bg1"/>
                </a:solidFill>
              </a:rPr>
              <a:t>REST API Best Practices</a:t>
            </a:r>
          </a:p>
        </p:txBody>
      </p:sp>
      <p:sp>
        <p:nvSpPr>
          <p:cNvPr id="11" name="Rectangle 10">
            <a:extLst>
              <a:ext uri="{FF2B5EF4-FFF2-40B4-BE49-F238E27FC236}">
                <a16:creationId xmlns:a16="http://schemas.microsoft.com/office/drawing/2014/main" id="{A8A46961-96A7-E4E0-5BE0-C1F3372B4B2A}"/>
              </a:ext>
            </a:extLst>
          </p:cNvPr>
          <p:cNvSpPr/>
          <p:nvPr/>
        </p:nvSpPr>
        <p:spPr>
          <a:xfrm>
            <a:off x="76199" y="640098"/>
            <a:ext cx="12039600" cy="156970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So, "</a:t>
            </a:r>
            <a:r>
              <a:rPr lang="en-US" sz="2400" dirty="0">
                <a:solidFill>
                  <a:srgbClr val="C00000"/>
                </a:solidFill>
              </a:rPr>
              <a:t>REST API Best Practices</a:t>
            </a:r>
            <a:r>
              <a:rPr lang="en-US" sz="2400" dirty="0">
                <a:solidFill>
                  <a:schemeClr val="tx1"/>
                </a:solidFill>
              </a:rPr>
              <a:t>" are like </a:t>
            </a:r>
            <a:r>
              <a:rPr lang="en-US" sz="2400" dirty="0">
                <a:solidFill>
                  <a:srgbClr val="C00000"/>
                </a:solidFill>
              </a:rPr>
              <a:t>guidelines</a:t>
            </a:r>
            <a:r>
              <a:rPr lang="en-US" sz="2400" dirty="0">
                <a:solidFill>
                  <a:schemeClr val="tx1"/>
                </a:solidFill>
              </a:rPr>
              <a:t> to help computer systems communicate smoothly and effectively, just like a waiter and a kitchen team working together to make sure you get your food just the way you want it!</a:t>
            </a:r>
          </a:p>
        </p:txBody>
      </p:sp>
      <p:pic>
        <p:nvPicPr>
          <p:cNvPr id="7" name="Picture 6">
            <a:extLst>
              <a:ext uri="{FF2B5EF4-FFF2-40B4-BE49-F238E27FC236}">
                <a16:creationId xmlns:a16="http://schemas.microsoft.com/office/drawing/2014/main" id="{2C0AF92A-E474-8DF1-99C0-7076BCD37A4B}"/>
              </a:ext>
            </a:extLst>
          </p:cNvPr>
          <p:cNvPicPr>
            <a:picLocks noChangeAspect="1"/>
          </p:cNvPicPr>
          <p:nvPr/>
        </p:nvPicPr>
        <p:blipFill>
          <a:blip r:embed="rId3"/>
          <a:stretch>
            <a:fillRect/>
          </a:stretch>
        </p:blipFill>
        <p:spPr>
          <a:xfrm>
            <a:off x="2110394" y="2819400"/>
            <a:ext cx="7971211" cy="3863675"/>
          </a:xfrm>
          <a:prstGeom prst="rect">
            <a:avLst/>
          </a:prstGeom>
        </p:spPr>
      </p:pic>
    </p:spTree>
    <p:extLst>
      <p:ext uri="{BB962C8B-B14F-4D97-AF65-F5344CB8AC3E}">
        <p14:creationId xmlns:p14="http://schemas.microsoft.com/office/powerpoint/2010/main" val="31223950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91574</TotalTime>
  <Words>659</Words>
  <Application>Microsoft Office PowerPoint</Application>
  <PresentationFormat>Widescreen</PresentationFormat>
  <Paragraphs>30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9865</cp:revision>
  <dcterms:created xsi:type="dcterms:W3CDTF">2006-08-16T00:00:00Z</dcterms:created>
  <dcterms:modified xsi:type="dcterms:W3CDTF">2023-09-04T08:28:09Z</dcterms:modified>
</cp:coreProperties>
</file>