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8"/>
  </p:notesMasterIdLst>
  <p:sldIdLst>
    <p:sldId id="460" r:id="rId2"/>
    <p:sldId id="464" r:id="rId3"/>
    <p:sldId id="465" r:id="rId4"/>
    <p:sldId id="466" r:id="rId5"/>
    <p:sldId id="467" r:id="rId6"/>
    <p:sldId id="468" r:id="rId7"/>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varScale="1">
        <p:scale>
          <a:sx n="98" d="100"/>
          <a:sy n="98" d="100"/>
        </p:scale>
        <p:origin x="72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2/25/2021</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764317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3743221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1297065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049867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2476566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2386835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2/25/2021</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61777" y="21837"/>
            <a:ext cx="2302446"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Authentication vs Authorization</a:t>
            </a:r>
          </a:p>
        </p:txBody>
      </p:sp>
      <p:sp>
        <p:nvSpPr>
          <p:cNvPr id="5" name="Rectangle 4">
            <a:extLst>
              <a:ext uri="{FF2B5EF4-FFF2-40B4-BE49-F238E27FC236}">
                <a16:creationId xmlns:a16="http://schemas.microsoft.com/office/drawing/2014/main" id="{E70C344B-C00D-4EEF-AED8-2822DC457B18}"/>
              </a:ext>
            </a:extLst>
          </p:cNvPr>
          <p:cNvSpPr/>
          <p:nvPr/>
        </p:nvSpPr>
        <p:spPr>
          <a:xfrm>
            <a:off x="155575" y="1868269"/>
            <a:ext cx="8912225" cy="830997"/>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pPr marL="171450" indent="-171450" fontAlgn="base">
              <a:buFont typeface="Wingdings" panose="05000000000000000000" pitchFamily="2" charset="2"/>
              <a:buChar char="ü"/>
            </a:pPr>
            <a:r>
              <a:rPr lang="en-US" sz="1200" dirty="0">
                <a:solidFill>
                  <a:schemeClr val="tx1"/>
                </a:solidFill>
                <a:latin typeface="ABCWhyte Book"/>
              </a:rPr>
              <a:t>Authentication and authorization might sound similar, but they are distinct security processes in the world of </a:t>
            </a:r>
            <a:r>
              <a:rPr lang="en-US" sz="1200" dirty="0">
                <a:solidFill>
                  <a:srgbClr val="C00000"/>
                </a:solidFill>
                <a:latin typeface="ABCWhyte Book"/>
              </a:rPr>
              <a:t>identity and access management (IAM).</a:t>
            </a:r>
            <a:br>
              <a:rPr lang="en-US" sz="1200" dirty="0">
                <a:solidFill>
                  <a:schemeClr val="tx1"/>
                </a:solidFill>
                <a:latin typeface="ABCWhyte Book"/>
              </a:rPr>
            </a:br>
            <a:endParaRPr lang="en-US" sz="1200" dirty="0">
              <a:solidFill>
                <a:schemeClr val="tx1"/>
              </a:solidFill>
              <a:latin typeface="ABCWhyte Book"/>
            </a:endParaRPr>
          </a:p>
          <a:p>
            <a:pPr marL="171450" indent="-171450" fontAlgn="base">
              <a:buFont typeface="Wingdings" panose="05000000000000000000" pitchFamily="2" charset="2"/>
              <a:buChar char="ü"/>
            </a:pPr>
            <a:r>
              <a:rPr lang="en-US" sz="1200" b="1" dirty="0">
                <a:solidFill>
                  <a:srgbClr val="C00000"/>
                </a:solidFill>
                <a:latin typeface="inherit"/>
              </a:rPr>
              <a:t>Authentication</a:t>
            </a:r>
            <a:r>
              <a:rPr lang="en-US" sz="1200" dirty="0">
                <a:solidFill>
                  <a:schemeClr val="tx1"/>
                </a:solidFill>
                <a:latin typeface="ABCWhyte Book"/>
              </a:rPr>
              <a:t> confirms that users are who they say they are. </a:t>
            </a:r>
            <a:r>
              <a:rPr lang="en-US" sz="1200" b="1" dirty="0">
                <a:solidFill>
                  <a:srgbClr val="C00000"/>
                </a:solidFill>
                <a:latin typeface="inherit"/>
              </a:rPr>
              <a:t>Authorization</a:t>
            </a:r>
            <a:r>
              <a:rPr lang="en-US" sz="1200" dirty="0">
                <a:solidFill>
                  <a:schemeClr val="tx1"/>
                </a:solidFill>
                <a:latin typeface="ABCWhyte Book"/>
              </a:rPr>
              <a:t> gives those users permission to access a resource.</a:t>
            </a:r>
            <a:endParaRPr lang="en-US" sz="1200" b="0" i="0" dirty="0">
              <a:solidFill>
                <a:schemeClr val="tx1"/>
              </a:solidFill>
              <a:effectLst/>
              <a:latin typeface="ABCWhyte Book"/>
            </a:endParaRPr>
          </a:p>
        </p:txBody>
      </p:sp>
    </p:spTree>
    <p:extLst>
      <p:ext uri="{BB962C8B-B14F-4D97-AF65-F5344CB8AC3E}">
        <p14:creationId xmlns:p14="http://schemas.microsoft.com/office/powerpoint/2010/main" val="3331521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5E6542-2A02-49B1-9203-6AE3DB2EDC61}"/>
              </a:ext>
            </a:extLst>
          </p:cNvPr>
          <p:cNvPicPr>
            <a:picLocks noChangeAspect="1"/>
          </p:cNvPicPr>
          <p:nvPr/>
        </p:nvPicPr>
        <p:blipFill>
          <a:blip r:embed="rId3"/>
          <a:stretch>
            <a:fillRect/>
          </a:stretch>
        </p:blipFill>
        <p:spPr>
          <a:xfrm>
            <a:off x="2029174" y="2491052"/>
            <a:ext cx="4767652" cy="2477549"/>
          </a:xfrm>
          <a:prstGeom prst="rect">
            <a:avLst/>
          </a:prstGeom>
        </p:spPr>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61777" y="21837"/>
            <a:ext cx="2302446"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Authentication vs Authorization</a:t>
            </a:r>
          </a:p>
        </p:txBody>
      </p:sp>
      <p:sp>
        <p:nvSpPr>
          <p:cNvPr id="10" name="Speech Bubble: Rectangle with Corners Rounded 9">
            <a:extLst>
              <a:ext uri="{FF2B5EF4-FFF2-40B4-BE49-F238E27FC236}">
                <a16:creationId xmlns:a16="http://schemas.microsoft.com/office/drawing/2014/main" id="{3DFC42D7-7200-4AC9-A78C-7E44E4AE224F}"/>
              </a:ext>
            </a:extLst>
          </p:cNvPr>
          <p:cNvSpPr/>
          <p:nvPr/>
        </p:nvSpPr>
        <p:spPr>
          <a:xfrm>
            <a:off x="155576" y="451235"/>
            <a:ext cx="8607424" cy="1814461"/>
          </a:xfrm>
          <a:prstGeom prst="wedgeRoundRectCallout">
            <a:avLst>
              <a:gd name="adj1" fmla="val -2882"/>
              <a:gd name="adj2" fmla="val 71614"/>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fontAlgn="base">
              <a:buFont typeface="Wingdings" panose="05000000000000000000" pitchFamily="2" charset="2"/>
              <a:buChar char="v"/>
            </a:pPr>
            <a:r>
              <a:rPr lang="en-US" sz="1100" dirty="0"/>
              <a:t>Authentication is the act of validating that users are whom they claim to be. This is the first step in any security process. </a:t>
            </a:r>
          </a:p>
          <a:p>
            <a:pPr marL="628650" lvl="1" indent="-171450" fontAlgn="base">
              <a:buFont typeface="Wingdings" panose="05000000000000000000" pitchFamily="2" charset="2"/>
              <a:buChar char="ü"/>
            </a:pPr>
            <a:r>
              <a:rPr lang="en-US" sz="1100" b="1" dirty="0">
                <a:solidFill>
                  <a:srgbClr val="C00000"/>
                </a:solidFill>
              </a:rPr>
              <a:t>Passwords -</a:t>
            </a:r>
            <a:r>
              <a:rPr lang="en-US" sz="1100" b="1" dirty="0"/>
              <a:t> </a:t>
            </a:r>
            <a:r>
              <a:rPr lang="en-US" sz="1100" dirty="0"/>
              <a:t>Usernames and passwords</a:t>
            </a:r>
            <a:r>
              <a:rPr lang="en-US" sz="1100" b="1" dirty="0"/>
              <a:t> </a:t>
            </a:r>
            <a:r>
              <a:rPr lang="en-US" sz="1100" dirty="0"/>
              <a:t>are the most common authentication factors. If a user enters the correct data, the system assumes the identity is valid and grants access.</a:t>
            </a:r>
          </a:p>
          <a:p>
            <a:pPr marL="628650" lvl="1" indent="-171450" fontAlgn="base">
              <a:buFont typeface="Wingdings" panose="05000000000000000000" pitchFamily="2" charset="2"/>
              <a:buChar char="ü"/>
            </a:pPr>
            <a:r>
              <a:rPr lang="en-US" sz="1100" b="1" dirty="0">
                <a:solidFill>
                  <a:srgbClr val="C00000"/>
                </a:solidFill>
              </a:rPr>
              <a:t>One-time pins -</a:t>
            </a:r>
            <a:r>
              <a:rPr lang="en-US" sz="1100" dirty="0"/>
              <a:t> Grant access for only one session or transaction.</a:t>
            </a:r>
          </a:p>
          <a:p>
            <a:pPr marL="628650" lvl="1" indent="-171450" fontAlgn="base">
              <a:buFont typeface="Wingdings" panose="05000000000000000000" pitchFamily="2" charset="2"/>
              <a:buChar char="ü"/>
            </a:pPr>
            <a:r>
              <a:rPr lang="en-US" sz="1100" b="1" dirty="0">
                <a:solidFill>
                  <a:srgbClr val="C00000"/>
                </a:solidFill>
              </a:rPr>
              <a:t>Authentication apps -</a:t>
            </a:r>
            <a:r>
              <a:rPr lang="en-US" sz="1100" b="1" dirty="0"/>
              <a:t> </a:t>
            </a:r>
            <a:r>
              <a:rPr lang="en-US" sz="1100" dirty="0"/>
              <a:t>Generate security codes via an outside party that grants access.</a:t>
            </a:r>
          </a:p>
          <a:p>
            <a:pPr marL="628650" lvl="1" indent="-171450" fontAlgn="base">
              <a:buFont typeface="Wingdings" panose="05000000000000000000" pitchFamily="2" charset="2"/>
              <a:buChar char="ü"/>
            </a:pPr>
            <a:r>
              <a:rPr lang="en-US" sz="1100" b="1" dirty="0">
                <a:solidFill>
                  <a:srgbClr val="C00000"/>
                </a:solidFill>
              </a:rPr>
              <a:t>Biometrics -</a:t>
            </a:r>
            <a:r>
              <a:rPr lang="en-US" sz="1100" b="1" dirty="0"/>
              <a:t> </a:t>
            </a:r>
            <a:r>
              <a:rPr lang="en-US" sz="1100" dirty="0"/>
              <a:t>A user presents a fingerprint or eye scan to gain access to the system. </a:t>
            </a:r>
            <a:br>
              <a:rPr lang="en-US" sz="1100" dirty="0"/>
            </a:br>
            <a:endParaRPr lang="en-US" sz="1100" dirty="0"/>
          </a:p>
          <a:p>
            <a:pPr marL="171450" indent="-171450" fontAlgn="base">
              <a:buFont typeface="Wingdings" panose="05000000000000000000" pitchFamily="2" charset="2"/>
              <a:buChar char="v"/>
            </a:pPr>
            <a:r>
              <a:rPr lang="en-US" sz="1100" dirty="0"/>
              <a:t>In some instances, systems require the successful verification of more than one factor before granting access. This multi-factor authentication (MFA) requirement is often deployed to increase security beyond what passwords alone can provide.</a:t>
            </a:r>
          </a:p>
        </p:txBody>
      </p:sp>
      <p:sp>
        <p:nvSpPr>
          <p:cNvPr id="4" name="Rectangle 3">
            <a:extLst>
              <a:ext uri="{FF2B5EF4-FFF2-40B4-BE49-F238E27FC236}">
                <a16:creationId xmlns:a16="http://schemas.microsoft.com/office/drawing/2014/main" id="{7C1CE0FD-804B-4BFA-8356-C2AF58AA72AA}"/>
              </a:ext>
            </a:extLst>
          </p:cNvPr>
          <p:cNvSpPr/>
          <p:nvPr/>
        </p:nvSpPr>
        <p:spPr>
          <a:xfrm>
            <a:off x="461996" y="148233"/>
            <a:ext cx="1736053"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fontAlgn="base"/>
            <a:r>
              <a:rPr lang="en-US" sz="1200" b="1" dirty="0">
                <a:solidFill>
                  <a:schemeClr val="bg1"/>
                </a:solidFill>
                <a:latin typeface="inherit"/>
              </a:rPr>
              <a:t>What Is Authentication?</a:t>
            </a:r>
            <a:endParaRPr lang="en-US" sz="1200" b="0" i="0" dirty="0">
              <a:solidFill>
                <a:schemeClr val="bg1"/>
              </a:solidFill>
              <a:effectLst/>
              <a:latin typeface="ABCWhyte Book"/>
            </a:endParaRPr>
          </a:p>
        </p:txBody>
      </p:sp>
    </p:spTree>
    <p:extLst>
      <p:ext uri="{BB962C8B-B14F-4D97-AF65-F5344CB8AC3E}">
        <p14:creationId xmlns:p14="http://schemas.microsoft.com/office/powerpoint/2010/main" val="527858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5E6542-2A02-49B1-9203-6AE3DB2EDC61}"/>
              </a:ext>
            </a:extLst>
          </p:cNvPr>
          <p:cNvPicPr>
            <a:picLocks noChangeAspect="1"/>
          </p:cNvPicPr>
          <p:nvPr/>
        </p:nvPicPr>
        <p:blipFill>
          <a:blip r:embed="rId3"/>
          <a:stretch>
            <a:fillRect/>
          </a:stretch>
        </p:blipFill>
        <p:spPr>
          <a:xfrm>
            <a:off x="2141886" y="2194190"/>
            <a:ext cx="4767652" cy="2477549"/>
          </a:xfrm>
          <a:prstGeom prst="rect">
            <a:avLst/>
          </a:prstGeom>
        </p:spPr>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61777" y="21837"/>
            <a:ext cx="2302446"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Authentication vs Authorization</a:t>
            </a:r>
          </a:p>
        </p:txBody>
      </p:sp>
      <p:sp>
        <p:nvSpPr>
          <p:cNvPr id="10" name="Speech Bubble: Rectangle with Corners Rounded 9">
            <a:extLst>
              <a:ext uri="{FF2B5EF4-FFF2-40B4-BE49-F238E27FC236}">
                <a16:creationId xmlns:a16="http://schemas.microsoft.com/office/drawing/2014/main" id="{3DFC42D7-7200-4AC9-A78C-7E44E4AE224F}"/>
              </a:ext>
            </a:extLst>
          </p:cNvPr>
          <p:cNvSpPr/>
          <p:nvPr/>
        </p:nvSpPr>
        <p:spPr>
          <a:xfrm>
            <a:off x="268288" y="769938"/>
            <a:ext cx="8607424" cy="1198896"/>
          </a:xfrm>
          <a:prstGeom prst="wedgeRoundRectCallout">
            <a:avLst>
              <a:gd name="adj1" fmla="val -2882"/>
              <a:gd name="adj2" fmla="val 71614"/>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fontAlgn="base">
              <a:buFont typeface="Wingdings" panose="05000000000000000000" pitchFamily="2" charset="2"/>
              <a:buChar char="v"/>
            </a:pPr>
            <a:r>
              <a:rPr lang="en-US" sz="1200" dirty="0"/>
              <a:t>Authorization in a system security is the process of giving the user permission to access a specific resource or function. This term is often used interchangeably with access control or client privilege.</a:t>
            </a:r>
          </a:p>
          <a:p>
            <a:pPr marL="171450" indent="-171450" fontAlgn="base">
              <a:buFont typeface="Wingdings" panose="05000000000000000000" pitchFamily="2" charset="2"/>
              <a:buChar char="v"/>
            </a:pPr>
            <a:endParaRPr lang="en-US" sz="1200" dirty="0"/>
          </a:p>
          <a:p>
            <a:pPr marL="171450" indent="-171450" fontAlgn="base">
              <a:buFont typeface="Wingdings" panose="05000000000000000000" pitchFamily="2" charset="2"/>
              <a:buChar char="v"/>
            </a:pPr>
            <a:r>
              <a:rPr lang="en-US" sz="1200" dirty="0"/>
              <a:t>In secure environments, authorization must always follow authentication. Users should first prove that their identities are genuine before an organization’s administrators grant them access to the requested resources.</a:t>
            </a:r>
          </a:p>
        </p:txBody>
      </p:sp>
      <p:sp>
        <p:nvSpPr>
          <p:cNvPr id="4" name="Rectangle 3">
            <a:extLst>
              <a:ext uri="{FF2B5EF4-FFF2-40B4-BE49-F238E27FC236}">
                <a16:creationId xmlns:a16="http://schemas.microsoft.com/office/drawing/2014/main" id="{7C1CE0FD-804B-4BFA-8356-C2AF58AA72AA}"/>
              </a:ext>
            </a:extLst>
          </p:cNvPr>
          <p:cNvSpPr/>
          <p:nvPr/>
        </p:nvSpPr>
        <p:spPr>
          <a:xfrm>
            <a:off x="447584" y="406082"/>
            <a:ext cx="1673225" cy="27699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fontAlgn="base"/>
            <a:r>
              <a:rPr lang="en-US" sz="1200" b="1" dirty="0">
                <a:solidFill>
                  <a:schemeClr val="bg1"/>
                </a:solidFill>
                <a:latin typeface="inherit"/>
              </a:rPr>
              <a:t>What Is </a:t>
            </a:r>
            <a:r>
              <a:rPr lang="en-US" sz="1200" b="1" dirty="0"/>
              <a:t>Authorization</a:t>
            </a:r>
            <a:r>
              <a:rPr lang="en-US" sz="1200" b="1" dirty="0">
                <a:solidFill>
                  <a:schemeClr val="bg1"/>
                </a:solidFill>
                <a:latin typeface="inherit"/>
              </a:rPr>
              <a:t>?</a:t>
            </a:r>
            <a:endParaRPr lang="en-US" sz="1200" b="0" i="0" dirty="0">
              <a:solidFill>
                <a:schemeClr val="bg1"/>
              </a:solidFill>
              <a:effectLst/>
              <a:latin typeface="ABCWhyte Book"/>
            </a:endParaRPr>
          </a:p>
        </p:txBody>
      </p:sp>
    </p:spTree>
    <p:extLst>
      <p:ext uri="{BB962C8B-B14F-4D97-AF65-F5344CB8AC3E}">
        <p14:creationId xmlns:p14="http://schemas.microsoft.com/office/powerpoint/2010/main" val="2534163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61777" y="21837"/>
            <a:ext cx="2302446"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Authentication vs Authorization</a:t>
            </a:r>
          </a:p>
        </p:txBody>
      </p:sp>
      <p:sp>
        <p:nvSpPr>
          <p:cNvPr id="7" name="Rectangle 6">
            <a:extLst>
              <a:ext uri="{FF2B5EF4-FFF2-40B4-BE49-F238E27FC236}">
                <a16:creationId xmlns:a16="http://schemas.microsoft.com/office/drawing/2014/main" id="{15DDA1FA-1028-4450-A092-706ACEC4F072}"/>
              </a:ext>
            </a:extLst>
          </p:cNvPr>
          <p:cNvSpPr/>
          <p:nvPr/>
        </p:nvSpPr>
        <p:spPr>
          <a:xfrm>
            <a:off x="266700" y="1524000"/>
            <a:ext cx="8610600" cy="2492990"/>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pPr marL="171450" indent="-171450">
              <a:buFont typeface="Wingdings" panose="05000000000000000000" pitchFamily="2" charset="2"/>
              <a:buChar char="ü"/>
            </a:pPr>
            <a:r>
              <a:rPr lang="en-US" sz="1200" dirty="0"/>
              <a:t>Despite the similar-sounding terms, authentication and authorization are separate steps in the login process. Understanding the difference between the two is key to successfully implementing an IAM solution.</a:t>
            </a:r>
          </a:p>
          <a:p>
            <a:pPr marL="171450" indent="-171450">
              <a:buFont typeface="Wingdings" panose="05000000000000000000" pitchFamily="2" charset="2"/>
              <a:buChar char="ü"/>
            </a:pPr>
            <a:endParaRPr lang="en-US" sz="1200" dirty="0"/>
          </a:p>
          <a:p>
            <a:pPr marL="171450" indent="-171450" fontAlgn="base">
              <a:buFont typeface="Wingdings" panose="05000000000000000000" pitchFamily="2" charset="2"/>
              <a:buChar char="ü"/>
            </a:pPr>
            <a:r>
              <a:rPr lang="en-US" sz="1200" dirty="0"/>
              <a:t>Consider a person walking up to a locked door to provide care to a pet while the family is away on vacation. That person needs:</a:t>
            </a:r>
            <a:br>
              <a:rPr lang="en-US" sz="1200" dirty="0"/>
            </a:br>
            <a:endParaRPr lang="en-US" sz="1200" dirty="0"/>
          </a:p>
          <a:p>
            <a:pPr lvl="1" fontAlgn="base"/>
            <a:r>
              <a:rPr lang="en-US" sz="1200" b="1" dirty="0">
                <a:solidFill>
                  <a:srgbClr val="C00000"/>
                </a:solidFill>
              </a:rPr>
              <a:t>Authentication</a:t>
            </a:r>
            <a:r>
              <a:rPr lang="en-US" sz="1200" dirty="0"/>
              <a:t>, in the form of a key. The lock on the door only grants access to someone with the correct key in much the same way that a system only grants access to users who have the correct credentials.</a:t>
            </a:r>
            <a:br>
              <a:rPr lang="en-US" sz="1200" dirty="0"/>
            </a:br>
            <a:endParaRPr lang="en-US" sz="1200" dirty="0"/>
          </a:p>
          <a:p>
            <a:pPr lvl="1" fontAlgn="base"/>
            <a:r>
              <a:rPr lang="en-US" sz="1200" b="1" dirty="0">
                <a:solidFill>
                  <a:srgbClr val="C00000"/>
                </a:solidFill>
              </a:rPr>
              <a:t>Authorization</a:t>
            </a:r>
            <a:r>
              <a:rPr lang="en-US" sz="1200" b="1" dirty="0"/>
              <a:t>, </a:t>
            </a:r>
            <a:r>
              <a:rPr lang="en-US" sz="1200" dirty="0"/>
              <a:t>in the form of permissions. Once inside, the person has the authorization to access the kitchen and open the cupboard that holds the pet food. The person may not have permission to go into the bedroom for a quick nap. </a:t>
            </a:r>
          </a:p>
          <a:p>
            <a:pPr lvl="1" fontAlgn="base"/>
            <a:endParaRPr lang="en-US" sz="1200" dirty="0"/>
          </a:p>
          <a:p>
            <a:pPr lvl="1" fontAlgn="base"/>
            <a:r>
              <a:rPr lang="en-US" sz="1200" dirty="0"/>
              <a:t>Authentication and authorization work together in this example. A pet sitter has the right to enter the house (authentication), and once there, they have access to certain areas (authorization).</a:t>
            </a:r>
          </a:p>
        </p:txBody>
      </p:sp>
    </p:spTree>
    <p:extLst>
      <p:ext uri="{BB962C8B-B14F-4D97-AF65-F5344CB8AC3E}">
        <p14:creationId xmlns:p14="http://schemas.microsoft.com/office/powerpoint/2010/main" val="32800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61777" y="21837"/>
            <a:ext cx="2302446"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Authentication vs Authorization</a:t>
            </a:r>
          </a:p>
        </p:txBody>
      </p:sp>
      <p:graphicFrame>
        <p:nvGraphicFramePr>
          <p:cNvPr id="4" name="Table 3">
            <a:extLst>
              <a:ext uri="{FF2B5EF4-FFF2-40B4-BE49-F238E27FC236}">
                <a16:creationId xmlns:a16="http://schemas.microsoft.com/office/drawing/2014/main" id="{36DE7D01-6C34-4DB7-80DF-A0A561E627C4}"/>
              </a:ext>
            </a:extLst>
          </p:cNvPr>
          <p:cNvGraphicFramePr>
            <a:graphicFrameLocks noGrp="1"/>
          </p:cNvGraphicFramePr>
          <p:nvPr>
            <p:extLst>
              <p:ext uri="{D42A27DB-BD31-4B8C-83A1-F6EECF244321}">
                <p14:modId xmlns:p14="http://schemas.microsoft.com/office/powerpoint/2010/main" val="2157366932"/>
              </p:ext>
            </p:extLst>
          </p:nvPr>
        </p:nvGraphicFramePr>
        <p:xfrm>
          <a:off x="741852" y="1152612"/>
          <a:ext cx="7660296" cy="3360564"/>
        </p:xfrm>
        <a:graphic>
          <a:graphicData uri="http://schemas.openxmlformats.org/drawingml/2006/table">
            <a:tbl>
              <a:tblPr>
                <a:tableStyleId>{616DA210-FB5B-4158-B5E0-FEB733F419BA}</a:tableStyleId>
              </a:tblPr>
              <a:tblGrid>
                <a:gridCol w="2553432">
                  <a:extLst>
                    <a:ext uri="{9D8B030D-6E8A-4147-A177-3AD203B41FA5}">
                      <a16:colId xmlns:a16="http://schemas.microsoft.com/office/drawing/2014/main" val="192336281"/>
                    </a:ext>
                  </a:extLst>
                </a:gridCol>
                <a:gridCol w="2553432">
                  <a:extLst>
                    <a:ext uri="{9D8B030D-6E8A-4147-A177-3AD203B41FA5}">
                      <a16:colId xmlns:a16="http://schemas.microsoft.com/office/drawing/2014/main" val="3446745133"/>
                    </a:ext>
                  </a:extLst>
                </a:gridCol>
                <a:gridCol w="2553432">
                  <a:extLst>
                    <a:ext uri="{9D8B030D-6E8A-4147-A177-3AD203B41FA5}">
                      <a16:colId xmlns:a16="http://schemas.microsoft.com/office/drawing/2014/main" val="3540759919"/>
                    </a:ext>
                  </a:extLst>
                </a:gridCol>
              </a:tblGrid>
              <a:tr h="595801">
                <a:tc>
                  <a:txBody>
                    <a:bodyPr/>
                    <a:lstStyle/>
                    <a:p>
                      <a:endParaRPr lang="en-US" dirty="0"/>
                    </a:p>
                  </a:txBody>
                  <a:tcPr marL="85114" marR="85114" marT="42557" marB="42557" anchor="ctr">
                    <a:solidFill>
                      <a:srgbClr val="FFFF00"/>
                    </a:solidFill>
                  </a:tcPr>
                </a:tc>
                <a:tc>
                  <a:txBody>
                    <a:bodyPr/>
                    <a:lstStyle/>
                    <a:p>
                      <a:pPr algn="l" fontAlgn="base"/>
                      <a:br>
                        <a:rPr lang="en-US" sz="1700" dirty="0">
                          <a:effectLst/>
                        </a:rPr>
                      </a:br>
                      <a:r>
                        <a:rPr lang="en-US" sz="1700" dirty="0">
                          <a:effectLst/>
                        </a:rPr>
                        <a:t>Authentication</a:t>
                      </a:r>
                      <a:endParaRPr lang="en-US" sz="1700" dirty="0">
                        <a:effectLst/>
                        <a:latin typeface="ABCWhyte Book"/>
                      </a:endParaRPr>
                    </a:p>
                  </a:txBody>
                  <a:tcPr marL="85114" marR="85114" marT="42557" marB="42557" anchor="ctr">
                    <a:solidFill>
                      <a:srgbClr val="FFFF00"/>
                    </a:solidFill>
                  </a:tcPr>
                </a:tc>
                <a:tc>
                  <a:txBody>
                    <a:bodyPr/>
                    <a:lstStyle/>
                    <a:p>
                      <a:pPr algn="l" fontAlgn="base"/>
                      <a:r>
                        <a:rPr lang="en-US" sz="1700" dirty="0">
                          <a:effectLst/>
                        </a:rPr>
                        <a:t>Authorization</a:t>
                      </a:r>
                      <a:endParaRPr lang="en-US" sz="1700" dirty="0">
                        <a:effectLst/>
                        <a:latin typeface="ABCWhyte Book"/>
                      </a:endParaRPr>
                    </a:p>
                  </a:txBody>
                  <a:tcPr marL="85114" marR="85114" marT="42557" marB="42557" anchor="ctr">
                    <a:solidFill>
                      <a:srgbClr val="FFFF00"/>
                    </a:solidFill>
                  </a:tcPr>
                </a:tc>
                <a:extLst>
                  <a:ext uri="{0D108BD9-81ED-4DB2-BD59-A6C34878D82A}">
                    <a16:rowId xmlns:a16="http://schemas.microsoft.com/office/drawing/2014/main" val="2152951644"/>
                  </a:ext>
                </a:extLst>
              </a:tr>
              <a:tr h="595801">
                <a:tc>
                  <a:txBody>
                    <a:bodyPr/>
                    <a:lstStyle/>
                    <a:p>
                      <a:pPr algn="l" fontAlgn="base"/>
                      <a:r>
                        <a:rPr lang="en-US" sz="1700" dirty="0">
                          <a:effectLst/>
                        </a:rPr>
                        <a:t>What does it do?</a:t>
                      </a:r>
                      <a:endParaRPr lang="en-US" sz="1700" dirty="0">
                        <a:effectLst/>
                        <a:latin typeface="ABCWhyte Book"/>
                      </a:endParaRPr>
                    </a:p>
                  </a:txBody>
                  <a:tcPr marL="85114" marR="85114" marT="42557" marB="42557" anchor="ctr">
                    <a:solidFill>
                      <a:srgbClr val="00B0F0"/>
                    </a:solidFill>
                  </a:tcPr>
                </a:tc>
                <a:tc>
                  <a:txBody>
                    <a:bodyPr/>
                    <a:lstStyle/>
                    <a:p>
                      <a:pPr algn="l" fontAlgn="base"/>
                      <a:r>
                        <a:rPr lang="en-US" sz="1700" dirty="0">
                          <a:effectLst/>
                        </a:rPr>
                        <a:t>Verifies credentials </a:t>
                      </a:r>
                      <a:endParaRPr lang="en-US" sz="1700" dirty="0">
                        <a:effectLst/>
                        <a:latin typeface="ABCWhyte Book"/>
                      </a:endParaRPr>
                    </a:p>
                  </a:txBody>
                  <a:tcPr marL="85114" marR="85114" marT="42557" marB="42557" anchor="ctr"/>
                </a:tc>
                <a:tc>
                  <a:txBody>
                    <a:bodyPr/>
                    <a:lstStyle/>
                    <a:p>
                      <a:pPr algn="l" fontAlgn="base"/>
                      <a:r>
                        <a:rPr lang="en-US" sz="1700">
                          <a:effectLst/>
                        </a:rPr>
                        <a:t>Grants or denies permissions</a:t>
                      </a:r>
                      <a:endParaRPr lang="en-US" sz="1700">
                        <a:effectLst/>
                        <a:latin typeface="ABCWhyte Book"/>
                      </a:endParaRPr>
                    </a:p>
                  </a:txBody>
                  <a:tcPr marL="85114" marR="85114" marT="42557" marB="42557" anchor="ctr"/>
                </a:tc>
                <a:extLst>
                  <a:ext uri="{0D108BD9-81ED-4DB2-BD59-A6C34878D82A}">
                    <a16:rowId xmlns:a16="http://schemas.microsoft.com/office/drawing/2014/main" val="304215158"/>
                  </a:ext>
                </a:extLst>
              </a:tr>
              <a:tr h="851144">
                <a:tc>
                  <a:txBody>
                    <a:bodyPr/>
                    <a:lstStyle/>
                    <a:p>
                      <a:pPr algn="l" fontAlgn="base"/>
                      <a:r>
                        <a:rPr lang="en-US" sz="1700">
                          <a:effectLst/>
                        </a:rPr>
                        <a:t>How does it work?</a:t>
                      </a:r>
                      <a:endParaRPr lang="en-US" sz="1700">
                        <a:effectLst/>
                        <a:latin typeface="ABCWhyte Book"/>
                      </a:endParaRPr>
                    </a:p>
                  </a:txBody>
                  <a:tcPr marL="85114" marR="85114" marT="42557" marB="42557" anchor="ctr">
                    <a:solidFill>
                      <a:srgbClr val="00B0F0"/>
                    </a:solidFill>
                  </a:tcPr>
                </a:tc>
                <a:tc>
                  <a:txBody>
                    <a:bodyPr/>
                    <a:lstStyle/>
                    <a:p>
                      <a:pPr algn="l" fontAlgn="base"/>
                      <a:r>
                        <a:rPr lang="en-US" sz="1700" dirty="0">
                          <a:effectLst/>
                        </a:rPr>
                        <a:t>Through passwords, biometrics, one-time pins, or apps</a:t>
                      </a:r>
                      <a:endParaRPr lang="en-US" sz="1700" dirty="0">
                        <a:effectLst/>
                        <a:latin typeface="ABCWhyte Book"/>
                      </a:endParaRPr>
                    </a:p>
                  </a:txBody>
                  <a:tcPr marL="85114" marR="85114" marT="42557" marB="42557" anchor="ctr"/>
                </a:tc>
                <a:tc>
                  <a:txBody>
                    <a:bodyPr/>
                    <a:lstStyle/>
                    <a:p>
                      <a:pPr algn="l" fontAlgn="base"/>
                      <a:r>
                        <a:rPr lang="en-US" sz="1700">
                          <a:effectLst/>
                        </a:rPr>
                        <a:t>Through settings maintained by security teams</a:t>
                      </a:r>
                      <a:endParaRPr lang="en-US" sz="1700">
                        <a:effectLst/>
                        <a:latin typeface="ABCWhyte Book"/>
                      </a:endParaRPr>
                    </a:p>
                  </a:txBody>
                  <a:tcPr marL="85114" marR="85114" marT="42557" marB="42557" anchor="ctr"/>
                </a:tc>
                <a:extLst>
                  <a:ext uri="{0D108BD9-81ED-4DB2-BD59-A6C34878D82A}">
                    <a16:rowId xmlns:a16="http://schemas.microsoft.com/office/drawing/2014/main" val="4007948309"/>
                  </a:ext>
                </a:extLst>
              </a:tr>
              <a:tr h="340458">
                <a:tc>
                  <a:txBody>
                    <a:bodyPr/>
                    <a:lstStyle/>
                    <a:p>
                      <a:pPr algn="l" fontAlgn="base"/>
                      <a:r>
                        <a:rPr lang="en-US" sz="1700">
                          <a:effectLst/>
                        </a:rPr>
                        <a:t>Is it visible to the user?</a:t>
                      </a:r>
                      <a:endParaRPr lang="en-US" sz="1700">
                        <a:effectLst/>
                        <a:latin typeface="ABCWhyte Book"/>
                      </a:endParaRPr>
                    </a:p>
                  </a:txBody>
                  <a:tcPr marL="85114" marR="85114" marT="42557" marB="42557" anchor="ctr">
                    <a:solidFill>
                      <a:srgbClr val="00B0F0"/>
                    </a:solidFill>
                  </a:tcPr>
                </a:tc>
                <a:tc>
                  <a:txBody>
                    <a:bodyPr/>
                    <a:lstStyle/>
                    <a:p>
                      <a:pPr algn="l" fontAlgn="base"/>
                      <a:r>
                        <a:rPr lang="en-US" sz="1700" dirty="0">
                          <a:effectLst/>
                        </a:rPr>
                        <a:t>Yes</a:t>
                      </a:r>
                      <a:endParaRPr lang="en-US" sz="1700" dirty="0">
                        <a:effectLst/>
                        <a:latin typeface="ABCWhyte Book"/>
                      </a:endParaRPr>
                    </a:p>
                  </a:txBody>
                  <a:tcPr marL="85114" marR="85114" marT="42557" marB="42557" anchor="ctr"/>
                </a:tc>
                <a:tc>
                  <a:txBody>
                    <a:bodyPr/>
                    <a:lstStyle/>
                    <a:p>
                      <a:pPr algn="l" fontAlgn="base"/>
                      <a:r>
                        <a:rPr lang="en-US" sz="1700">
                          <a:effectLst/>
                        </a:rPr>
                        <a:t>No</a:t>
                      </a:r>
                      <a:endParaRPr lang="en-US" sz="1700">
                        <a:effectLst/>
                        <a:latin typeface="ABCWhyte Book"/>
                      </a:endParaRPr>
                    </a:p>
                  </a:txBody>
                  <a:tcPr marL="85114" marR="85114" marT="42557" marB="42557" anchor="ctr"/>
                </a:tc>
                <a:extLst>
                  <a:ext uri="{0D108BD9-81ED-4DB2-BD59-A6C34878D82A}">
                    <a16:rowId xmlns:a16="http://schemas.microsoft.com/office/drawing/2014/main" val="1398913949"/>
                  </a:ext>
                </a:extLst>
              </a:tr>
              <a:tr h="595801">
                <a:tc>
                  <a:txBody>
                    <a:bodyPr/>
                    <a:lstStyle/>
                    <a:p>
                      <a:pPr algn="l" fontAlgn="base"/>
                      <a:r>
                        <a:rPr lang="en-US" sz="1700">
                          <a:effectLst/>
                        </a:rPr>
                        <a:t>It is changeable by the user?</a:t>
                      </a:r>
                      <a:endParaRPr lang="en-US" sz="1700">
                        <a:effectLst/>
                        <a:latin typeface="ABCWhyte Book"/>
                      </a:endParaRPr>
                    </a:p>
                  </a:txBody>
                  <a:tcPr marL="85114" marR="85114" marT="42557" marB="42557" anchor="ctr">
                    <a:solidFill>
                      <a:srgbClr val="00B0F0"/>
                    </a:solidFill>
                  </a:tcPr>
                </a:tc>
                <a:tc>
                  <a:txBody>
                    <a:bodyPr/>
                    <a:lstStyle/>
                    <a:p>
                      <a:pPr algn="l" fontAlgn="base"/>
                      <a:r>
                        <a:rPr lang="en-US" sz="1700" dirty="0">
                          <a:effectLst/>
                        </a:rPr>
                        <a:t>Partially</a:t>
                      </a:r>
                      <a:endParaRPr lang="en-US" sz="1700" dirty="0">
                        <a:effectLst/>
                        <a:latin typeface="ABCWhyte Book"/>
                      </a:endParaRPr>
                    </a:p>
                  </a:txBody>
                  <a:tcPr marL="85114" marR="85114" marT="42557" marB="42557" anchor="ctr"/>
                </a:tc>
                <a:tc>
                  <a:txBody>
                    <a:bodyPr/>
                    <a:lstStyle/>
                    <a:p>
                      <a:pPr algn="l" fontAlgn="base"/>
                      <a:r>
                        <a:rPr lang="en-US" sz="1700" dirty="0">
                          <a:effectLst/>
                        </a:rPr>
                        <a:t>No </a:t>
                      </a:r>
                      <a:endParaRPr lang="en-US" sz="1700" dirty="0">
                        <a:effectLst/>
                        <a:latin typeface="ABCWhyte Book"/>
                      </a:endParaRPr>
                    </a:p>
                  </a:txBody>
                  <a:tcPr marL="85114" marR="85114" marT="42557" marB="42557" anchor="ctr"/>
                </a:tc>
                <a:extLst>
                  <a:ext uri="{0D108BD9-81ED-4DB2-BD59-A6C34878D82A}">
                    <a16:rowId xmlns:a16="http://schemas.microsoft.com/office/drawing/2014/main" val="2291316140"/>
                  </a:ext>
                </a:extLst>
              </a:tr>
              <a:tr h="340458">
                <a:tc>
                  <a:txBody>
                    <a:bodyPr/>
                    <a:lstStyle/>
                    <a:p>
                      <a:pPr algn="l" fontAlgn="base"/>
                      <a:r>
                        <a:rPr lang="en-US" sz="1700" dirty="0">
                          <a:effectLst/>
                        </a:rPr>
                        <a:t>How does data move?</a:t>
                      </a:r>
                      <a:endParaRPr lang="en-US" sz="1700" dirty="0">
                        <a:effectLst/>
                        <a:latin typeface="ABCWhyte Book"/>
                      </a:endParaRPr>
                    </a:p>
                  </a:txBody>
                  <a:tcPr marL="85114" marR="85114" marT="42557" marB="42557" anchor="ctr">
                    <a:solidFill>
                      <a:srgbClr val="00B0F0"/>
                    </a:solidFill>
                  </a:tcPr>
                </a:tc>
                <a:tc>
                  <a:txBody>
                    <a:bodyPr/>
                    <a:lstStyle/>
                    <a:p>
                      <a:pPr algn="l" fontAlgn="base"/>
                      <a:r>
                        <a:rPr lang="en-US" sz="1700" dirty="0">
                          <a:effectLst/>
                        </a:rPr>
                        <a:t>Through ID tokens</a:t>
                      </a:r>
                      <a:endParaRPr lang="en-US" sz="1700" dirty="0">
                        <a:effectLst/>
                        <a:latin typeface="ABCWhyte Book"/>
                      </a:endParaRPr>
                    </a:p>
                  </a:txBody>
                  <a:tcPr marL="85114" marR="85114" marT="42557" marB="42557" anchor="ctr"/>
                </a:tc>
                <a:tc>
                  <a:txBody>
                    <a:bodyPr/>
                    <a:lstStyle/>
                    <a:p>
                      <a:pPr algn="l" fontAlgn="base"/>
                      <a:r>
                        <a:rPr lang="en-US" sz="1700" dirty="0">
                          <a:effectLst/>
                        </a:rPr>
                        <a:t>Through access tokens </a:t>
                      </a:r>
                      <a:endParaRPr lang="en-US" sz="1700" dirty="0">
                        <a:effectLst/>
                        <a:latin typeface="ABCWhyte Book"/>
                      </a:endParaRPr>
                    </a:p>
                  </a:txBody>
                  <a:tcPr marL="85114" marR="85114" marT="42557" marB="42557" anchor="ctr"/>
                </a:tc>
                <a:extLst>
                  <a:ext uri="{0D108BD9-81ED-4DB2-BD59-A6C34878D82A}">
                    <a16:rowId xmlns:a16="http://schemas.microsoft.com/office/drawing/2014/main" val="641781947"/>
                  </a:ext>
                </a:extLst>
              </a:tr>
            </a:tbl>
          </a:graphicData>
        </a:graphic>
      </p:graphicFrame>
    </p:spTree>
    <p:extLst>
      <p:ext uri="{BB962C8B-B14F-4D97-AF65-F5344CB8AC3E}">
        <p14:creationId xmlns:p14="http://schemas.microsoft.com/office/powerpoint/2010/main" val="861179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61777" y="21837"/>
            <a:ext cx="2302446"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Authentication vs Authorization</a:t>
            </a:r>
          </a:p>
        </p:txBody>
      </p:sp>
      <p:sp>
        <p:nvSpPr>
          <p:cNvPr id="5" name="Rectangle 4">
            <a:extLst>
              <a:ext uri="{FF2B5EF4-FFF2-40B4-BE49-F238E27FC236}">
                <a16:creationId xmlns:a16="http://schemas.microsoft.com/office/drawing/2014/main" id="{74751D47-051F-432E-AD28-FE7E8DC557C7}"/>
              </a:ext>
            </a:extLst>
          </p:cNvPr>
          <p:cNvSpPr/>
          <p:nvPr/>
        </p:nvSpPr>
        <p:spPr>
          <a:xfrm>
            <a:off x="155574" y="1600200"/>
            <a:ext cx="8759825" cy="1938992"/>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pPr marL="171450" indent="-171450" fontAlgn="base">
              <a:buFont typeface="Wingdings" panose="05000000000000000000" pitchFamily="2" charset="2"/>
              <a:buChar char="v"/>
            </a:pPr>
            <a:r>
              <a:rPr lang="en-US" sz="1200" dirty="0"/>
              <a:t>Systems implement these concepts in the same way, so it’s crucial that IAM administrators understand how to utilize both:</a:t>
            </a:r>
          </a:p>
          <a:p>
            <a:pPr marL="171450" indent="-171450" fontAlgn="base">
              <a:buFont typeface="Wingdings" panose="05000000000000000000" pitchFamily="2" charset="2"/>
              <a:buChar char="v"/>
            </a:pPr>
            <a:endParaRPr lang="en-US" sz="1200" dirty="0"/>
          </a:p>
          <a:p>
            <a:pPr marL="628650" lvl="1" indent="-171450" fontAlgn="base">
              <a:buFont typeface="Wingdings" panose="05000000000000000000" pitchFamily="2" charset="2"/>
              <a:buChar char="ü"/>
            </a:pPr>
            <a:r>
              <a:rPr lang="en-US" sz="1200" b="1" dirty="0"/>
              <a:t>Authentication. </a:t>
            </a:r>
            <a:r>
              <a:rPr lang="en-US" sz="1200" dirty="0"/>
              <a:t>Let every staff member access your workplace systems if they provide the right credentials in response to your chosen authentication requirements.</a:t>
            </a:r>
            <a:br>
              <a:rPr lang="en-US" sz="1200" dirty="0"/>
            </a:br>
            <a:endParaRPr lang="en-US" sz="1200" dirty="0"/>
          </a:p>
          <a:p>
            <a:pPr marL="628650" lvl="1" indent="-171450" fontAlgn="base">
              <a:buFont typeface="Wingdings" panose="05000000000000000000" pitchFamily="2" charset="2"/>
              <a:buChar char="ü"/>
            </a:pPr>
            <a:r>
              <a:rPr lang="en-US" sz="1200" b="1" dirty="0"/>
              <a:t>Authorization. </a:t>
            </a:r>
            <a:r>
              <a:rPr lang="en-US" sz="1200" dirty="0"/>
              <a:t>Grant permission to department-specific files, and reserve access to confidential data, such as financial information, as needed. Ensure that employees have access to the files they need to do their jobs. </a:t>
            </a:r>
            <a:br>
              <a:rPr lang="en-US" sz="1200" dirty="0"/>
            </a:br>
            <a:endParaRPr lang="en-US" sz="1200" dirty="0"/>
          </a:p>
          <a:p>
            <a:pPr marL="171450" indent="-171450" fontAlgn="base">
              <a:buFont typeface="Wingdings" panose="05000000000000000000" pitchFamily="2" charset="2"/>
              <a:buChar char="v"/>
            </a:pPr>
            <a:r>
              <a:rPr lang="en-US" sz="1200" dirty="0"/>
              <a:t>Understand the difference between authentication and authorization, and implement IAM solutions that have strong support for both. You will protect your organization against data breaches and enable your workforce to be more productive.</a:t>
            </a:r>
            <a:endParaRPr lang="en-US" sz="1200" b="0" i="0" dirty="0">
              <a:effectLst/>
            </a:endParaRPr>
          </a:p>
        </p:txBody>
      </p:sp>
    </p:spTree>
    <p:extLst>
      <p:ext uri="{BB962C8B-B14F-4D97-AF65-F5344CB8AC3E}">
        <p14:creationId xmlns:p14="http://schemas.microsoft.com/office/powerpoint/2010/main" val="3912658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83931</TotalTime>
  <Words>649</Words>
  <Application>Microsoft Office PowerPoint</Application>
  <PresentationFormat>Custom</PresentationFormat>
  <Paragraphs>54</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ABCWhyte Book</vt:lpstr>
      <vt:lpstr>Arial</vt:lpstr>
      <vt:lpstr>Calibri</vt:lpstr>
      <vt:lpstr>inherit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9358</cp:revision>
  <dcterms:created xsi:type="dcterms:W3CDTF">2006-08-16T00:00:00Z</dcterms:created>
  <dcterms:modified xsi:type="dcterms:W3CDTF">2021-02-25T05:05:53Z</dcterms:modified>
</cp:coreProperties>
</file>