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5"/>
  </p:notesMasterIdLst>
  <p:sldIdLst>
    <p:sldId id="462" r:id="rId2"/>
    <p:sldId id="463" r:id="rId3"/>
    <p:sldId id="464" r:id="rId4"/>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73" autoAdjust="0"/>
    <p:restoredTop sz="86323" autoAdjust="0"/>
  </p:normalViewPr>
  <p:slideViewPr>
    <p:cSldViewPr>
      <p:cViewPr varScale="1">
        <p:scale>
          <a:sx n="98" d="100"/>
          <a:sy n="98" d="100"/>
        </p:scale>
        <p:origin x="726"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2/26/2021</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2867658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3316184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2229754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a:t>Click to edit Master title style</a:t>
            </a:r>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2/26/2021</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8742AF50-7569-4ED9-B9AC-9F7E82B4507E}"/>
              </a:ext>
            </a:extLst>
          </p:cNvPr>
          <p:cNvSpPr/>
          <p:nvPr/>
        </p:nvSpPr>
        <p:spPr>
          <a:xfrm>
            <a:off x="3261777" y="21837"/>
            <a:ext cx="2302446"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Authentication vs Authorization</a:t>
            </a:r>
          </a:p>
        </p:txBody>
      </p:sp>
      <p:pic>
        <p:nvPicPr>
          <p:cNvPr id="4" name="Picture 3">
            <a:extLst>
              <a:ext uri="{FF2B5EF4-FFF2-40B4-BE49-F238E27FC236}">
                <a16:creationId xmlns:a16="http://schemas.microsoft.com/office/drawing/2014/main" id="{6ACE5610-CC2C-4BBF-BB71-D3282CEC3858}"/>
              </a:ext>
            </a:extLst>
          </p:cNvPr>
          <p:cNvPicPr>
            <a:picLocks noChangeAspect="1"/>
          </p:cNvPicPr>
          <p:nvPr/>
        </p:nvPicPr>
        <p:blipFill>
          <a:blip r:embed="rId3"/>
          <a:stretch>
            <a:fillRect/>
          </a:stretch>
        </p:blipFill>
        <p:spPr>
          <a:xfrm>
            <a:off x="2236450" y="1945364"/>
            <a:ext cx="4820323" cy="2734057"/>
          </a:xfrm>
          <a:prstGeom prst="rect">
            <a:avLst/>
          </a:prstGeom>
        </p:spPr>
      </p:pic>
      <p:sp>
        <p:nvSpPr>
          <p:cNvPr id="5" name="Speech Bubble: Rectangle 4">
            <a:extLst>
              <a:ext uri="{FF2B5EF4-FFF2-40B4-BE49-F238E27FC236}">
                <a16:creationId xmlns:a16="http://schemas.microsoft.com/office/drawing/2014/main" id="{656D68C6-281C-4E81-893D-F9234181B52D}"/>
              </a:ext>
            </a:extLst>
          </p:cNvPr>
          <p:cNvSpPr/>
          <p:nvPr/>
        </p:nvSpPr>
        <p:spPr>
          <a:xfrm>
            <a:off x="230188" y="649964"/>
            <a:ext cx="8683624" cy="838200"/>
          </a:xfrm>
          <a:prstGeom prst="wedgeRectCallout">
            <a:avLst>
              <a:gd name="adj1" fmla="val 958"/>
              <a:gd name="adj2" fmla="val 110849"/>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solidFill>
                  <a:srgbClr val="FF0000"/>
                </a:solidFill>
              </a:rPr>
              <a:t>Authentication</a:t>
            </a:r>
            <a:r>
              <a:rPr lang="en-US" sz="1200" dirty="0"/>
              <a:t> means confirming your own identity, whereas </a:t>
            </a:r>
            <a:r>
              <a:rPr lang="en-US" sz="1200" dirty="0">
                <a:solidFill>
                  <a:srgbClr val="FF0000"/>
                </a:solidFill>
              </a:rPr>
              <a:t>authorization</a:t>
            </a:r>
            <a:r>
              <a:rPr lang="en-US" sz="1200" dirty="0"/>
              <a:t> means being allowed access to the system. In even more simpler terms </a:t>
            </a:r>
            <a:r>
              <a:rPr lang="en-US" sz="1200" dirty="0">
                <a:solidFill>
                  <a:srgbClr val="FF0000"/>
                </a:solidFill>
              </a:rPr>
              <a:t>authentication</a:t>
            </a:r>
            <a:r>
              <a:rPr lang="en-US" sz="1200" dirty="0"/>
              <a:t> is the process of verifying oneself, while </a:t>
            </a:r>
            <a:r>
              <a:rPr lang="en-US" sz="1200" dirty="0">
                <a:solidFill>
                  <a:srgbClr val="FF0000"/>
                </a:solidFill>
              </a:rPr>
              <a:t>authorization</a:t>
            </a:r>
            <a:r>
              <a:rPr lang="en-US" sz="1200" dirty="0"/>
              <a:t> is the process of verifying what you have access to.</a:t>
            </a:r>
          </a:p>
        </p:txBody>
      </p:sp>
    </p:spTree>
    <p:extLst>
      <p:ext uri="{BB962C8B-B14F-4D97-AF65-F5344CB8AC3E}">
        <p14:creationId xmlns:p14="http://schemas.microsoft.com/office/powerpoint/2010/main" val="1122051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8742AF50-7569-4ED9-B9AC-9F7E82B4507E}"/>
              </a:ext>
            </a:extLst>
          </p:cNvPr>
          <p:cNvSpPr/>
          <p:nvPr/>
        </p:nvSpPr>
        <p:spPr>
          <a:xfrm>
            <a:off x="3261777" y="21837"/>
            <a:ext cx="2302446"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Authentication vs Authorization</a:t>
            </a:r>
          </a:p>
        </p:txBody>
      </p:sp>
      <p:sp>
        <p:nvSpPr>
          <p:cNvPr id="4" name="Rectangle 3">
            <a:extLst>
              <a:ext uri="{FF2B5EF4-FFF2-40B4-BE49-F238E27FC236}">
                <a16:creationId xmlns:a16="http://schemas.microsoft.com/office/drawing/2014/main" id="{C2309465-E4E8-4041-A6EC-98F4E77D7995}"/>
              </a:ext>
            </a:extLst>
          </p:cNvPr>
          <p:cNvSpPr/>
          <p:nvPr/>
        </p:nvSpPr>
        <p:spPr>
          <a:xfrm>
            <a:off x="153987" y="1058862"/>
            <a:ext cx="8836025" cy="3810001"/>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solidFill>
                  <a:srgbClr val="FF0000"/>
                </a:solidFill>
              </a:rPr>
              <a:t>Authentication</a:t>
            </a:r>
            <a:r>
              <a:rPr lang="en-US" sz="1200" dirty="0"/>
              <a:t> is about validating your credentials such as Username/User ID and password to verify your identity. The system then checks whether you are what you say you are using your credentials. Whether in public or private networks, the system </a:t>
            </a:r>
            <a:r>
              <a:rPr lang="en-US" sz="1200" dirty="0">
                <a:solidFill>
                  <a:srgbClr val="FF0000"/>
                </a:solidFill>
              </a:rPr>
              <a:t>authenticates</a:t>
            </a:r>
            <a:r>
              <a:rPr lang="en-US" sz="1200" dirty="0"/>
              <a:t> the user identity through login passwords. Usually </a:t>
            </a:r>
            <a:r>
              <a:rPr lang="en-US" sz="1200" dirty="0">
                <a:solidFill>
                  <a:srgbClr val="FF0000"/>
                </a:solidFill>
              </a:rPr>
              <a:t>authentication</a:t>
            </a:r>
            <a:r>
              <a:rPr lang="en-US" sz="1200" dirty="0"/>
              <a:t> is done by a username and password, although there are other various ways to be authenticated.</a:t>
            </a:r>
            <a:br>
              <a:rPr lang="en-US" sz="1200" dirty="0"/>
            </a:br>
            <a:endParaRPr lang="en-US" sz="1200" dirty="0"/>
          </a:p>
          <a:p>
            <a:pPr marL="171450" indent="-171450">
              <a:buFont typeface="Wingdings" panose="05000000000000000000" pitchFamily="2" charset="2"/>
              <a:buChar char="ü"/>
            </a:pPr>
            <a:r>
              <a:rPr lang="en-US" sz="1200" dirty="0"/>
              <a:t>Based on the security level, authentication factors can vary from one of the following:</a:t>
            </a:r>
            <a:br>
              <a:rPr lang="en-US" sz="1200" dirty="0"/>
            </a:br>
            <a:endParaRPr lang="en-US" sz="1200" dirty="0"/>
          </a:p>
          <a:p>
            <a:pPr lvl="1"/>
            <a:r>
              <a:rPr lang="en-US" sz="1200" b="1" dirty="0">
                <a:solidFill>
                  <a:srgbClr val="FF0000"/>
                </a:solidFill>
              </a:rPr>
              <a:t>Single- Factor Authentication:</a:t>
            </a:r>
            <a:r>
              <a:rPr lang="en-US" sz="1200" b="1" dirty="0"/>
              <a:t> </a:t>
            </a:r>
            <a:r>
              <a:rPr lang="en-US" sz="1200" dirty="0"/>
              <a:t>This is the simplest form of authentication method which requires a password to grant user access to a particular system such as a website or a network. The person can request access to the system using only one of the credentials to verify one’s identity. For example, only requiring a password against a username would be a way to verify a login credential using single- factor authentication.</a:t>
            </a:r>
            <a:br>
              <a:rPr lang="en-US" sz="1200" dirty="0"/>
            </a:br>
            <a:endParaRPr lang="en-US" sz="1200" dirty="0"/>
          </a:p>
          <a:p>
            <a:pPr lvl="1"/>
            <a:r>
              <a:rPr lang="en-US" sz="1200" b="1" dirty="0">
                <a:solidFill>
                  <a:srgbClr val="FF0000"/>
                </a:solidFill>
              </a:rPr>
              <a:t>Two- Factor Authentication: </a:t>
            </a:r>
            <a:r>
              <a:rPr lang="en-US" sz="1200" dirty="0"/>
              <a:t>This authentication requires a two- step verification process which not only requires a username and password, but also a piece of information only the user knows. Using a username and password along with a confidential information makes it that much harder for hackers to steal valuable and personal data.</a:t>
            </a:r>
            <a:br>
              <a:rPr lang="en-US" sz="1200" dirty="0"/>
            </a:br>
            <a:endParaRPr lang="en-US" sz="1200" dirty="0"/>
          </a:p>
          <a:p>
            <a:pPr lvl="1"/>
            <a:r>
              <a:rPr lang="en-US" sz="1200" b="1" dirty="0">
                <a:solidFill>
                  <a:srgbClr val="FF0000"/>
                </a:solidFill>
              </a:rPr>
              <a:t>Multi- Factor Authentication: </a:t>
            </a:r>
            <a:r>
              <a:rPr lang="en-US" sz="1200" dirty="0"/>
              <a:t>This is used to ensure that digital users are who they say they are by requiring that they provide at least two pieces of evidence to prove their identity. Each piece of evidence must come from a different category: something they know, something they have or something they are.. It is common for financial organizations, banks, and law enforcement agencies to use multiple- factor authentication.</a:t>
            </a:r>
          </a:p>
        </p:txBody>
      </p:sp>
      <p:sp>
        <p:nvSpPr>
          <p:cNvPr id="5" name="Rectangle 4">
            <a:extLst>
              <a:ext uri="{FF2B5EF4-FFF2-40B4-BE49-F238E27FC236}">
                <a16:creationId xmlns:a16="http://schemas.microsoft.com/office/drawing/2014/main" id="{AE4569A9-3EFB-433B-A1D4-F0330A729ECD}"/>
              </a:ext>
            </a:extLst>
          </p:cNvPr>
          <p:cNvSpPr/>
          <p:nvPr/>
        </p:nvSpPr>
        <p:spPr>
          <a:xfrm>
            <a:off x="153987" y="622551"/>
            <a:ext cx="1581138" cy="369332"/>
          </a:xfrm>
          <a:prstGeom prst="rect">
            <a:avLst/>
          </a:prstGeom>
        </p:spPr>
        <p:style>
          <a:lnRef idx="1">
            <a:schemeClr val="accent1"/>
          </a:lnRef>
          <a:fillRef idx="3">
            <a:schemeClr val="accent1"/>
          </a:fillRef>
          <a:effectRef idx="2">
            <a:schemeClr val="accent1"/>
          </a:effectRef>
          <a:fontRef idx="minor">
            <a:schemeClr val="lt1"/>
          </a:fontRef>
        </p:style>
        <p:txBody>
          <a:bodyPr wrap="none">
            <a:spAutoFit/>
          </a:bodyPr>
          <a:lstStyle/>
          <a:p>
            <a:r>
              <a:rPr lang="en-US" dirty="0">
                <a:solidFill>
                  <a:schemeClr val="bg1"/>
                </a:solidFill>
                <a:latin typeface="sohne"/>
              </a:rPr>
              <a:t>Authentication</a:t>
            </a:r>
            <a:endParaRPr lang="en-US" b="0" i="0" dirty="0">
              <a:solidFill>
                <a:schemeClr val="bg1"/>
              </a:solidFill>
              <a:effectLst/>
              <a:latin typeface="sohne"/>
            </a:endParaRPr>
          </a:p>
        </p:txBody>
      </p:sp>
    </p:spTree>
    <p:extLst>
      <p:ext uri="{BB962C8B-B14F-4D97-AF65-F5344CB8AC3E}">
        <p14:creationId xmlns:p14="http://schemas.microsoft.com/office/powerpoint/2010/main" val="3187737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8742AF50-7569-4ED9-B9AC-9F7E82B4507E}"/>
              </a:ext>
            </a:extLst>
          </p:cNvPr>
          <p:cNvSpPr/>
          <p:nvPr/>
        </p:nvSpPr>
        <p:spPr>
          <a:xfrm>
            <a:off x="3261777" y="21837"/>
            <a:ext cx="2302446"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Authentication vs Authorization</a:t>
            </a:r>
          </a:p>
        </p:txBody>
      </p:sp>
      <p:sp>
        <p:nvSpPr>
          <p:cNvPr id="4" name="Rectangle 3">
            <a:extLst>
              <a:ext uri="{FF2B5EF4-FFF2-40B4-BE49-F238E27FC236}">
                <a16:creationId xmlns:a16="http://schemas.microsoft.com/office/drawing/2014/main" id="{C2309465-E4E8-4041-A6EC-98F4E77D7995}"/>
              </a:ext>
            </a:extLst>
          </p:cNvPr>
          <p:cNvSpPr/>
          <p:nvPr/>
        </p:nvSpPr>
        <p:spPr>
          <a:xfrm>
            <a:off x="155575" y="2286000"/>
            <a:ext cx="8836025" cy="1303338"/>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solidFill>
                  <a:srgbClr val="FF0000"/>
                </a:solidFill>
              </a:rPr>
              <a:t>Authorization</a:t>
            </a:r>
            <a:r>
              <a:rPr lang="en-US" sz="1200" dirty="0"/>
              <a:t> occurs after your identity is successfully authenticated by the system, which therefore gives you full access to resources such as information, files, databases, funds, etc. However authorization verifies your rights to grant you access to resources only after determining your ability to access the system and up to what extent. In other words, </a:t>
            </a:r>
            <a:r>
              <a:rPr lang="en-US" sz="1200" dirty="0">
                <a:solidFill>
                  <a:srgbClr val="FF0000"/>
                </a:solidFill>
              </a:rPr>
              <a:t>authorization</a:t>
            </a:r>
            <a:r>
              <a:rPr lang="en-US" sz="1200" dirty="0"/>
              <a:t> is the process to determine whether the authenticated user has access to the particular resources. A good example of this is, once verifying and confirming employee ID and passwords through authentication, the next step would be determining which employee has access to which floor and that is done through authorization.</a:t>
            </a:r>
          </a:p>
        </p:txBody>
      </p:sp>
      <p:sp>
        <p:nvSpPr>
          <p:cNvPr id="5" name="Rectangle 4">
            <a:extLst>
              <a:ext uri="{FF2B5EF4-FFF2-40B4-BE49-F238E27FC236}">
                <a16:creationId xmlns:a16="http://schemas.microsoft.com/office/drawing/2014/main" id="{AE4569A9-3EFB-433B-A1D4-F0330A729ECD}"/>
              </a:ext>
            </a:extLst>
          </p:cNvPr>
          <p:cNvSpPr/>
          <p:nvPr/>
        </p:nvSpPr>
        <p:spPr>
          <a:xfrm>
            <a:off x="155575" y="1849688"/>
            <a:ext cx="1462708" cy="369332"/>
          </a:xfrm>
          <a:prstGeom prst="rect">
            <a:avLst/>
          </a:prstGeom>
        </p:spPr>
        <p:style>
          <a:lnRef idx="1">
            <a:schemeClr val="accent1"/>
          </a:lnRef>
          <a:fillRef idx="3">
            <a:schemeClr val="accent1"/>
          </a:fillRef>
          <a:effectRef idx="2">
            <a:schemeClr val="accent1"/>
          </a:effectRef>
          <a:fontRef idx="minor">
            <a:schemeClr val="lt1"/>
          </a:fontRef>
        </p:style>
        <p:txBody>
          <a:bodyPr wrap="none">
            <a:spAutoFit/>
          </a:bodyPr>
          <a:lstStyle/>
          <a:p>
            <a:r>
              <a:rPr lang="en-US" dirty="0"/>
              <a:t>Authorization</a:t>
            </a:r>
          </a:p>
        </p:txBody>
      </p:sp>
    </p:spTree>
    <p:extLst>
      <p:ext uri="{BB962C8B-B14F-4D97-AF65-F5344CB8AC3E}">
        <p14:creationId xmlns:p14="http://schemas.microsoft.com/office/powerpoint/2010/main" val="3191042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83974</TotalTime>
  <Words>473</Words>
  <Application>Microsoft Office PowerPoint</Application>
  <PresentationFormat>Custom</PresentationFormat>
  <Paragraphs>15</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sohne</vt:lpstr>
      <vt:lpstr>Wingdings</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Home</cp:lastModifiedBy>
  <cp:revision>9353</cp:revision>
  <dcterms:created xsi:type="dcterms:W3CDTF">2006-08-16T00:00:00Z</dcterms:created>
  <dcterms:modified xsi:type="dcterms:W3CDTF">2021-02-26T04:10:52Z</dcterms:modified>
</cp:coreProperties>
</file>