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5"/>
  </p:notesMasterIdLst>
  <p:sldIdLst>
    <p:sldId id="478" r:id="rId2"/>
    <p:sldId id="479" r:id="rId3"/>
    <p:sldId id="480" r:id="rId4"/>
    <p:sldId id="481" r:id="rId5"/>
    <p:sldId id="482" r:id="rId6"/>
    <p:sldId id="483" r:id="rId7"/>
    <p:sldId id="484" r:id="rId8"/>
    <p:sldId id="485" r:id="rId9"/>
    <p:sldId id="486" r:id="rId10"/>
    <p:sldId id="487" r:id="rId11"/>
    <p:sldId id="492" r:id="rId12"/>
    <p:sldId id="491" r:id="rId13"/>
    <p:sldId id="490" r:id="rId1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DA"/>
    <a:srgbClr val="004620"/>
    <a:srgbClr val="E0ABAA"/>
    <a:srgbClr val="AF423F"/>
    <a:srgbClr val="FFCE33"/>
    <a:srgbClr val="CC9B00"/>
    <a:srgbClr val="005C2A"/>
    <a:srgbClr val="2AE456"/>
    <a:srgbClr val="FF505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8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413848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396742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203803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12</a:t>
            </a:fld>
            <a:endParaRPr lang="en-US" dirty="0"/>
          </a:p>
        </p:txBody>
      </p:sp>
    </p:spTree>
    <p:extLst>
      <p:ext uri="{BB962C8B-B14F-4D97-AF65-F5344CB8AC3E}">
        <p14:creationId xmlns:p14="http://schemas.microsoft.com/office/powerpoint/2010/main" val="317367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13</a:t>
            </a:fld>
            <a:endParaRPr lang="en-US" dirty="0"/>
          </a:p>
        </p:txBody>
      </p:sp>
    </p:spTree>
    <p:extLst>
      <p:ext uri="{BB962C8B-B14F-4D97-AF65-F5344CB8AC3E}">
        <p14:creationId xmlns:p14="http://schemas.microsoft.com/office/powerpoint/2010/main" val="164983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88853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53381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714810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510570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850233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2011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94202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152818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6/5/2024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3FE2C194-CF7C-6284-0A3A-CAB67E5F2BD6}"/>
              </a:ext>
            </a:extLst>
          </p:cNvPr>
          <p:cNvSpPr txBox="1"/>
          <p:nvPr/>
        </p:nvSpPr>
        <p:spPr>
          <a:xfrm>
            <a:off x="117613" y="533400"/>
            <a:ext cx="3575531" cy="470000"/>
          </a:xfrm>
          <a:prstGeom prst="rect">
            <a:avLst/>
          </a:prstGeom>
          <a:solidFill>
            <a:srgbClr val="C00000"/>
          </a:solidFill>
        </p:spPr>
        <p:txBody>
          <a:bodyPr wrap="none" rtlCol="0">
            <a:spAutoFit/>
          </a:bodyPr>
          <a:lstStyle/>
          <a:p>
            <a:r>
              <a:rPr lang="en-US" b="1" dirty="0">
                <a:solidFill>
                  <a:schemeClr val="bg1"/>
                </a:solidFill>
              </a:rPr>
              <a:t>What is DevOps Lifecycle?</a:t>
            </a:r>
          </a:p>
        </p:txBody>
      </p:sp>
      <p:sp>
        <p:nvSpPr>
          <p:cNvPr id="10" name="Flowchart: Alternate Process 9">
            <a:extLst>
              <a:ext uri="{FF2B5EF4-FFF2-40B4-BE49-F238E27FC236}">
                <a16:creationId xmlns:a16="http://schemas.microsoft.com/office/drawing/2014/main" id="{214427E1-A554-EF99-7C5B-793EF1A0574E}"/>
              </a:ext>
            </a:extLst>
          </p:cNvPr>
          <p:cNvSpPr/>
          <p:nvPr/>
        </p:nvSpPr>
        <p:spPr>
          <a:xfrm>
            <a:off x="117613" y="1104452"/>
            <a:ext cx="11921987" cy="1496390"/>
          </a:xfrm>
          <a:prstGeom prst="flowChartAlternateProcess">
            <a:avLst/>
          </a:prstGeom>
          <a:solidFill>
            <a:schemeClr val="bg2"/>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chemeClr val="tx1"/>
                </a:solidFill>
              </a:rPr>
              <a:t>The DevOps lifecycle encompasses a set of practices and tools aimed at improving collaboration between development and operations teams to streamline the software delivery process. It focuses on automation, continuous integration, continuous delivery, and continuous feedback to enhance the efficiency, reliability, and quality of software development and deployment.</a:t>
            </a:r>
            <a:endParaRPr lang="en-US" sz="3200" dirty="0">
              <a:solidFill>
                <a:schemeClr val="tx1"/>
              </a:solidFill>
            </a:endParaRPr>
          </a:p>
        </p:txBody>
      </p:sp>
      <p:sp>
        <p:nvSpPr>
          <p:cNvPr id="11" name="Rectangle 10">
            <a:extLst>
              <a:ext uri="{FF2B5EF4-FFF2-40B4-BE49-F238E27FC236}">
                <a16:creationId xmlns:a16="http://schemas.microsoft.com/office/drawing/2014/main" id="{0D98E3CF-CD5E-8F3A-577A-C7952B8D0396}"/>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pic>
        <p:nvPicPr>
          <p:cNvPr id="8" name="Picture 7">
            <a:extLst>
              <a:ext uri="{FF2B5EF4-FFF2-40B4-BE49-F238E27FC236}">
                <a16:creationId xmlns:a16="http://schemas.microsoft.com/office/drawing/2014/main" id="{406EF8FF-9873-703F-D46F-8E14F1180352}"/>
              </a:ext>
            </a:extLst>
          </p:cNvPr>
          <p:cNvPicPr>
            <a:picLocks noChangeAspect="1"/>
          </p:cNvPicPr>
          <p:nvPr/>
        </p:nvPicPr>
        <p:blipFill>
          <a:blip r:embed="rId3"/>
          <a:stretch>
            <a:fillRect/>
          </a:stretch>
        </p:blipFill>
        <p:spPr>
          <a:xfrm>
            <a:off x="3211181" y="3250120"/>
            <a:ext cx="5734850" cy="3134162"/>
          </a:xfrm>
          <a:prstGeom prst="rect">
            <a:avLst/>
          </a:prstGeom>
        </p:spPr>
      </p:pic>
    </p:spTree>
    <p:extLst>
      <p:ext uri="{BB962C8B-B14F-4D97-AF65-F5344CB8AC3E}">
        <p14:creationId xmlns:p14="http://schemas.microsoft.com/office/powerpoint/2010/main" val="40704048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332318" y="1420809"/>
            <a:ext cx="11832163" cy="3913191"/>
          </a:xfrm>
          <a:prstGeom prst="flowChartAlternateProcess">
            <a:avLst/>
          </a:prstGeom>
          <a:solidFill>
            <a:schemeClr val="bg2"/>
          </a:solidFill>
          <a:ln>
            <a:solidFill>
              <a:srgbClr val="FFC000"/>
            </a:solidFill>
          </a:ln>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buFont typeface="Arial" panose="020B0604020202020204" pitchFamily="34" charset="0"/>
              <a:buChar char="•"/>
            </a:pPr>
            <a:r>
              <a:rPr lang="en-US" sz="2000" b="1" dirty="0">
                <a:solidFill>
                  <a:schemeClr val="tx1"/>
                </a:solidFill>
              </a:rPr>
              <a:t>Continuous Integration (CI)</a:t>
            </a:r>
            <a:r>
              <a:rPr lang="en-US" sz="2000" dirty="0">
                <a:solidFill>
                  <a:schemeClr val="tx1"/>
                </a:solidFill>
              </a:rPr>
              <a:t>: Regularly integrating code changes into a shared repository, followed by automated testing to detect issues early.</a:t>
            </a:r>
          </a:p>
          <a:p>
            <a:pPr>
              <a:buFont typeface="Arial" panose="020B0604020202020204" pitchFamily="34" charset="0"/>
              <a:buChar char="•"/>
            </a:pPr>
            <a:r>
              <a:rPr lang="en-US" sz="2000" b="1" dirty="0">
                <a:solidFill>
                  <a:schemeClr val="tx1"/>
                </a:solidFill>
              </a:rPr>
              <a:t>Continuous Delivery (CD)</a:t>
            </a:r>
            <a:r>
              <a:rPr lang="en-US" sz="2000" dirty="0">
                <a:solidFill>
                  <a:schemeClr val="tx1"/>
                </a:solidFill>
              </a:rPr>
              <a:t>: Ensuring that code changes are automatically tested and prepared for a release to production.</a:t>
            </a:r>
          </a:p>
          <a:p>
            <a:pPr>
              <a:buFont typeface="Arial" panose="020B0604020202020204" pitchFamily="34" charset="0"/>
              <a:buChar char="•"/>
            </a:pPr>
            <a:r>
              <a:rPr lang="en-US" sz="2000" b="1" dirty="0">
                <a:solidFill>
                  <a:schemeClr val="tx1"/>
                </a:solidFill>
              </a:rPr>
              <a:t>Continuous Deployment</a:t>
            </a:r>
            <a:r>
              <a:rPr lang="en-US" sz="2000" dirty="0">
                <a:solidFill>
                  <a:schemeClr val="tx1"/>
                </a:solidFill>
              </a:rPr>
              <a:t>: Extending continuous delivery by automatically deploying every change that passes all stages of the production pipeline.</a:t>
            </a:r>
          </a:p>
          <a:p>
            <a:pPr>
              <a:buFont typeface="Arial" panose="020B0604020202020204" pitchFamily="34" charset="0"/>
              <a:buChar char="•"/>
            </a:pPr>
            <a:r>
              <a:rPr lang="en-US" sz="2000" b="1" dirty="0">
                <a:solidFill>
                  <a:schemeClr val="tx1"/>
                </a:solidFill>
              </a:rPr>
              <a:t>Infrastructure as Code (</a:t>
            </a:r>
            <a:r>
              <a:rPr lang="en-US" sz="2000" b="1" dirty="0" err="1">
                <a:solidFill>
                  <a:schemeClr val="tx1"/>
                </a:solidFill>
              </a:rPr>
              <a:t>IaC</a:t>
            </a:r>
            <a:r>
              <a:rPr lang="en-US" sz="2000" b="1" dirty="0">
                <a:solidFill>
                  <a:schemeClr val="tx1"/>
                </a:solidFill>
              </a:rPr>
              <a:t>)</a:t>
            </a:r>
            <a:r>
              <a:rPr lang="en-US" sz="2000" dirty="0">
                <a:solidFill>
                  <a:schemeClr val="tx1"/>
                </a:solidFill>
              </a:rPr>
              <a:t>: Managing and provisioning computing infrastructure through machine-readable scripts, rather than physical hardware configuration or interactive configuration tools.</a:t>
            </a:r>
          </a:p>
          <a:p>
            <a:pPr>
              <a:buFont typeface="Arial" panose="020B0604020202020204" pitchFamily="34" charset="0"/>
              <a:buChar char="•"/>
            </a:pPr>
            <a:r>
              <a:rPr lang="en-US" sz="2000" b="1" dirty="0">
                <a:solidFill>
                  <a:schemeClr val="tx1"/>
                </a:solidFill>
              </a:rPr>
              <a:t>Automation</a:t>
            </a:r>
            <a:r>
              <a:rPr lang="en-US" sz="2000" dirty="0">
                <a:solidFill>
                  <a:schemeClr val="tx1"/>
                </a:solidFill>
              </a:rPr>
              <a:t>: Leveraging tools and scripts to automate repetitive tasks, reducing the risk of human error and increasing efficiency.</a:t>
            </a:r>
          </a:p>
        </p:txBody>
      </p:sp>
      <p:sp>
        <p:nvSpPr>
          <p:cNvPr id="13" name="TextBox 12">
            <a:extLst>
              <a:ext uri="{FF2B5EF4-FFF2-40B4-BE49-F238E27FC236}">
                <a16:creationId xmlns:a16="http://schemas.microsoft.com/office/drawing/2014/main" id="{C2DDDD94-1E91-CF94-6E46-4DAFB28AE7B1}"/>
              </a:ext>
            </a:extLst>
          </p:cNvPr>
          <p:cNvSpPr txBox="1"/>
          <p:nvPr/>
        </p:nvSpPr>
        <p:spPr>
          <a:xfrm>
            <a:off x="410635" y="722000"/>
            <a:ext cx="2008627" cy="470000"/>
          </a:xfrm>
          <a:prstGeom prst="rect">
            <a:avLst/>
          </a:prstGeom>
          <a:solidFill>
            <a:srgbClr val="C00000"/>
          </a:solidFill>
        </p:spPr>
        <p:txBody>
          <a:bodyPr wrap="none" rtlCol="0">
            <a:spAutoFit/>
          </a:bodyPr>
          <a:lstStyle/>
          <a:p>
            <a:r>
              <a:rPr lang="en-US" b="1" dirty="0">
                <a:solidFill>
                  <a:schemeClr val="bg1"/>
                </a:solidFill>
              </a:rPr>
              <a:t>Key Concepts:</a:t>
            </a:r>
          </a:p>
        </p:txBody>
      </p:sp>
      <p:sp>
        <p:nvSpPr>
          <p:cNvPr id="5" name="Rectangle 4">
            <a:extLst>
              <a:ext uri="{FF2B5EF4-FFF2-40B4-BE49-F238E27FC236}">
                <a16:creationId xmlns:a16="http://schemas.microsoft.com/office/drawing/2014/main" id="{02C62CF2-952A-351D-20D0-86A120D1BE01}"/>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40534717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332318" y="1420809"/>
            <a:ext cx="11832163" cy="3913191"/>
          </a:xfrm>
          <a:prstGeom prst="flowChartAlternateProcess">
            <a:avLst/>
          </a:prstGeom>
          <a:solidFill>
            <a:schemeClr val="bg2"/>
          </a:solidFill>
          <a:ln>
            <a:solidFill>
              <a:srgbClr val="FFC000"/>
            </a:solidFill>
          </a:ln>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buFont typeface="Arial" panose="020B0604020202020204" pitchFamily="34" charset="0"/>
              <a:buChar char="•"/>
            </a:pPr>
            <a:r>
              <a:rPr lang="en-US" sz="2400" b="1" dirty="0">
                <a:solidFill>
                  <a:schemeClr val="tx1"/>
                </a:solidFill>
              </a:rPr>
              <a:t>Improved Collaboration</a:t>
            </a:r>
            <a:r>
              <a:rPr lang="en-US" sz="2400" dirty="0">
                <a:solidFill>
                  <a:schemeClr val="tx1"/>
                </a:solidFill>
              </a:rPr>
              <a:t>: Fosters a culture of collaboration between development and operations teams.</a:t>
            </a:r>
          </a:p>
          <a:p>
            <a:pPr>
              <a:buFont typeface="Arial" panose="020B0604020202020204" pitchFamily="34" charset="0"/>
              <a:buChar char="•"/>
            </a:pPr>
            <a:r>
              <a:rPr lang="en-US" sz="2400" b="1" dirty="0">
                <a:solidFill>
                  <a:schemeClr val="tx1"/>
                </a:solidFill>
              </a:rPr>
              <a:t>Faster Time-to-Market</a:t>
            </a:r>
            <a:r>
              <a:rPr lang="en-US" sz="2400" dirty="0">
                <a:solidFill>
                  <a:schemeClr val="tx1"/>
                </a:solidFill>
              </a:rPr>
              <a:t>: Accelerates the software delivery process, allowing for quicker releases and updates.</a:t>
            </a:r>
          </a:p>
          <a:p>
            <a:pPr>
              <a:buFont typeface="Arial" panose="020B0604020202020204" pitchFamily="34" charset="0"/>
              <a:buChar char="•"/>
            </a:pPr>
            <a:r>
              <a:rPr lang="en-US" sz="2400" b="1" dirty="0">
                <a:solidFill>
                  <a:schemeClr val="tx1"/>
                </a:solidFill>
              </a:rPr>
              <a:t>Increased Reliability</a:t>
            </a:r>
            <a:r>
              <a:rPr lang="en-US" sz="2400" dirty="0">
                <a:solidFill>
                  <a:schemeClr val="tx1"/>
                </a:solidFill>
              </a:rPr>
              <a:t>: Enhances the stability and reliability of software through automated testing and monitoring.</a:t>
            </a:r>
          </a:p>
          <a:p>
            <a:pPr>
              <a:buFont typeface="Arial" panose="020B0604020202020204" pitchFamily="34" charset="0"/>
              <a:buChar char="•"/>
            </a:pPr>
            <a:r>
              <a:rPr lang="en-US" sz="2400" b="1" dirty="0">
                <a:solidFill>
                  <a:schemeClr val="tx1"/>
                </a:solidFill>
              </a:rPr>
              <a:t>Enhanced Security</a:t>
            </a:r>
            <a:r>
              <a:rPr lang="en-US" sz="2400" dirty="0">
                <a:solidFill>
                  <a:schemeClr val="tx1"/>
                </a:solidFill>
              </a:rPr>
              <a:t>: Integrates security practices within the DevOps process, ensuring continuous security assessment and compliance.</a:t>
            </a:r>
          </a:p>
        </p:txBody>
      </p:sp>
      <p:sp>
        <p:nvSpPr>
          <p:cNvPr id="13" name="TextBox 12">
            <a:extLst>
              <a:ext uri="{FF2B5EF4-FFF2-40B4-BE49-F238E27FC236}">
                <a16:creationId xmlns:a16="http://schemas.microsoft.com/office/drawing/2014/main" id="{C2DDDD94-1E91-CF94-6E46-4DAFB28AE7B1}"/>
              </a:ext>
            </a:extLst>
          </p:cNvPr>
          <p:cNvSpPr txBox="1"/>
          <p:nvPr/>
        </p:nvSpPr>
        <p:spPr>
          <a:xfrm>
            <a:off x="410635" y="722000"/>
            <a:ext cx="1254767" cy="470000"/>
          </a:xfrm>
          <a:prstGeom prst="rect">
            <a:avLst/>
          </a:prstGeom>
          <a:solidFill>
            <a:srgbClr val="C00000"/>
          </a:solidFill>
        </p:spPr>
        <p:txBody>
          <a:bodyPr wrap="none" rtlCol="0">
            <a:spAutoFit/>
          </a:bodyPr>
          <a:lstStyle/>
          <a:p>
            <a:r>
              <a:rPr lang="en-US" b="1" dirty="0">
                <a:solidFill>
                  <a:schemeClr val="bg1"/>
                </a:solidFill>
              </a:rPr>
              <a:t>Benefits</a:t>
            </a:r>
          </a:p>
        </p:txBody>
      </p:sp>
      <p:sp>
        <p:nvSpPr>
          <p:cNvPr id="5" name="Rectangle 4">
            <a:extLst>
              <a:ext uri="{FF2B5EF4-FFF2-40B4-BE49-F238E27FC236}">
                <a16:creationId xmlns:a16="http://schemas.microsoft.com/office/drawing/2014/main" id="{A1F7D7B3-F28B-A1D2-50B9-16249896977B}"/>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42394673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88952" y="3458898"/>
            <a:ext cx="11832163" cy="2103702"/>
          </a:xfrm>
          <a:prstGeom prst="flowChartAlternateProcess">
            <a:avLst/>
          </a:prstGeom>
          <a:solidFill>
            <a:schemeClr val="bg2"/>
          </a:solidFill>
          <a:ln>
            <a:solidFill>
              <a:srgbClr val="FFC000"/>
            </a:solidFill>
          </a:ln>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chemeClr val="tx1"/>
                </a:solidFill>
              </a:rPr>
              <a:t>By following the DevOps lifecycle, organizations can achieve higher efficiency, faster development cycles, improved quality, and better alignment between development and operational goals.</a:t>
            </a:r>
            <a:endParaRPr lang="en-US" sz="8000" dirty="0">
              <a:solidFill>
                <a:schemeClr val="tx1"/>
              </a:solidFill>
            </a:endParaRPr>
          </a:p>
        </p:txBody>
      </p:sp>
      <p:sp>
        <p:nvSpPr>
          <p:cNvPr id="5" name="TextBox 4">
            <a:extLst>
              <a:ext uri="{FF2B5EF4-FFF2-40B4-BE49-F238E27FC236}">
                <a16:creationId xmlns:a16="http://schemas.microsoft.com/office/drawing/2014/main" id="{A11D67E2-57D2-CF64-FB41-766C84C65D98}"/>
              </a:ext>
            </a:extLst>
          </p:cNvPr>
          <p:cNvSpPr txBox="1"/>
          <p:nvPr/>
        </p:nvSpPr>
        <p:spPr>
          <a:xfrm>
            <a:off x="304800" y="2822802"/>
            <a:ext cx="1606530" cy="470000"/>
          </a:xfrm>
          <a:prstGeom prst="rect">
            <a:avLst/>
          </a:prstGeom>
          <a:solidFill>
            <a:srgbClr val="C00000"/>
          </a:solidFill>
        </p:spPr>
        <p:txBody>
          <a:bodyPr wrap="none" rtlCol="0">
            <a:spAutoFit/>
          </a:bodyPr>
          <a:lstStyle/>
          <a:p>
            <a:r>
              <a:rPr lang="en-US" b="1" dirty="0">
                <a:solidFill>
                  <a:schemeClr val="bg1"/>
                </a:solidFill>
              </a:rPr>
              <a:t>Conclusion</a:t>
            </a:r>
          </a:p>
        </p:txBody>
      </p:sp>
      <p:sp>
        <p:nvSpPr>
          <p:cNvPr id="7" name="Rectangle 6">
            <a:extLst>
              <a:ext uri="{FF2B5EF4-FFF2-40B4-BE49-F238E27FC236}">
                <a16:creationId xmlns:a16="http://schemas.microsoft.com/office/drawing/2014/main" id="{946DBA9A-404B-9BDB-9BB7-6D5E4AE1C1CB}"/>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20558739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Rectangle 10">
            <a:extLst>
              <a:ext uri="{FF2B5EF4-FFF2-40B4-BE49-F238E27FC236}">
                <a16:creationId xmlns:a16="http://schemas.microsoft.com/office/drawing/2014/main" id="{BD67B525-1F2E-4546-BFA9-6FE9E1A8F69E}"/>
              </a:ext>
            </a:extLst>
          </p:cNvPr>
          <p:cNvSpPr/>
          <p:nvPr/>
        </p:nvSpPr>
        <p:spPr>
          <a:xfrm>
            <a:off x="2971800" y="570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DevOps Lifecycle Explained: From Planning to Monitoring</a:t>
            </a:r>
          </a:p>
        </p:txBody>
      </p:sp>
      <p:sp>
        <p:nvSpPr>
          <p:cNvPr id="5" name="TextBox 4">
            <a:extLst>
              <a:ext uri="{FF2B5EF4-FFF2-40B4-BE49-F238E27FC236}">
                <a16:creationId xmlns:a16="http://schemas.microsoft.com/office/drawing/2014/main" id="{FB124625-4D13-8533-3876-AA81A5614818}"/>
              </a:ext>
            </a:extLst>
          </p:cNvPr>
          <p:cNvSpPr txBox="1"/>
          <p:nvPr/>
        </p:nvSpPr>
        <p:spPr>
          <a:xfrm>
            <a:off x="3047104" y="-7814835"/>
            <a:ext cx="6094206" cy="44279429"/>
          </a:xfrm>
          <a:prstGeom prst="rect">
            <a:avLst/>
          </a:prstGeom>
          <a:noFill/>
        </p:spPr>
        <p:txBody>
          <a:bodyPr wrap="square">
            <a:spAutoFit/>
          </a:bodyPr>
          <a:lstStyle/>
          <a:p>
            <a:r>
              <a:rPr lang="en-US" dirty="0"/>
              <a:t>The DevOps lifecycle encompasses a set of practices and tools aimed at improving collaboration between development and operations teams to streamline the software delivery process. It focuses on automation, continuous integration, continuous delivery, and continuous feedback to enhance the efficiency, reliability, and quality of software development and deployment. Here's a detailed breakdown for professionals:</a:t>
            </a:r>
          </a:p>
          <a:p>
            <a:endParaRPr lang="en-US" dirty="0"/>
          </a:p>
          <a:p>
            <a:r>
              <a:rPr lang="en-US" dirty="0"/>
              <a:t>### 1. **Planning**</a:t>
            </a:r>
          </a:p>
          <a:p>
            <a:r>
              <a:rPr lang="en-US" dirty="0"/>
              <a:t>   - **Objective**: Define the project scope, requirements, and objectives.</a:t>
            </a:r>
          </a:p>
          <a:p>
            <a:r>
              <a:rPr lang="en-US" dirty="0"/>
              <a:t>   - **Tools**: JIRA, Trello, Asana.</a:t>
            </a:r>
          </a:p>
          <a:p>
            <a:r>
              <a:rPr lang="en-US" dirty="0"/>
              <a:t>   - **Activities**: </a:t>
            </a:r>
            <a:r>
              <a:rPr lang="en-US" dirty="0" err="1"/>
              <a:t>Roadmapping</a:t>
            </a:r>
            <a:r>
              <a:rPr lang="en-US" dirty="0"/>
              <a:t>, sprint planning, and backlog grooming.</a:t>
            </a:r>
          </a:p>
          <a:p>
            <a:endParaRPr lang="en-US" dirty="0"/>
          </a:p>
          <a:p>
            <a:r>
              <a:rPr lang="en-US" dirty="0"/>
              <a:t>### 2. **Coding**</a:t>
            </a:r>
          </a:p>
          <a:p>
            <a:r>
              <a:rPr lang="en-US" dirty="0"/>
              <a:t>   - **Objective**: Develop the software application.</a:t>
            </a:r>
          </a:p>
          <a:p>
            <a:r>
              <a:rPr lang="en-US" dirty="0"/>
              <a:t>   - **Tools**: Git, GitHub, GitLab, Bitbucket.</a:t>
            </a:r>
          </a:p>
          <a:p>
            <a:r>
              <a:rPr lang="en-US" dirty="0"/>
              <a:t>   - **Activities**: Writing code, code review, and version control.</a:t>
            </a:r>
          </a:p>
          <a:p>
            <a:endParaRPr lang="en-US" dirty="0"/>
          </a:p>
          <a:p>
            <a:r>
              <a:rPr lang="en-US" dirty="0"/>
              <a:t>### 3. **Building**</a:t>
            </a:r>
          </a:p>
          <a:p>
            <a:r>
              <a:rPr lang="en-US" dirty="0"/>
              <a:t>   - **Objective**: Compile the code and build the application.</a:t>
            </a:r>
          </a:p>
          <a:p>
            <a:r>
              <a:rPr lang="en-US" dirty="0"/>
              <a:t>   - **Tools**: Jenkins, Travis CI, </a:t>
            </a:r>
            <a:r>
              <a:rPr lang="en-US" dirty="0" err="1"/>
              <a:t>CircleCI</a:t>
            </a:r>
            <a:r>
              <a:rPr lang="en-US" dirty="0"/>
              <a:t>.</a:t>
            </a:r>
          </a:p>
          <a:p>
            <a:r>
              <a:rPr lang="en-US" dirty="0"/>
              <a:t>   - **Activities**: Automated builds, artifact management, and versioning.</a:t>
            </a:r>
          </a:p>
          <a:p>
            <a:endParaRPr lang="en-US" dirty="0"/>
          </a:p>
          <a:p>
            <a:r>
              <a:rPr lang="en-US" dirty="0"/>
              <a:t>### 4. **Testing**</a:t>
            </a:r>
          </a:p>
          <a:p>
            <a:r>
              <a:rPr lang="en-US" dirty="0"/>
              <a:t>   - **Objective**: Ensure the application is free of bugs and performs as expected.</a:t>
            </a:r>
          </a:p>
          <a:p>
            <a:r>
              <a:rPr lang="en-US" dirty="0"/>
              <a:t>   - **Tools**: Selenium, JUnit, TestNG, Postman.</a:t>
            </a:r>
          </a:p>
          <a:p>
            <a:r>
              <a:rPr lang="en-US" dirty="0"/>
              <a:t>   - **Activities**: Unit testing, integration testing, system testing, and user acceptance testing.</a:t>
            </a:r>
          </a:p>
          <a:p>
            <a:endParaRPr lang="en-US" dirty="0"/>
          </a:p>
          <a:p>
            <a:r>
              <a:rPr lang="en-US" dirty="0"/>
              <a:t>### 5. **Releasing**</a:t>
            </a:r>
          </a:p>
          <a:p>
            <a:r>
              <a:rPr lang="en-US" dirty="0"/>
              <a:t>   - **Objective**: Prepare the application for deployment.</a:t>
            </a:r>
          </a:p>
          <a:p>
            <a:r>
              <a:rPr lang="en-US" dirty="0"/>
              <a:t>   - **Tools**: Jenkins, GitLab CI/CD, Spinnaker.</a:t>
            </a:r>
          </a:p>
          <a:p>
            <a:r>
              <a:rPr lang="en-US" dirty="0"/>
              <a:t>   - **Activities**: Versioning, packaging, and release management.</a:t>
            </a:r>
          </a:p>
          <a:p>
            <a:endParaRPr lang="en-US" dirty="0"/>
          </a:p>
          <a:p>
            <a:r>
              <a:rPr lang="en-US" dirty="0"/>
              <a:t>### 6. **Deploying**</a:t>
            </a:r>
          </a:p>
          <a:p>
            <a:r>
              <a:rPr lang="en-US" dirty="0"/>
              <a:t>   - **Objective**: Deploy the application to the production environment.</a:t>
            </a:r>
          </a:p>
          <a:p>
            <a:r>
              <a:rPr lang="en-US" dirty="0"/>
              <a:t>   - **Tools**: Kubernetes, Docker, AWS </a:t>
            </a:r>
            <a:r>
              <a:rPr lang="en-US" dirty="0" err="1"/>
              <a:t>CodeDeploy</a:t>
            </a:r>
            <a:r>
              <a:rPr lang="en-US" dirty="0"/>
              <a:t>.</a:t>
            </a:r>
          </a:p>
          <a:p>
            <a:r>
              <a:rPr lang="en-US" dirty="0"/>
              <a:t>   - **Activities**: Automated deployments, rolling updates, and rollback strategies.</a:t>
            </a:r>
          </a:p>
          <a:p>
            <a:endParaRPr lang="en-US" dirty="0"/>
          </a:p>
          <a:p>
            <a:r>
              <a:rPr lang="en-US" dirty="0"/>
              <a:t>### 7. **Operating**</a:t>
            </a:r>
          </a:p>
          <a:p>
            <a:r>
              <a:rPr lang="en-US" dirty="0"/>
              <a:t>   - **Objective**: Manage and monitor the application in production.</a:t>
            </a:r>
          </a:p>
          <a:p>
            <a:r>
              <a:rPr lang="en-US" dirty="0"/>
              <a:t>   - **Tools**: Prometheus, Nagios, Splunk, New Relic.</a:t>
            </a:r>
          </a:p>
          <a:p>
            <a:r>
              <a:rPr lang="en-US" dirty="0"/>
              <a:t>   - **Activities**: Performance monitoring, logging, and infrastructure management.</a:t>
            </a:r>
          </a:p>
          <a:p>
            <a:endParaRPr lang="en-US" dirty="0"/>
          </a:p>
          <a:p>
            <a:r>
              <a:rPr lang="en-US" dirty="0"/>
              <a:t>### 8. **Monitoring**</a:t>
            </a:r>
          </a:p>
          <a:p>
            <a:r>
              <a:rPr lang="en-US" dirty="0"/>
              <a:t>   - **Objective**: Continuously monitor the application’s performance and user experience.</a:t>
            </a:r>
          </a:p>
          <a:p>
            <a:r>
              <a:rPr lang="en-US" dirty="0"/>
              <a:t>   - **Tools**: Grafana, ELK Stack (Elasticsearch, Logstash, Kibana), Datadog.</a:t>
            </a:r>
          </a:p>
          <a:p>
            <a:r>
              <a:rPr lang="en-US" dirty="0"/>
              <a:t>   - **Activities**: Alerting, incident management, and root cause analysis.</a:t>
            </a:r>
          </a:p>
          <a:p>
            <a:endParaRPr lang="en-US" dirty="0"/>
          </a:p>
          <a:p>
            <a:r>
              <a:rPr lang="en-US" dirty="0"/>
              <a:t>### Key Concepts:</a:t>
            </a:r>
          </a:p>
          <a:p>
            <a:endParaRPr lang="en-US" dirty="0"/>
          </a:p>
          <a:p>
            <a:r>
              <a:rPr lang="en-US" dirty="0"/>
              <a:t>- **Continuous Integration (CI)**: Regularly integrating code changes into a shared repository, followed by automated testing to detect issues early.</a:t>
            </a:r>
          </a:p>
          <a:p>
            <a:r>
              <a:rPr lang="en-US" dirty="0"/>
              <a:t>- **Continuous Delivery (CD)**: Ensuring that code changes are automatically tested and prepared for a release to production.</a:t>
            </a:r>
          </a:p>
          <a:p>
            <a:r>
              <a:rPr lang="en-US" dirty="0"/>
              <a:t>- **Continuous Deployment**: Extending continuous delivery by automatically deploying every change that passes all stages of the production pipeline.</a:t>
            </a:r>
          </a:p>
          <a:p>
            <a:r>
              <a:rPr lang="en-US" dirty="0"/>
              <a:t>- **Infrastructure as Code (</a:t>
            </a:r>
            <a:r>
              <a:rPr lang="en-US" dirty="0" err="1"/>
              <a:t>IaC</a:t>
            </a:r>
            <a:r>
              <a:rPr lang="en-US" dirty="0"/>
              <a:t>)**: Managing and provisioning computing infrastructure through machine-readable scripts, rather than physical hardware configuration or interactive configuration tools.</a:t>
            </a:r>
          </a:p>
          <a:p>
            <a:r>
              <a:rPr lang="en-US" dirty="0"/>
              <a:t>- **Automation**: Leveraging tools and scripts to automate repetitive tasks, reducing the risk of human error and increasing efficiency.</a:t>
            </a:r>
          </a:p>
          <a:p>
            <a:endParaRPr lang="en-US" dirty="0"/>
          </a:p>
          <a:p>
            <a:r>
              <a:rPr lang="en-US" dirty="0"/>
              <a:t>### Benefits:</a:t>
            </a:r>
          </a:p>
          <a:p>
            <a:r>
              <a:rPr lang="en-US" dirty="0"/>
              <a:t>- **Improved Collaboration**: Fosters a culture of collaboration between development and operations teams.</a:t>
            </a:r>
          </a:p>
          <a:p>
            <a:r>
              <a:rPr lang="en-US" dirty="0"/>
              <a:t>- **Faster Time-to-Market**: Accelerates the software delivery process, allowing for quicker releases and updates.</a:t>
            </a:r>
          </a:p>
          <a:p>
            <a:r>
              <a:rPr lang="en-US" dirty="0"/>
              <a:t>- **Increased Reliability**: Enhances the stability and reliability of software through automated testing and monitoring.</a:t>
            </a:r>
          </a:p>
          <a:p>
            <a:r>
              <a:rPr lang="en-US" dirty="0"/>
              <a:t>- **Enhanced Security**: Integrates security practices within the DevOps process, ensuring continuous security assessment and compliance.</a:t>
            </a:r>
          </a:p>
          <a:p>
            <a:endParaRPr lang="en-US" dirty="0"/>
          </a:p>
          <a:p>
            <a:r>
              <a:rPr lang="en-US" dirty="0"/>
              <a:t>By following the DevOps lifecycle, organizations can achieve higher efficiency, faster development cycles, improved quality, and better alignment between development and operational goals.</a:t>
            </a:r>
          </a:p>
        </p:txBody>
      </p:sp>
    </p:spTree>
    <p:extLst>
      <p:ext uri="{BB962C8B-B14F-4D97-AF65-F5344CB8AC3E}">
        <p14:creationId xmlns:p14="http://schemas.microsoft.com/office/powerpoint/2010/main" val="17859351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5643" y="702205"/>
            <a:ext cx="11758653" cy="2046808"/>
          </a:xfrm>
          <a:prstGeom prst="flowChartAlternateProcess">
            <a:avLst/>
          </a:prstGeom>
          <a:solidFill>
            <a:schemeClr val="bg2"/>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1800" b="1" dirty="0">
                <a:solidFill>
                  <a:schemeClr val="tx1"/>
                </a:solidFill>
              </a:rPr>
              <a:t>1. Planning</a:t>
            </a:r>
          </a:p>
          <a:p>
            <a:pPr>
              <a:buFont typeface="Arial" panose="020B0604020202020204" pitchFamily="34" charset="0"/>
              <a:buChar char="•"/>
            </a:pPr>
            <a:r>
              <a:rPr lang="en-US" sz="1800" b="1" dirty="0">
                <a:solidFill>
                  <a:schemeClr val="tx1"/>
                </a:solidFill>
              </a:rPr>
              <a:t>Objective</a:t>
            </a:r>
            <a:r>
              <a:rPr lang="en-US" sz="1800" dirty="0">
                <a:solidFill>
                  <a:schemeClr val="tx1"/>
                </a:solidFill>
              </a:rPr>
              <a:t>: Define the project scope, requirements, and objectives.</a:t>
            </a:r>
          </a:p>
          <a:p>
            <a:pPr>
              <a:buFont typeface="Arial" panose="020B0604020202020204" pitchFamily="34" charset="0"/>
              <a:buChar char="•"/>
            </a:pPr>
            <a:r>
              <a:rPr lang="en-US" sz="1800" b="1" dirty="0">
                <a:solidFill>
                  <a:schemeClr val="tx1"/>
                </a:solidFill>
              </a:rPr>
              <a:t>Tools</a:t>
            </a:r>
            <a:r>
              <a:rPr lang="en-US" sz="1800" dirty="0">
                <a:solidFill>
                  <a:schemeClr val="tx1"/>
                </a:solidFill>
              </a:rPr>
              <a:t>: JIRA, Trello, Asana.</a:t>
            </a:r>
          </a:p>
          <a:p>
            <a:pPr>
              <a:buFont typeface="Arial" panose="020B0604020202020204" pitchFamily="34" charset="0"/>
              <a:buChar char="•"/>
            </a:pPr>
            <a:r>
              <a:rPr lang="en-US" sz="1800" b="1" dirty="0">
                <a:solidFill>
                  <a:schemeClr val="tx1"/>
                </a:solidFill>
              </a:rPr>
              <a:t>Activities</a:t>
            </a:r>
            <a:r>
              <a:rPr lang="en-US" sz="1800" dirty="0">
                <a:solidFill>
                  <a:schemeClr val="tx1"/>
                </a:solidFill>
              </a:rPr>
              <a:t>: </a:t>
            </a:r>
            <a:r>
              <a:rPr lang="en-US" sz="1800" dirty="0" err="1">
                <a:solidFill>
                  <a:schemeClr val="tx1"/>
                </a:solidFill>
              </a:rPr>
              <a:t>Roadmapping</a:t>
            </a:r>
            <a:r>
              <a:rPr lang="en-US" sz="1800" dirty="0">
                <a:solidFill>
                  <a:schemeClr val="tx1"/>
                </a:solidFill>
              </a:rPr>
              <a:t>, sprint planning, and backlog grooming.</a:t>
            </a:r>
          </a:p>
        </p:txBody>
      </p:sp>
      <p:cxnSp>
        <p:nvCxnSpPr>
          <p:cNvPr id="16" name="Straight Arrow Connector 15">
            <a:extLst>
              <a:ext uri="{FF2B5EF4-FFF2-40B4-BE49-F238E27FC236}">
                <a16:creationId xmlns:a16="http://schemas.microsoft.com/office/drawing/2014/main" id="{45F04744-C433-1B10-E473-147B334CE87A}"/>
              </a:ext>
            </a:extLst>
          </p:cNvPr>
          <p:cNvCxnSpPr>
            <a:cxnSpLocks/>
            <a:stCxn id="12" idx="2"/>
          </p:cNvCxnSpPr>
          <p:nvPr/>
        </p:nvCxnSpPr>
        <p:spPr>
          <a:xfrm flipH="1">
            <a:off x="5791200" y="2749013"/>
            <a:ext cx="293770" cy="15943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893CE985-A682-C674-AF3F-402E924CC8D4}"/>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12902741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7436" y="696392"/>
            <a:ext cx="11832163" cy="2046808"/>
          </a:xfrm>
          <a:prstGeom prst="flowChartAlternateProcess">
            <a:avLst/>
          </a:prstGeom>
          <a:solidFill>
            <a:schemeClr val="bg2"/>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2. Coding</a:t>
            </a:r>
          </a:p>
          <a:p>
            <a:pPr>
              <a:buFont typeface="Arial" panose="020B0604020202020204" pitchFamily="34" charset="0"/>
              <a:buChar char="•"/>
            </a:pPr>
            <a:r>
              <a:rPr lang="en-US" sz="2000" b="1" dirty="0">
                <a:solidFill>
                  <a:schemeClr val="tx1"/>
                </a:solidFill>
              </a:rPr>
              <a:t>Objective</a:t>
            </a:r>
            <a:r>
              <a:rPr lang="en-US" sz="2000" dirty="0">
                <a:solidFill>
                  <a:schemeClr val="tx1"/>
                </a:solidFill>
              </a:rPr>
              <a:t>: Develop the software application.</a:t>
            </a:r>
          </a:p>
          <a:p>
            <a:pPr>
              <a:buFont typeface="Arial" panose="020B0604020202020204" pitchFamily="34" charset="0"/>
              <a:buChar char="•"/>
            </a:pPr>
            <a:r>
              <a:rPr lang="en-US" sz="2000" b="1" dirty="0">
                <a:solidFill>
                  <a:schemeClr val="tx1"/>
                </a:solidFill>
              </a:rPr>
              <a:t>Tools</a:t>
            </a:r>
            <a:r>
              <a:rPr lang="en-US" sz="2000" dirty="0">
                <a:solidFill>
                  <a:schemeClr val="tx1"/>
                </a:solidFill>
              </a:rPr>
              <a:t>: Git, GitHub, GitLab, Bitbucket.</a:t>
            </a:r>
          </a:p>
          <a:p>
            <a:pPr>
              <a:buFont typeface="Arial" panose="020B0604020202020204" pitchFamily="34" charset="0"/>
              <a:buChar char="•"/>
            </a:pPr>
            <a:r>
              <a:rPr lang="en-US" sz="2000" b="1" dirty="0">
                <a:solidFill>
                  <a:schemeClr val="tx1"/>
                </a:solidFill>
              </a:rPr>
              <a:t>Activities</a:t>
            </a:r>
            <a:r>
              <a:rPr lang="en-US" sz="2000" dirty="0">
                <a:solidFill>
                  <a:schemeClr val="tx1"/>
                </a:solidFill>
              </a:rPr>
              <a:t>: Writing code, code review, and version control.</a:t>
            </a:r>
          </a:p>
        </p:txBody>
      </p:sp>
      <p:cxnSp>
        <p:nvCxnSpPr>
          <p:cNvPr id="16" name="Straight Arrow Connector 15">
            <a:extLst>
              <a:ext uri="{FF2B5EF4-FFF2-40B4-BE49-F238E27FC236}">
                <a16:creationId xmlns:a16="http://schemas.microsoft.com/office/drawing/2014/main" id="{45F04744-C433-1B10-E473-147B334CE87A}"/>
              </a:ext>
            </a:extLst>
          </p:cNvPr>
          <p:cNvCxnSpPr>
            <a:cxnSpLocks/>
            <a:stCxn id="12" idx="2"/>
          </p:cNvCxnSpPr>
          <p:nvPr/>
        </p:nvCxnSpPr>
        <p:spPr>
          <a:xfrm flipH="1">
            <a:off x="5181600" y="2743200"/>
            <a:ext cx="941918" cy="838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50730124-2FDD-307A-EFF1-877AE8B43721}"/>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39259165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7436" y="696392"/>
            <a:ext cx="11832163" cy="2046808"/>
          </a:xfrm>
          <a:prstGeom prst="flowChartAlternateProcess">
            <a:avLst/>
          </a:prstGeom>
          <a:solidFill>
            <a:schemeClr val="bg2"/>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3. Building</a:t>
            </a:r>
          </a:p>
          <a:p>
            <a:pPr>
              <a:buFont typeface="Arial" panose="020B0604020202020204" pitchFamily="34" charset="0"/>
              <a:buChar char="•"/>
            </a:pPr>
            <a:r>
              <a:rPr lang="en-US" sz="2000" b="1" dirty="0">
                <a:solidFill>
                  <a:schemeClr val="tx1"/>
                </a:solidFill>
              </a:rPr>
              <a:t>Objective</a:t>
            </a:r>
            <a:r>
              <a:rPr lang="en-US" sz="2000" dirty="0">
                <a:solidFill>
                  <a:schemeClr val="tx1"/>
                </a:solidFill>
              </a:rPr>
              <a:t>: Compile the code and build the application.</a:t>
            </a:r>
          </a:p>
          <a:p>
            <a:pPr>
              <a:buFont typeface="Arial" panose="020B0604020202020204" pitchFamily="34" charset="0"/>
              <a:buChar char="•"/>
            </a:pPr>
            <a:r>
              <a:rPr lang="en-US" sz="2000" b="1" dirty="0">
                <a:solidFill>
                  <a:schemeClr val="tx1"/>
                </a:solidFill>
              </a:rPr>
              <a:t>Tools</a:t>
            </a:r>
            <a:r>
              <a:rPr lang="en-US" sz="2000" dirty="0">
                <a:solidFill>
                  <a:schemeClr val="tx1"/>
                </a:solidFill>
              </a:rPr>
              <a:t>: Jenkins, Travis CI, </a:t>
            </a:r>
            <a:r>
              <a:rPr lang="en-US" sz="2000" dirty="0" err="1">
                <a:solidFill>
                  <a:schemeClr val="tx1"/>
                </a:solidFill>
              </a:rPr>
              <a:t>CircleCI</a:t>
            </a:r>
            <a:r>
              <a:rPr lang="en-US" sz="2000" dirty="0">
                <a:solidFill>
                  <a:schemeClr val="tx1"/>
                </a:solidFill>
              </a:rPr>
              <a:t>.</a:t>
            </a:r>
          </a:p>
          <a:p>
            <a:pPr>
              <a:buFont typeface="Arial" panose="020B0604020202020204" pitchFamily="34" charset="0"/>
              <a:buChar char="•"/>
            </a:pPr>
            <a:r>
              <a:rPr lang="en-US" sz="2000" b="1" dirty="0">
                <a:solidFill>
                  <a:schemeClr val="tx1"/>
                </a:solidFill>
              </a:rPr>
              <a:t>Activities</a:t>
            </a:r>
            <a:r>
              <a:rPr lang="en-US" sz="2000" dirty="0">
                <a:solidFill>
                  <a:schemeClr val="tx1"/>
                </a:solidFill>
              </a:rPr>
              <a:t>: Automated builds, artifact management, and versioning.</a:t>
            </a:r>
          </a:p>
        </p:txBody>
      </p:sp>
      <p:cxnSp>
        <p:nvCxnSpPr>
          <p:cNvPr id="16" name="Straight Arrow Connector 15">
            <a:extLst>
              <a:ext uri="{FF2B5EF4-FFF2-40B4-BE49-F238E27FC236}">
                <a16:creationId xmlns:a16="http://schemas.microsoft.com/office/drawing/2014/main" id="{45F04744-C433-1B10-E473-147B334CE87A}"/>
              </a:ext>
            </a:extLst>
          </p:cNvPr>
          <p:cNvCxnSpPr>
            <a:cxnSpLocks/>
          </p:cNvCxnSpPr>
          <p:nvPr/>
        </p:nvCxnSpPr>
        <p:spPr>
          <a:xfrm>
            <a:off x="2057400" y="2743200"/>
            <a:ext cx="1068850" cy="20077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8C7BBA9B-A471-EDD1-3A00-541460A85A38}"/>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22910086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7436" y="696392"/>
            <a:ext cx="11832163" cy="2046808"/>
          </a:xfrm>
          <a:prstGeom prst="flowChartAlternateProcess">
            <a:avLst/>
          </a:prstGeom>
          <a:solidFill>
            <a:schemeClr val="bg2"/>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4. Testing</a:t>
            </a:r>
          </a:p>
          <a:p>
            <a:pPr>
              <a:buFont typeface="Arial" panose="020B0604020202020204" pitchFamily="34" charset="0"/>
              <a:buChar char="•"/>
            </a:pPr>
            <a:r>
              <a:rPr lang="en-US" sz="2000" b="1" dirty="0">
                <a:solidFill>
                  <a:schemeClr val="tx1"/>
                </a:solidFill>
              </a:rPr>
              <a:t>Objective</a:t>
            </a:r>
            <a:r>
              <a:rPr lang="en-US" sz="2000" dirty="0">
                <a:solidFill>
                  <a:schemeClr val="tx1"/>
                </a:solidFill>
              </a:rPr>
              <a:t>: Ensure the application is free of bugs and performs as expected.</a:t>
            </a:r>
          </a:p>
          <a:p>
            <a:pPr>
              <a:buFont typeface="Arial" panose="020B0604020202020204" pitchFamily="34" charset="0"/>
              <a:buChar char="•"/>
            </a:pPr>
            <a:r>
              <a:rPr lang="en-US" sz="2000" b="1" dirty="0">
                <a:solidFill>
                  <a:schemeClr val="tx1"/>
                </a:solidFill>
              </a:rPr>
              <a:t>Tools</a:t>
            </a:r>
            <a:r>
              <a:rPr lang="en-US" sz="2000" dirty="0">
                <a:solidFill>
                  <a:schemeClr val="tx1"/>
                </a:solidFill>
              </a:rPr>
              <a:t>: Selenium, JUnit, TestNG, Postman.</a:t>
            </a:r>
          </a:p>
          <a:p>
            <a:pPr>
              <a:buFont typeface="Arial" panose="020B0604020202020204" pitchFamily="34" charset="0"/>
              <a:buChar char="•"/>
            </a:pPr>
            <a:r>
              <a:rPr lang="en-US" sz="2000" b="1" dirty="0">
                <a:solidFill>
                  <a:schemeClr val="tx1"/>
                </a:solidFill>
              </a:rPr>
              <a:t>Activities</a:t>
            </a:r>
            <a:r>
              <a:rPr lang="en-US" sz="2000" dirty="0">
                <a:solidFill>
                  <a:schemeClr val="tx1"/>
                </a:solidFill>
              </a:rPr>
              <a:t>: Unit testing, integration testing, system testing, and user acceptance testing.</a:t>
            </a:r>
          </a:p>
        </p:txBody>
      </p:sp>
      <p:cxnSp>
        <p:nvCxnSpPr>
          <p:cNvPr id="16" name="Straight Arrow Connector 15">
            <a:extLst>
              <a:ext uri="{FF2B5EF4-FFF2-40B4-BE49-F238E27FC236}">
                <a16:creationId xmlns:a16="http://schemas.microsoft.com/office/drawing/2014/main" id="{45F04744-C433-1B10-E473-147B334CE87A}"/>
              </a:ext>
            </a:extLst>
          </p:cNvPr>
          <p:cNvCxnSpPr>
            <a:cxnSpLocks/>
          </p:cNvCxnSpPr>
          <p:nvPr/>
        </p:nvCxnSpPr>
        <p:spPr>
          <a:xfrm>
            <a:off x="2057400" y="2743200"/>
            <a:ext cx="2819400" cy="3048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F9058339-4CBC-D9DE-CBBB-598D55AFF512}"/>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11174825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7436" y="696392"/>
            <a:ext cx="11832163" cy="2046808"/>
          </a:xfrm>
          <a:prstGeom prst="flowChartAlternateProcess">
            <a:avLst/>
          </a:prstGeom>
          <a:solidFill>
            <a:schemeClr val="bg2"/>
          </a:solidFill>
          <a:ln>
            <a:noFill/>
          </a:ln>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5. Releasing</a:t>
            </a:r>
          </a:p>
          <a:p>
            <a:pPr>
              <a:buFont typeface="Arial" panose="020B0604020202020204" pitchFamily="34" charset="0"/>
              <a:buChar char="•"/>
            </a:pPr>
            <a:r>
              <a:rPr lang="en-US" sz="2000" b="1" dirty="0">
                <a:solidFill>
                  <a:schemeClr val="tx1"/>
                </a:solidFill>
              </a:rPr>
              <a:t>Objective</a:t>
            </a:r>
            <a:r>
              <a:rPr lang="en-US" sz="2000" dirty="0">
                <a:solidFill>
                  <a:schemeClr val="tx1"/>
                </a:solidFill>
              </a:rPr>
              <a:t>: Prepare the application for deployment.</a:t>
            </a:r>
          </a:p>
          <a:p>
            <a:pPr>
              <a:buFont typeface="Arial" panose="020B0604020202020204" pitchFamily="34" charset="0"/>
              <a:buChar char="•"/>
            </a:pPr>
            <a:r>
              <a:rPr lang="en-US" sz="2000" b="1" dirty="0">
                <a:solidFill>
                  <a:schemeClr val="tx1"/>
                </a:solidFill>
              </a:rPr>
              <a:t>Tools</a:t>
            </a:r>
            <a:r>
              <a:rPr lang="en-US" sz="2000" dirty="0">
                <a:solidFill>
                  <a:schemeClr val="tx1"/>
                </a:solidFill>
              </a:rPr>
              <a:t>: Jenkins, GitLab CI/CD, Spinnaker.</a:t>
            </a:r>
          </a:p>
          <a:p>
            <a:pPr>
              <a:buFont typeface="Arial" panose="020B0604020202020204" pitchFamily="34" charset="0"/>
              <a:buChar char="•"/>
            </a:pPr>
            <a:r>
              <a:rPr lang="en-US" sz="2000" b="1" dirty="0">
                <a:solidFill>
                  <a:schemeClr val="tx1"/>
                </a:solidFill>
              </a:rPr>
              <a:t>Activities</a:t>
            </a:r>
            <a:r>
              <a:rPr lang="en-US" sz="2000" dirty="0">
                <a:solidFill>
                  <a:schemeClr val="tx1"/>
                </a:solidFill>
              </a:rPr>
              <a:t>: Versioning, packaging, and release management.</a:t>
            </a:r>
          </a:p>
        </p:txBody>
      </p:sp>
      <p:cxnSp>
        <p:nvCxnSpPr>
          <p:cNvPr id="16" name="Straight Arrow Connector 15">
            <a:extLst>
              <a:ext uri="{FF2B5EF4-FFF2-40B4-BE49-F238E27FC236}">
                <a16:creationId xmlns:a16="http://schemas.microsoft.com/office/drawing/2014/main" id="{45F04744-C433-1B10-E473-147B334CE87A}"/>
              </a:ext>
            </a:extLst>
          </p:cNvPr>
          <p:cNvCxnSpPr>
            <a:cxnSpLocks/>
          </p:cNvCxnSpPr>
          <p:nvPr/>
        </p:nvCxnSpPr>
        <p:spPr>
          <a:xfrm>
            <a:off x="5105400" y="2743200"/>
            <a:ext cx="1219200" cy="144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05F6A81B-0D6B-1182-F9CF-BC15F2919A1C}"/>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21397337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7436" y="696392"/>
            <a:ext cx="11832163" cy="2046808"/>
          </a:xfrm>
          <a:prstGeom prst="flowChartAlternateProcess">
            <a:avLst/>
          </a:prstGeom>
          <a:solidFill>
            <a:schemeClr val="bg2"/>
          </a:solidFill>
          <a:ln>
            <a:solidFill>
              <a:srgbClr val="FFC000"/>
            </a:solidFill>
          </a:ln>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6. Deploying</a:t>
            </a:r>
          </a:p>
          <a:p>
            <a:pPr>
              <a:buFont typeface="Arial" panose="020B0604020202020204" pitchFamily="34" charset="0"/>
              <a:buChar char="•"/>
            </a:pPr>
            <a:r>
              <a:rPr lang="en-US" sz="2000" b="1" dirty="0">
                <a:solidFill>
                  <a:schemeClr val="tx1"/>
                </a:solidFill>
              </a:rPr>
              <a:t>Objective</a:t>
            </a:r>
            <a:r>
              <a:rPr lang="en-US" sz="2000" dirty="0">
                <a:solidFill>
                  <a:schemeClr val="tx1"/>
                </a:solidFill>
              </a:rPr>
              <a:t>: Deploy the application to the production environment.</a:t>
            </a:r>
          </a:p>
          <a:p>
            <a:pPr>
              <a:buFont typeface="Arial" panose="020B0604020202020204" pitchFamily="34" charset="0"/>
              <a:buChar char="•"/>
            </a:pPr>
            <a:r>
              <a:rPr lang="en-US" sz="2000" b="1" dirty="0">
                <a:solidFill>
                  <a:schemeClr val="tx1"/>
                </a:solidFill>
              </a:rPr>
              <a:t>Tools</a:t>
            </a:r>
            <a:r>
              <a:rPr lang="en-US" sz="2000" dirty="0">
                <a:solidFill>
                  <a:schemeClr val="tx1"/>
                </a:solidFill>
              </a:rPr>
              <a:t>: Kubernetes, Docker, AWS </a:t>
            </a:r>
            <a:r>
              <a:rPr lang="en-US" sz="2000" dirty="0" err="1">
                <a:solidFill>
                  <a:schemeClr val="tx1"/>
                </a:solidFill>
              </a:rPr>
              <a:t>CodeDeploy</a:t>
            </a:r>
            <a:r>
              <a:rPr lang="en-US" sz="2000" dirty="0">
                <a:solidFill>
                  <a:schemeClr val="tx1"/>
                </a:solidFill>
              </a:rPr>
              <a:t>.</a:t>
            </a:r>
          </a:p>
          <a:p>
            <a:pPr>
              <a:buFont typeface="Arial" panose="020B0604020202020204" pitchFamily="34" charset="0"/>
              <a:buChar char="•"/>
            </a:pPr>
            <a:r>
              <a:rPr lang="en-US" sz="2000" b="1" dirty="0">
                <a:solidFill>
                  <a:schemeClr val="tx1"/>
                </a:solidFill>
              </a:rPr>
              <a:t>Activities</a:t>
            </a:r>
            <a:r>
              <a:rPr lang="en-US" sz="2000" dirty="0">
                <a:solidFill>
                  <a:schemeClr val="tx1"/>
                </a:solidFill>
              </a:rPr>
              <a:t>: Automated deployments, rolling updates, and rollback strategies.</a:t>
            </a:r>
          </a:p>
        </p:txBody>
      </p:sp>
      <p:cxnSp>
        <p:nvCxnSpPr>
          <p:cNvPr id="16" name="Straight Arrow Connector 15">
            <a:extLst>
              <a:ext uri="{FF2B5EF4-FFF2-40B4-BE49-F238E27FC236}">
                <a16:creationId xmlns:a16="http://schemas.microsoft.com/office/drawing/2014/main" id="{45F04744-C433-1B10-E473-147B334CE87A}"/>
              </a:ext>
            </a:extLst>
          </p:cNvPr>
          <p:cNvCxnSpPr>
            <a:cxnSpLocks/>
          </p:cNvCxnSpPr>
          <p:nvPr/>
        </p:nvCxnSpPr>
        <p:spPr>
          <a:xfrm>
            <a:off x="6934200" y="2743200"/>
            <a:ext cx="810164" cy="9398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DD80EA58-D882-C332-15D6-726899A2F725}"/>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33331155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7436" y="696392"/>
            <a:ext cx="11832163" cy="2046808"/>
          </a:xfrm>
          <a:prstGeom prst="flowChartAlternateProcess">
            <a:avLst/>
          </a:prstGeom>
          <a:solidFill>
            <a:schemeClr val="bg2"/>
          </a:solidFill>
          <a:ln>
            <a:solidFill>
              <a:srgbClr val="FFC000"/>
            </a:solidFill>
          </a:ln>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7. Operating</a:t>
            </a:r>
          </a:p>
          <a:p>
            <a:pPr>
              <a:buFont typeface="Arial" panose="020B0604020202020204" pitchFamily="34" charset="0"/>
              <a:buChar char="•"/>
            </a:pPr>
            <a:r>
              <a:rPr lang="en-US" sz="2000" b="1" dirty="0">
                <a:solidFill>
                  <a:schemeClr val="tx1"/>
                </a:solidFill>
              </a:rPr>
              <a:t>Objective</a:t>
            </a:r>
            <a:r>
              <a:rPr lang="en-US" sz="2000" dirty="0">
                <a:solidFill>
                  <a:schemeClr val="tx1"/>
                </a:solidFill>
              </a:rPr>
              <a:t>: Manage and monitor the application in production.</a:t>
            </a:r>
          </a:p>
          <a:p>
            <a:pPr>
              <a:buFont typeface="Arial" panose="020B0604020202020204" pitchFamily="34" charset="0"/>
              <a:buChar char="•"/>
            </a:pPr>
            <a:r>
              <a:rPr lang="en-US" sz="2000" b="1" dirty="0">
                <a:solidFill>
                  <a:schemeClr val="tx1"/>
                </a:solidFill>
              </a:rPr>
              <a:t>Tools</a:t>
            </a:r>
            <a:r>
              <a:rPr lang="en-US" sz="2000" dirty="0">
                <a:solidFill>
                  <a:schemeClr val="tx1"/>
                </a:solidFill>
              </a:rPr>
              <a:t>: Prometheus, Nagios, Splunk, New Relic.</a:t>
            </a:r>
          </a:p>
          <a:p>
            <a:pPr>
              <a:buFont typeface="Arial" panose="020B0604020202020204" pitchFamily="34" charset="0"/>
              <a:buChar char="•"/>
            </a:pPr>
            <a:r>
              <a:rPr lang="en-US" sz="2000" b="1" dirty="0">
                <a:solidFill>
                  <a:schemeClr val="tx1"/>
                </a:solidFill>
              </a:rPr>
              <a:t>Activities</a:t>
            </a:r>
            <a:r>
              <a:rPr lang="en-US" sz="2000" dirty="0">
                <a:solidFill>
                  <a:schemeClr val="tx1"/>
                </a:solidFill>
              </a:rPr>
              <a:t>: Performance monitoring, logging, and infrastructure management.</a:t>
            </a:r>
          </a:p>
        </p:txBody>
      </p:sp>
      <p:cxnSp>
        <p:nvCxnSpPr>
          <p:cNvPr id="16" name="Straight Arrow Connector 15">
            <a:extLst>
              <a:ext uri="{FF2B5EF4-FFF2-40B4-BE49-F238E27FC236}">
                <a16:creationId xmlns:a16="http://schemas.microsoft.com/office/drawing/2014/main" id="{45F04744-C433-1B10-E473-147B334CE87A}"/>
              </a:ext>
            </a:extLst>
          </p:cNvPr>
          <p:cNvCxnSpPr>
            <a:cxnSpLocks/>
          </p:cNvCxnSpPr>
          <p:nvPr/>
        </p:nvCxnSpPr>
        <p:spPr>
          <a:xfrm flipH="1">
            <a:off x="9067800" y="2727960"/>
            <a:ext cx="1219200" cy="1920240"/>
          </a:xfrm>
          <a:prstGeom prst="straightConnector1">
            <a:avLst/>
          </a:prstGeom>
          <a:ln>
            <a:solidFill>
              <a:schemeClr val="accent2">
                <a:lumMod val="7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5" name="Rectangle 4">
            <a:extLst>
              <a:ext uri="{FF2B5EF4-FFF2-40B4-BE49-F238E27FC236}">
                <a16:creationId xmlns:a16="http://schemas.microsoft.com/office/drawing/2014/main" id="{9885F1CC-52F9-C4EA-882E-AFFB48A10DA3}"/>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7796869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lowchart: Alternate Process 11">
            <a:extLst>
              <a:ext uri="{FF2B5EF4-FFF2-40B4-BE49-F238E27FC236}">
                <a16:creationId xmlns:a16="http://schemas.microsoft.com/office/drawing/2014/main" id="{6D662F2B-7104-6EC2-FDA1-6509EEBE4F19}"/>
              </a:ext>
            </a:extLst>
          </p:cNvPr>
          <p:cNvSpPr/>
          <p:nvPr/>
        </p:nvSpPr>
        <p:spPr>
          <a:xfrm>
            <a:off x="207436" y="696392"/>
            <a:ext cx="11832163" cy="2046808"/>
          </a:xfrm>
          <a:prstGeom prst="flowChartAlternateProcess">
            <a:avLst/>
          </a:prstGeom>
          <a:solidFill>
            <a:schemeClr val="bg2"/>
          </a:solidFill>
          <a:ln>
            <a:solidFill>
              <a:srgbClr val="FFC000"/>
            </a:solidFill>
          </a:ln>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8. Monitoring</a:t>
            </a:r>
          </a:p>
          <a:p>
            <a:pPr>
              <a:buFont typeface="Arial" panose="020B0604020202020204" pitchFamily="34" charset="0"/>
              <a:buChar char="•"/>
            </a:pPr>
            <a:r>
              <a:rPr lang="en-US" sz="2000" b="1" dirty="0">
                <a:solidFill>
                  <a:schemeClr val="tx1"/>
                </a:solidFill>
              </a:rPr>
              <a:t>Objective</a:t>
            </a:r>
            <a:r>
              <a:rPr lang="en-US" sz="2000" dirty="0">
                <a:solidFill>
                  <a:schemeClr val="tx1"/>
                </a:solidFill>
              </a:rPr>
              <a:t>: Continuously monitor the application’s performance and user experience.</a:t>
            </a:r>
          </a:p>
          <a:p>
            <a:pPr>
              <a:buFont typeface="Arial" panose="020B0604020202020204" pitchFamily="34" charset="0"/>
              <a:buChar char="•"/>
            </a:pPr>
            <a:r>
              <a:rPr lang="en-US" sz="2000" b="1" dirty="0">
                <a:solidFill>
                  <a:schemeClr val="tx1"/>
                </a:solidFill>
              </a:rPr>
              <a:t>Tools</a:t>
            </a:r>
            <a:r>
              <a:rPr lang="en-US" sz="2000" dirty="0">
                <a:solidFill>
                  <a:schemeClr val="tx1"/>
                </a:solidFill>
              </a:rPr>
              <a:t>: Grafana, ELK Stack (Elasticsearch, Logstash, Kibana), Datadog.</a:t>
            </a:r>
          </a:p>
          <a:p>
            <a:pPr>
              <a:buFont typeface="Arial" panose="020B0604020202020204" pitchFamily="34" charset="0"/>
              <a:buChar char="•"/>
            </a:pPr>
            <a:r>
              <a:rPr lang="en-US" sz="2000" b="1" dirty="0">
                <a:solidFill>
                  <a:schemeClr val="tx1"/>
                </a:solidFill>
              </a:rPr>
              <a:t>Activities</a:t>
            </a:r>
            <a:r>
              <a:rPr lang="en-US" sz="2000" dirty="0">
                <a:solidFill>
                  <a:schemeClr val="tx1"/>
                </a:solidFill>
              </a:rPr>
              <a:t>: Alerting, incident management, and root cause analysis.</a:t>
            </a:r>
          </a:p>
        </p:txBody>
      </p:sp>
      <p:cxnSp>
        <p:nvCxnSpPr>
          <p:cNvPr id="16" name="Straight Arrow Connector 15">
            <a:extLst>
              <a:ext uri="{FF2B5EF4-FFF2-40B4-BE49-F238E27FC236}">
                <a16:creationId xmlns:a16="http://schemas.microsoft.com/office/drawing/2014/main" id="{45F04744-C433-1B10-E473-147B334CE87A}"/>
              </a:ext>
            </a:extLst>
          </p:cNvPr>
          <p:cNvCxnSpPr>
            <a:cxnSpLocks/>
          </p:cNvCxnSpPr>
          <p:nvPr/>
        </p:nvCxnSpPr>
        <p:spPr>
          <a:xfrm flipH="1">
            <a:off x="7239000" y="2727960"/>
            <a:ext cx="3048000" cy="3139440"/>
          </a:xfrm>
          <a:prstGeom prst="straightConnector1">
            <a:avLst/>
          </a:prstGeom>
          <a:ln>
            <a:solidFill>
              <a:schemeClr val="accent2">
                <a:lumMod val="7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5" name="Rectangle 4">
            <a:extLst>
              <a:ext uri="{FF2B5EF4-FFF2-40B4-BE49-F238E27FC236}">
                <a16:creationId xmlns:a16="http://schemas.microsoft.com/office/drawing/2014/main" id="{7948B764-5A01-BA0D-FF70-16B2B1C747B1}"/>
              </a:ext>
            </a:extLst>
          </p:cNvPr>
          <p:cNvSpPr/>
          <p:nvPr/>
        </p:nvSpPr>
        <p:spPr>
          <a:xfrm>
            <a:off x="2076450" y="55064"/>
            <a:ext cx="77343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An In-Depth Look at the DevOps Lifecycle: Best Practices and Key Phases</a:t>
            </a:r>
          </a:p>
        </p:txBody>
      </p:sp>
    </p:spTree>
    <p:extLst>
      <p:ext uri="{BB962C8B-B14F-4D97-AF65-F5344CB8AC3E}">
        <p14:creationId xmlns:p14="http://schemas.microsoft.com/office/powerpoint/2010/main" val="41232134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93357</TotalTime>
  <Words>1395</Words>
  <Application>Microsoft Office PowerPoint</Application>
  <PresentationFormat>Widescreen</PresentationFormat>
  <Paragraphs>130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10170</cp:revision>
  <dcterms:created xsi:type="dcterms:W3CDTF">2006-08-16T00:00:00Z</dcterms:created>
  <dcterms:modified xsi:type="dcterms:W3CDTF">2024-06-05T14:12:26Z</dcterms:modified>
</cp:coreProperties>
</file>